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1"/>
  </p:notesMasterIdLst>
  <p:handoutMasterIdLst>
    <p:handoutMasterId r:id="rId102"/>
  </p:handoutMasterIdLst>
  <p:sldIdLst>
    <p:sldId id="285" r:id="rId2"/>
    <p:sldId id="380" r:id="rId3"/>
    <p:sldId id="259" r:id="rId4"/>
    <p:sldId id="416" r:id="rId5"/>
    <p:sldId id="417" r:id="rId6"/>
    <p:sldId id="277" r:id="rId7"/>
    <p:sldId id="279" r:id="rId8"/>
    <p:sldId id="381" r:id="rId9"/>
    <p:sldId id="382" r:id="rId10"/>
    <p:sldId id="288" r:id="rId11"/>
    <p:sldId id="289" r:id="rId12"/>
    <p:sldId id="383" r:id="rId13"/>
    <p:sldId id="291" r:id="rId14"/>
    <p:sldId id="278" r:id="rId15"/>
    <p:sldId id="292" r:id="rId16"/>
    <p:sldId id="293" r:id="rId17"/>
    <p:sldId id="295" r:id="rId18"/>
    <p:sldId id="296" r:id="rId19"/>
    <p:sldId id="297" r:id="rId20"/>
    <p:sldId id="298" r:id="rId21"/>
    <p:sldId id="299" r:id="rId22"/>
    <p:sldId id="300" r:id="rId23"/>
    <p:sldId id="301" r:id="rId24"/>
    <p:sldId id="303" r:id="rId25"/>
    <p:sldId id="306" r:id="rId26"/>
    <p:sldId id="418" r:id="rId27"/>
    <p:sldId id="307" r:id="rId28"/>
    <p:sldId id="408" r:id="rId29"/>
    <p:sldId id="419" r:id="rId30"/>
    <p:sldId id="430" r:id="rId31"/>
    <p:sldId id="429" r:id="rId32"/>
    <p:sldId id="310" r:id="rId33"/>
    <p:sldId id="311" r:id="rId34"/>
    <p:sldId id="312" r:id="rId35"/>
    <p:sldId id="280" r:id="rId36"/>
    <p:sldId id="313" r:id="rId37"/>
    <p:sldId id="276" r:id="rId38"/>
    <p:sldId id="314" r:id="rId39"/>
    <p:sldId id="315" r:id="rId40"/>
    <p:sldId id="316" r:id="rId41"/>
    <p:sldId id="317" r:id="rId42"/>
    <p:sldId id="318" r:id="rId43"/>
    <p:sldId id="319" r:id="rId44"/>
    <p:sldId id="320" r:id="rId45"/>
    <p:sldId id="393" r:id="rId46"/>
    <p:sldId id="327" r:id="rId47"/>
    <p:sldId id="328" r:id="rId48"/>
    <p:sldId id="394" r:id="rId49"/>
    <p:sldId id="395" r:id="rId50"/>
    <p:sldId id="396" r:id="rId51"/>
    <p:sldId id="397" r:id="rId52"/>
    <p:sldId id="332" r:id="rId53"/>
    <p:sldId id="333" r:id="rId54"/>
    <p:sldId id="399" r:id="rId55"/>
    <p:sldId id="334" r:id="rId56"/>
    <p:sldId id="335" r:id="rId57"/>
    <p:sldId id="336" r:id="rId58"/>
    <p:sldId id="337" r:id="rId59"/>
    <p:sldId id="338" r:id="rId60"/>
    <p:sldId id="400" r:id="rId61"/>
    <p:sldId id="427" r:id="rId62"/>
    <p:sldId id="341" r:id="rId63"/>
    <p:sldId id="342" r:id="rId64"/>
    <p:sldId id="343" r:id="rId65"/>
    <p:sldId id="409" r:id="rId66"/>
    <p:sldId id="410" r:id="rId67"/>
    <p:sldId id="412" r:id="rId68"/>
    <p:sldId id="413" r:id="rId69"/>
    <p:sldId id="414" r:id="rId70"/>
    <p:sldId id="415" r:id="rId71"/>
    <p:sldId id="411" r:id="rId72"/>
    <p:sldId id="354" r:id="rId73"/>
    <p:sldId id="355" r:id="rId74"/>
    <p:sldId id="356" r:id="rId75"/>
    <p:sldId id="357" r:id="rId76"/>
    <p:sldId id="358" r:id="rId77"/>
    <p:sldId id="420" r:id="rId78"/>
    <p:sldId id="421" r:id="rId79"/>
    <p:sldId id="407" r:id="rId80"/>
    <p:sldId id="363" r:id="rId81"/>
    <p:sldId id="364" r:id="rId82"/>
    <p:sldId id="365" r:id="rId83"/>
    <p:sldId id="366" r:id="rId84"/>
    <p:sldId id="367" r:id="rId85"/>
    <p:sldId id="369" r:id="rId86"/>
    <p:sldId id="368" r:id="rId87"/>
    <p:sldId id="370" r:id="rId88"/>
    <p:sldId id="371" r:id="rId89"/>
    <p:sldId id="424" r:id="rId90"/>
    <p:sldId id="373" r:id="rId91"/>
    <p:sldId id="374" r:id="rId92"/>
    <p:sldId id="375" r:id="rId93"/>
    <p:sldId id="376" r:id="rId94"/>
    <p:sldId id="422" r:id="rId95"/>
    <p:sldId id="377" r:id="rId96"/>
    <p:sldId id="378" r:id="rId97"/>
    <p:sldId id="425" r:id="rId98"/>
    <p:sldId id="281" r:id="rId99"/>
    <p:sldId id="273" r:id="rId100"/>
  </p:sldIdLst>
  <p:sldSz cx="9144000" cy="6858000" type="screen4x3"/>
  <p:notesSz cx="6858000" cy="9144000"/>
  <p:defaultTextStyle>
    <a:defPPr>
      <a:defRPr lang="en-US"/>
    </a:defPPr>
    <a:lvl1pPr marL="0" algn="l" defTabSz="457090" rtl="0" eaLnBrk="1" latinLnBrk="0" hangingPunct="1">
      <a:defRPr sz="1800" kern="1200">
        <a:solidFill>
          <a:schemeClr val="tx1"/>
        </a:solidFill>
        <a:latin typeface="+mn-lt"/>
        <a:ea typeface="+mn-ea"/>
        <a:cs typeface="+mn-cs"/>
      </a:defRPr>
    </a:lvl1pPr>
    <a:lvl2pPr marL="457090" algn="l" defTabSz="457090" rtl="0" eaLnBrk="1" latinLnBrk="0" hangingPunct="1">
      <a:defRPr sz="1800" kern="1200">
        <a:solidFill>
          <a:schemeClr val="tx1"/>
        </a:solidFill>
        <a:latin typeface="+mn-lt"/>
        <a:ea typeface="+mn-ea"/>
        <a:cs typeface="+mn-cs"/>
      </a:defRPr>
    </a:lvl2pPr>
    <a:lvl3pPr marL="914180" algn="l" defTabSz="457090" rtl="0" eaLnBrk="1" latinLnBrk="0" hangingPunct="1">
      <a:defRPr sz="1800" kern="1200">
        <a:solidFill>
          <a:schemeClr val="tx1"/>
        </a:solidFill>
        <a:latin typeface="+mn-lt"/>
        <a:ea typeface="+mn-ea"/>
        <a:cs typeface="+mn-cs"/>
      </a:defRPr>
    </a:lvl3pPr>
    <a:lvl4pPr marL="1371270" algn="l" defTabSz="457090" rtl="0" eaLnBrk="1" latinLnBrk="0" hangingPunct="1">
      <a:defRPr sz="1800" kern="1200">
        <a:solidFill>
          <a:schemeClr val="tx1"/>
        </a:solidFill>
        <a:latin typeface="+mn-lt"/>
        <a:ea typeface="+mn-ea"/>
        <a:cs typeface="+mn-cs"/>
      </a:defRPr>
    </a:lvl4pPr>
    <a:lvl5pPr marL="1828361" algn="l" defTabSz="457090" rtl="0" eaLnBrk="1" latinLnBrk="0" hangingPunct="1">
      <a:defRPr sz="1800" kern="1200">
        <a:solidFill>
          <a:schemeClr val="tx1"/>
        </a:solidFill>
        <a:latin typeface="+mn-lt"/>
        <a:ea typeface="+mn-ea"/>
        <a:cs typeface="+mn-cs"/>
      </a:defRPr>
    </a:lvl5pPr>
    <a:lvl6pPr marL="2285451" algn="l" defTabSz="457090" rtl="0" eaLnBrk="1" latinLnBrk="0" hangingPunct="1">
      <a:defRPr sz="1800" kern="1200">
        <a:solidFill>
          <a:schemeClr val="tx1"/>
        </a:solidFill>
        <a:latin typeface="+mn-lt"/>
        <a:ea typeface="+mn-ea"/>
        <a:cs typeface="+mn-cs"/>
      </a:defRPr>
    </a:lvl6pPr>
    <a:lvl7pPr marL="2742542" algn="l" defTabSz="457090" rtl="0" eaLnBrk="1" latinLnBrk="0" hangingPunct="1">
      <a:defRPr sz="1800" kern="1200">
        <a:solidFill>
          <a:schemeClr val="tx1"/>
        </a:solidFill>
        <a:latin typeface="+mn-lt"/>
        <a:ea typeface="+mn-ea"/>
        <a:cs typeface="+mn-cs"/>
      </a:defRPr>
    </a:lvl7pPr>
    <a:lvl8pPr marL="3199632" algn="l" defTabSz="457090" rtl="0" eaLnBrk="1" latinLnBrk="0" hangingPunct="1">
      <a:defRPr sz="1800" kern="1200">
        <a:solidFill>
          <a:schemeClr val="tx1"/>
        </a:solidFill>
        <a:latin typeface="+mn-lt"/>
        <a:ea typeface="+mn-ea"/>
        <a:cs typeface="+mn-cs"/>
      </a:defRPr>
    </a:lvl8pPr>
    <a:lvl9pPr marL="3656722" algn="l" defTabSz="45709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7">
          <p15:clr>
            <a:srgbClr val="A4A3A4"/>
          </p15:clr>
        </p15:guide>
        <p15:guide id="2" orient="horz" pos="4101">
          <p15:clr>
            <a:srgbClr val="A4A3A4"/>
          </p15:clr>
        </p15:guide>
        <p15:guide id="3" pos="5541">
          <p15:clr>
            <a:srgbClr val="A4A3A4"/>
          </p15:clr>
        </p15:guide>
        <p15:guide id="4" pos="417">
          <p15:clr>
            <a:srgbClr val="A4A3A4"/>
          </p15:clr>
        </p15:guide>
        <p15:guide id="5" pos="22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7F00"/>
    <a:srgbClr val="CFC8C4"/>
    <a:srgbClr val="BD2727"/>
    <a:srgbClr val="AEA39C"/>
    <a:srgbClr val="B6B0AE"/>
    <a:srgbClr val="9E9088"/>
    <a:srgbClr val="E5DEDC"/>
    <a:srgbClr val="FBF3F3"/>
    <a:srgbClr val="D22F7B"/>
    <a:srgbClr val="CC006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47" autoAdjust="0"/>
    <p:restoredTop sz="82990" autoAdjust="0"/>
  </p:normalViewPr>
  <p:slideViewPr>
    <p:cSldViewPr snapToObjects="1">
      <p:cViewPr>
        <p:scale>
          <a:sx n="108" d="100"/>
          <a:sy n="108" d="100"/>
        </p:scale>
        <p:origin x="2200" y="-8"/>
      </p:cViewPr>
      <p:guideLst>
        <p:guide orient="horz" pos="427"/>
        <p:guide orient="horz" pos="4101"/>
        <p:guide pos="5541"/>
        <p:guide pos="417"/>
        <p:guide pos="22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notesMaster" Target="notesMasters/notesMaster1.xml"/><Relationship Id="rId102" Type="http://schemas.openxmlformats.org/officeDocument/2006/relationships/handoutMaster" Target="handoutMasters/handoutMaster1.xml"/><Relationship Id="rId103" Type="http://schemas.openxmlformats.org/officeDocument/2006/relationships/presProps" Target="presProps.xml"/><Relationship Id="rId104" Type="http://schemas.openxmlformats.org/officeDocument/2006/relationships/viewProps" Target="viewProps.xml"/><Relationship Id="rId105" Type="http://schemas.openxmlformats.org/officeDocument/2006/relationships/theme" Target="theme/theme1.xml"/><Relationship Id="rId10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B36B549-A41A-CA45-B8D0-B4113A2E7E13}" type="datetimeFigureOut">
              <a:rPr lang="en-US" smtClean="0"/>
              <a:t>3/10/17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3A7AC30-51E5-CC4C-8B5F-CCE3D4FEA7F5}" type="slidenum">
              <a:rPr lang="en-US" smtClean="0"/>
              <a:t>‹#›</a:t>
            </a:fld>
            <a:endParaRPr lang="en-US"/>
          </a:p>
        </p:txBody>
      </p:sp>
    </p:spTree>
    <p:extLst>
      <p:ext uri="{BB962C8B-B14F-4D97-AF65-F5344CB8AC3E}">
        <p14:creationId xmlns:p14="http://schemas.microsoft.com/office/powerpoint/2010/main" val="37954658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757C15-C29C-1A45-B627-B2E0973708FC}" type="datetimeFigureOut">
              <a:rPr lang="en-US" smtClean="0"/>
              <a:t>3/10/17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1E29FC-A785-1D40-BBA7-278D4149D253}" type="slidenum">
              <a:rPr lang="en-US" smtClean="0"/>
              <a:t>‹#›</a:t>
            </a:fld>
            <a:endParaRPr lang="en-US"/>
          </a:p>
        </p:txBody>
      </p:sp>
    </p:spTree>
    <p:extLst>
      <p:ext uri="{BB962C8B-B14F-4D97-AF65-F5344CB8AC3E}">
        <p14:creationId xmlns:p14="http://schemas.microsoft.com/office/powerpoint/2010/main" val="1631407794"/>
      </p:ext>
    </p:extLst>
  </p:cSld>
  <p:clrMap bg1="lt1" tx1="dk1" bg2="lt2" tx2="dk2" accent1="accent1" accent2="accent2" accent3="accent3" accent4="accent4" accent5="accent5" accent6="accent6" hlink="hlink" folHlink="folHlink"/>
  <p:hf hdr="0" ftr="0" dt="0"/>
  <p:notesStyle>
    <a:lvl1pPr marL="0" algn="l" defTabSz="457090" rtl="0" eaLnBrk="1" latinLnBrk="0" hangingPunct="1">
      <a:defRPr sz="1200" kern="1200">
        <a:solidFill>
          <a:schemeClr val="tx1"/>
        </a:solidFill>
        <a:latin typeface="+mn-lt"/>
        <a:ea typeface="+mn-ea"/>
        <a:cs typeface="+mn-cs"/>
      </a:defRPr>
    </a:lvl1pPr>
    <a:lvl2pPr marL="457090" algn="l" defTabSz="457090" rtl="0" eaLnBrk="1" latinLnBrk="0" hangingPunct="1">
      <a:defRPr sz="1200" kern="1200">
        <a:solidFill>
          <a:schemeClr val="tx1"/>
        </a:solidFill>
        <a:latin typeface="+mn-lt"/>
        <a:ea typeface="+mn-ea"/>
        <a:cs typeface="+mn-cs"/>
      </a:defRPr>
    </a:lvl2pPr>
    <a:lvl3pPr marL="914180" algn="l" defTabSz="457090" rtl="0" eaLnBrk="1" latinLnBrk="0" hangingPunct="1">
      <a:defRPr sz="1200" kern="1200">
        <a:solidFill>
          <a:schemeClr val="tx1"/>
        </a:solidFill>
        <a:latin typeface="+mn-lt"/>
        <a:ea typeface="+mn-ea"/>
        <a:cs typeface="+mn-cs"/>
      </a:defRPr>
    </a:lvl3pPr>
    <a:lvl4pPr marL="1371270" algn="l" defTabSz="457090" rtl="0" eaLnBrk="1" latinLnBrk="0" hangingPunct="1">
      <a:defRPr sz="1200" kern="1200">
        <a:solidFill>
          <a:schemeClr val="tx1"/>
        </a:solidFill>
        <a:latin typeface="+mn-lt"/>
        <a:ea typeface="+mn-ea"/>
        <a:cs typeface="+mn-cs"/>
      </a:defRPr>
    </a:lvl4pPr>
    <a:lvl5pPr marL="1828361" algn="l" defTabSz="457090" rtl="0" eaLnBrk="1" latinLnBrk="0" hangingPunct="1">
      <a:defRPr sz="1200" kern="1200">
        <a:solidFill>
          <a:schemeClr val="tx1"/>
        </a:solidFill>
        <a:latin typeface="+mn-lt"/>
        <a:ea typeface="+mn-ea"/>
        <a:cs typeface="+mn-cs"/>
      </a:defRPr>
    </a:lvl5pPr>
    <a:lvl6pPr marL="2285451" algn="l" defTabSz="457090" rtl="0" eaLnBrk="1" latinLnBrk="0" hangingPunct="1">
      <a:defRPr sz="1200" kern="1200">
        <a:solidFill>
          <a:schemeClr val="tx1"/>
        </a:solidFill>
        <a:latin typeface="+mn-lt"/>
        <a:ea typeface="+mn-ea"/>
        <a:cs typeface="+mn-cs"/>
      </a:defRPr>
    </a:lvl6pPr>
    <a:lvl7pPr marL="2742542" algn="l" defTabSz="457090" rtl="0" eaLnBrk="1" latinLnBrk="0" hangingPunct="1">
      <a:defRPr sz="1200" kern="1200">
        <a:solidFill>
          <a:schemeClr val="tx1"/>
        </a:solidFill>
        <a:latin typeface="+mn-lt"/>
        <a:ea typeface="+mn-ea"/>
        <a:cs typeface="+mn-cs"/>
      </a:defRPr>
    </a:lvl7pPr>
    <a:lvl8pPr marL="3199632" algn="l" defTabSz="457090" rtl="0" eaLnBrk="1" latinLnBrk="0" hangingPunct="1">
      <a:defRPr sz="1200" kern="1200">
        <a:solidFill>
          <a:schemeClr val="tx1"/>
        </a:solidFill>
        <a:latin typeface="+mn-lt"/>
        <a:ea typeface="+mn-ea"/>
        <a:cs typeface="+mn-cs"/>
      </a:defRPr>
    </a:lvl8pPr>
    <a:lvl9pPr marL="3656722" algn="l" defTabSz="45709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s://my.backbase.com/resources/documentation/portal/mang_page.html#mang_basi_link_url"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Provide participants with administrative information</a:t>
            </a:r>
          </a:p>
          <a:p>
            <a:endParaRPr lang="en-US" dirty="0" smtClean="0"/>
          </a:p>
          <a:p>
            <a:r>
              <a:rPr lang="en-US" b="1" dirty="0" smtClean="0"/>
              <a:t>HOW</a:t>
            </a:r>
          </a:p>
          <a:p>
            <a:pPr marL="171450" indent="-171450">
              <a:buFont typeface="Arial" charset="0"/>
              <a:buChar char="•"/>
            </a:pPr>
            <a:r>
              <a:rPr lang="en-US" dirty="0" smtClean="0"/>
              <a:t>Welcome participants to the course</a:t>
            </a:r>
          </a:p>
          <a:p>
            <a:pPr marL="171450" indent="-171450">
              <a:buFont typeface="Arial" charset="0"/>
              <a:buChar char="•"/>
            </a:pPr>
            <a:r>
              <a:rPr lang="en-US" dirty="0" smtClean="0"/>
              <a:t>Briefly,</a:t>
            </a:r>
            <a:r>
              <a:rPr lang="en-US" baseline="0" dirty="0" smtClean="0"/>
              <a:t> introduce the course</a:t>
            </a:r>
            <a:endParaRPr lang="en-US" dirty="0" smtClean="0"/>
          </a:p>
          <a:p>
            <a:pPr marL="171450" indent="-171450">
              <a:buFont typeface="Arial" charset="0"/>
              <a:buChar char="•"/>
            </a:pPr>
            <a:r>
              <a:rPr lang="en-US" dirty="0" smtClean="0"/>
              <a:t>Briefly, introduce yourself as the instructor of the course</a:t>
            </a:r>
          </a:p>
          <a:p>
            <a:pPr marL="171450" indent="-171450">
              <a:buFont typeface="Arial" charset="0"/>
              <a:buChar char="•"/>
            </a:pPr>
            <a:r>
              <a:rPr lang="en-US" dirty="0" smtClean="0"/>
              <a:t>Discuss breaks and lunch</a:t>
            </a:r>
          </a:p>
          <a:p>
            <a:pPr marL="171450" indent="-171450">
              <a:buFont typeface="Arial" charset="0"/>
              <a:buChar char="•"/>
            </a:pPr>
            <a:r>
              <a:rPr lang="en-US" dirty="0" smtClean="0"/>
              <a:t>Emphasize the importance of sticking to the schedule</a:t>
            </a:r>
            <a:r>
              <a:rPr lang="en-US" baseline="0" dirty="0" smtClean="0"/>
              <a:t> - </a:t>
            </a:r>
            <a:r>
              <a:rPr lang="en-US" dirty="0" smtClean="0"/>
              <a:t>starting on time so that the class can end on time</a:t>
            </a:r>
          </a:p>
          <a:p>
            <a:pPr marL="171450" indent="-171450">
              <a:buFont typeface="Arial" charset="0"/>
              <a:buChar char="•"/>
            </a:pPr>
            <a:r>
              <a:rPr lang="en-US" dirty="0" smtClean="0"/>
              <a:t>Explain that attendance during all sessions is mandatory to receive course proof of attendance</a:t>
            </a:r>
          </a:p>
          <a:p>
            <a:endParaRPr lang="en-US" dirty="0" smtClean="0"/>
          </a:p>
          <a:p>
            <a:r>
              <a:rPr lang="en-US" b="1" dirty="0" smtClean="0"/>
              <a:t>TIME </a:t>
            </a:r>
          </a:p>
          <a:p>
            <a:r>
              <a:rPr lang="en-US" dirty="0" smtClean="0"/>
              <a:t>7 min </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1</a:t>
            </a:fld>
            <a:endParaRPr lang="en-US"/>
          </a:p>
        </p:txBody>
      </p:sp>
    </p:spTree>
    <p:extLst>
      <p:ext uri="{BB962C8B-B14F-4D97-AF65-F5344CB8AC3E}">
        <p14:creationId xmlns:p14="http://schemas.microsoft.com/office/powerpoint/2010/main" val="197777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Define CXP</a:t>
            </a:r>
            <a:r>
              <a:rPr lang="en-US" baseline="0" dirty="0" smtClean="0"/>
              <a:t> portal</a:t>
            </a:r>
          </a:p>
          <a:p>
            <a:endParaRPr lang="en-US" baseline="0" dirty="0" smtClean="0"/>
          </a:p>
          <a:p>
            <a:r>
              <a:rPr lang="en-US" b="1" baseline="0" dirty="0" smtClean="0"/>
              <a:t>HOW</a:t>
            </a:r>
          </a:p>
          <a:p>
            <a:r>
              <a:rPr lang="en-US" dirty="0" smtClean="0"/>
              <a:t>Elaborate on provided definitions</a:t>
            </a:r>
          </a:p>
          <a:p>
            <a:endParaRPr lang="en-US" dirty="0" smtClean="0"/>
          </a:p>
          <a:p>
            <a:r>
              <a:rPr lang="en-US" b="1" dirty="0" smtClean="0"/>
              <a:t>TIME </a:t>
            </a:r>
          </a:p>
          <a:p>
            <a:r>
              <a:rPr lang="en-US" dirty="0" smtClean="0"/>
              <a:t>2</a:t>
            </a:r>
            <a:r>
              <a:rPr lang="en-US" baseline="0" dirty="0" smtClean="0"/>
              <a:t> </a:t>
            </a:r>
            <a:r>
              <a:rPr lang="en-US" dirty="0" smtClean="0"/>
              <a:t>min</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11</a:t>
            </a:fld>
            <a:endParaRPr lang="en-US"/>
          </a:p>
        </p:txBody>
      </p:sp>
    </p:spTree>
    <p:extLst>
      <p:ext uri="{BB962C8B-B14F-4D97-AF65-F5344CB8AC3E}">
        <p14:creationId xmlns:p14="http://schemas.microsoft.com/office/powerpoint/2010/main" val="337748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Explain the overall architecture of CXP Web</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Browser part</a:t>
            </a:r>
          </a:p>
          <a:p>
            <a:pPr marL="171450" lvl="0" indent="-171450">
              <a:buFont typeface="Arial"/>
              <a:buChar char="•"/>
            </a:pPr>
            <a:r>
              <a:rPr lang="en-US" sz="1200" u="none" kern="1200" baseline="0" dirty="0" smtClean="0">
                <a:solidFill>
                  <a:schemeClr val="tx1"/>
                </a:solidFill>
                <a:latin typeface="+mn-lt"/>
                <a:ea typeface="+mn-ea"/>
                <a:cs typeface="+mn-cs"/>
              </a:rPr>
              <a:t>widgets executing autonomously (as much as possible)</a:t>
            </a:r>
          </a:p>
          <a:p>
            <a:pPr marL="171450" lvl="0" indent="-171450">
              <a:buFont typeface="Arial"/>
              <a:buChar char="•"/>
            </a:pPr>
            <a:r>
              <a:rPr lang="en-US" sz="1200" u="none" kern="1200" baseline="0" dirty="0" smtClean="0">
                <a:solidFill>
                  <a:schemeClr val="tx1"/>
                </a:solidFill>
                <a:latin typeface="+mn-lt"/>
                <a:ea typeface="+mn-ea"/>
                <a:cs typeface="+mn-cs"/>
              </a:rPr>
              <a:t>portal client lib: JS framework widgets rely on, communication with backend systems</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Server part:</a:t>
            </a:r>
          </a:p>
          <a:p>
            <a:pPr marL="171450" lvl="0" indent="-171450">
              <a:buFont typeface="Arial"/>
              <a:buChar char="•"/>
            </a:pPr>
            <a:r>
              <a:rPr lang="en-US" sz="1200" u="none" kern="1200" baseline="0" dirty="0" smtClean="0">
                <a:solidFill>
                  <a:schemeClr val="tx1"/>
                </a:solidFill>
                <a:latin typeface="+mn-lt"/>
                <a:ea typeface="+mn-ea"/>
                <a:cs typeface="+mn-cs"/>
              </a:rPr>
              <a:t>Presentation services: renders the model and provides </a:t>
            </a:r>
            <a:r>
              <a:rPr lang="en-US" sz="1200" u="none" kern="1200" baseline="0" smtClean="0">
                <a:solidFill>
                  <a:schemeClr val="tx1"/>
                </a:solidFill>
                <a:latin typeface="+mn-lt"/>
                <a:ea typeface="+mn-ea"/>
                <a:cs typeface="+mn-cs"/>
              </a:rPr>
              <a:t>necessary outcome</a:t>
            </a:r>
            <a:endParaRPr lang="en-US" sz="1200" u="none" kern="1200" baseline="0" dirty="0" smtClean="0">
              <a:solidFill>
                <a:schemeClr val="tx1"/>
              </a:solidFill>
              <a:latin typeface="+mn-lt"/>
              <a:ea typeface="+mn-ea"/>
              <a:cs typeface="+mn-cs"/>
            </a:endParaRPr>
          </a:p>
          <a:p>
            <a:pPr marL="171450" lvl="0" indent="-171450">
              <a:buFont typeface="Arial"/>
              <a:buChar char="•"/>
            </a:pPr>
            <a:r>
              <a:rPr lang="en-US" sz="1200" u="none" kern="1200" baseline="0" dirty="0" smtClean="0">
                <a:solidFill>
                  <a:schemeClr val="tx1"/>
                </a:solidFill>
                <a:latin typeface="+mn-lt"/>
                <a:ea typeface="+mn-ea"/>
                <a:cs typeface="+mn-cs"/>
              </a:rPr>
              <a:t>Other modules</a:t>
            </a:r>
          </a:p>
          <a:p>
            <a:pPr marL="628540" lvl="1" indent="-171450">
              <a:buFont typeface="Arial"/>
              <a:buChar char="•"/>
            </a:pPr>
            <a:r>
              <a:rPr lang="en-US" sz="1200" u="none" kern="1200" baseline="0" dirty="0" smtClean="0">
                <a:solidFill>
                  <a:schemeClr val="tx1"/>
                </a:solidFill>
                <a:latin typeface="+mn-lt"/>
                <a:ea typeface="+mn-ea"/>
                <a:cs typeface="+mn-cs"/>
              </a:rPr>
              <a:t>Integration: integrating with other systems</a:t>
            </a:r>
          </a:p>
          <a:p>
            <a:pPr marL="628540" lvl="1" indent="-171450">
              <a:buFont typeface="Arial"/>
              <a:buChar char="•"/>
            </a:pPr>
            <a:r>
              <a:rPr lang="en-US" sz="1200" u="none" kern="1200" baseline="0" dirty="0" smtClean="0">
                <a:solidFill>
                  <a:schemeClr val="tx1"/>
                </a:solidFill>
                <a:latin typeface="+mn-lt"/>
                <a:ea typeface="+mn-ea"/>
                <a:cs typeface="+mn-cs"/>
              </a:rPr>
              <a:t>Security: authentication and authorization</a:t>
            </a:r>
          </a:p>
          <a:p>
            <a:pPr marL="628540" lvl="1" indent="-171450">
              <a:buFont typeface="Arial"/>
              <a:buChar char="•"/>
            </a:pPr>
            <a:r>
              <a:rPr lang="en-US" sz="1200" u="none" kern="1200" baseline="0" dirty="0" smtClean="0">
                <a:solidFill>
                  <a:schemeClr val="tx1"/>
                </a:solidFill>
                <a:latin typeface="+mn-lt"/>
                <a:ea typeface="+mn-ea"/>
                <a:cs typeface="+mn-cs"/>
              </a:rPr>
              <a:t>Content: delivering content</a:t>
            </a:r>
          </a:p>
          <a:p>
            <a:pPr marL="628540" lvl="1" indent="-171450">
              <a:buFont typeface="Arial"/>
              <a:buChar char="•"/>
            </a:pPr>
            <a:r>
              <a:rPr lang="en-US" sz="1200" u="none" kern="1200" baseline="0" dirty="0" smtClean="0">
                <a:solidFill>
                  <a:schemeClr val="tx1"/>
                </a:solidFill>
                <a:latin typeface="+mn-lt"/>
                <a:ea typeface="+mn-ea"/>
                <a:cs typeface="+mn-cs"/>
              </a:rPr>
              <a:t>Personalization:  Allow end users to personalize the portal</a:t>
            </a:r>
          </a:p>
          <a:p>
            <a:pPr marL="628540" lvl="1" indent="-171450">
              <a:buFont typeface="Arial"/>
              <a:buChar char="•"/>
            </a:pPr>
            <a:endParaRPr lang="en-US" sz="1200"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8 mins</a:t>
            </a:r>
            <a:endParaRPr lang="en-US" b="0"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t>12</a:t>
            </a:fld>
            <a:endParaRPr lang="en-US"/>
          </a:p>
        </p:txBody>
      </p:sp>
    </p:spTree>
    <p:extLst>
      <p:ext uri="{BB962C8B-B14F-4D97-AF65-F5344CB8AC3E}">
        <p14:creationId xmlns:p14="http://schemas.microsoft.com/office/powerpoint/2010/main" val="852185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Briefly, explain the table of contents</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endParaRPr lang="en-US" sz="1200" u="none" kern="1200" baseline="0" dirty="0" smtClean="0">
              <a:solidFill>
                <a:schemeClr val="tx1"/>
              </a:solidFill>
              <a:latin typeface="+mn-lt"/>
              <a:ea typeface="+mn-ea"/>
              <a:cs typeface="+mn-cs"/>
            </a:endParaRP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dirty="0" smtClean="0"/>
              <a:t>Explain that the</a:t>
            </a:r>
            <a:r>
              <a:rPr lang="en-US" baseline="0" dirty="0" smtClean="0"/>
              <a:t> </a:t>
            </a:r>
            <a:r>
              <a:rPr lang="en-US" dirty="0" smtClean="0"/>
              <a:t>component model is the most important one and everything else relies on this concept</a:t>
            </a: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dirty="0" smtClean="0"/>
              <a:t>Quickly go over the various modules</a:t>
            </a:r>
          </a:p>
          <a:p>
            <a:pPr marL="628540" lvl="1" indent="-171450">
              <a:buFont typeface="Arial"/>
              <a:buChar char="•"/>
            </a:pPr>
            <a:endParaRPr lang="en-US" sz="1200"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1 min</a:t>
            </a:r>
            <a:endParaRPr lang="en-US" b="0" dirty="0" smtClean="0"/>
          </a:p>
          <a:p>
            <a:pPr marL="0" marR="0" indent="0" algn="l" defTabSz="45709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09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09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t>13</a:t>
            </a:fld>
            <a:endParaRPr lang="en-US"/>
          </a:p>
        </p:txBody>
      </p:sp>
    </p:spTree>
    <p:extLst>
      <p:ext uri="{BB962C8B-B14F-4D97-AF65-F5344CB8AC3E}">
        <p14:creationId xmlns:p14="http://schemas.microsoft.com/office/powerpoint/2010/main" val="337748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Define the portal model</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endParaRPr lang="en-US" sz="1200" u="none" kern="1200" baseline="0" dirty="0" smtClean="0">
              <a:solidFill>
                <a:schemeClr val="tx1"/>
              </a:solidFill>
              <a:latin typeface="+mn-lt"/>
              <a:ea typeface="+mn-ea"/>
              <a:cs typeface="+mn-cs"/>
            </a:endParaRP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dirty="0" smtClean="0"/>
              <a:t>Explain the concept of model </a:t>
            </a: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dirty="0" smtClean="0"/>
              <a:t>Give some examples of elements that belong</a:t>
            </a:r>
            <a:r>
              <a:rPr lang="en-US" baseline="0" dirty="0" smtClean="0"/>
              <a:t> to the portal model</a:t>
            </a: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baseline="0" dirty="0" smtClean="0"/>
              <a:t>Explain how the model is used and how it can be changed</a:t>
            </a:r>
            <a:endParaRPr lang="en-US" sz="1200" u="none" kern="1200" baseline="0" dirty="0" smtClean="0">
              <a:solidFill>
                <a:schemeClr val="tx1"/>
              </a:solidFill>
              <a:latin typeface="+mn-lt"/>
              <a:ea typeface="+mn-ea"/>
              <a:cs typeface="+mn-cs"/>
            </a:endParaRPr>
          </a:p>
          <a:p>
            <a:pPr marL="0" lvl="0" indent="0">
              <a:buFont typeface="Arial"/>
              <a:buNone/>
            </a:pPr>
            <a:endParaRPr lang="en-US" sz="1200" b="1"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1 min</a:t>
            </a:r>
            <a:endParaRPr lang="en-US" b="0"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t>15</a:t>
            </a:fld>
            <a:endParaRPr lang="en-US"/>
          </a:p>
        </p:txBody>
      </p:sp>
    </p:spTree>
    <p:extLst>
      <p:ext uri="{BB962C8B-B14F-4D97-AF65-F5344CB8AC3E}">
        <p14:creationId xmlns:p14="http://schemas.microsoft.com/office/powerpoint/2010/main" val="337748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Describe model elements</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endParaRPr lang="en-US" sz="1200" u="none" kern="1200" baseline="0" dirty="0" smtClean="0">
              <a:solidFill>
                <a:schemeClr val="tx1"/>
              </a:solidFill>
              <a:latin typeface="+mn-lt"/>
              <a:ea typeface="+mn-ea"/>
              <a:cs typeface="+mn-cs"/>
            </a:endParaRP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dirty="0" smtClean="0"/>
              <a:t>Briefly</a:t>
            </a:r>
            <a:r>
              <a:rPr lang="en-US" baseline="0" dirty="0" smtClean="0"/>
              <a:t> describe each element</a:t>
            </a:r>
            <a:endParaRPr lang="en-US" sz="1200" u="none" kern="1200" baseline="0" dirty="0" smtClean="0">
              <a:solidFill>
                <a:schemeClr val="tx1"/>
              </a:solidFill>
              <a:latin typeface="+mn-lt"/>
              <a:ea typeface="+mn-ea"/>
              <a:cs typeface="+mn-cs"/>
            </a:endParaRPr>
          </a:p>
          <a:p>
            <a:pPr marL="0" lvl="0" indent="0">
              <a:buFont typeface="Arial"/>
              <a:buNone/>
            </a:pPr>
            <a:endParaRPr lang="en-US" sz="1200" b="1"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2 min</a:t>
            </a:r>
            <a:endParaRPr lang="en-US"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t>16</a:t>
            </a:fld>
            <a:endParaRPr lang="en-US"/>
          </a:p>
        </p:txBody>
      </p:sp>
    </p:spTree>
    <p:extLst>
      <p:ext uri="{BB962C8B-B14F-4D97-AF65-F5344CB8AC3E}">
        <p14:creationId xmlns:p14="http://schemas.microsoft.com/office/powerpoint/2010/main" val="337748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Describe the interaction between components</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endParaRPr lang="en-US" sz="1200" b="0" u="none" kern="1200" baseline="0" dirty="0" smtClean="0">
              <a:solidFill>
                <a:schemeClr val="tx1"/>
              </a:solidFill>
              <a:latin typeface="+mn-lt"/>
              <a:ea typeface="+mn-ea"/>
              <a:cs typeface="+mn-cs"/>
            </a:endParaRPr>
          </a:p>
          <a:p>
            <a:pPr marL="171450" indent="-171450">
              <a:buFont typeface="Arial" charset="0"/>
              <a:buChar char="•"/>
            </a:pPr>
            <a:r>
              <a:rPr lang="en-US" sz="1200" b="0" u="none" kern="1200" baseline="0" dirty="0" smtClean="0">
                <a:solidFill>
                  <a:schemeClr val="tx1"/>
                </a:solidFill>
                <a:latin typeface="+mn-lt"/>
                <a:ea typeface="+mn-ea"/>
                <a:cs typeface="+mn-cs"/>
              </a:rPr>
              <a:t>Use the animation to describe how portal elements are interlinked. </a:t>
            </a:r>
          </a:p>
          <a:p>
            <a:pPr marL="171450" indent="-171450">
              <a:buFont typeface="Arial" charset="0"/>
              <a:buChar char="•"/>
            </a:pPr>
            <a:r>
              <a:rPr lang="en-US" sz="1200" b="0" u="none" kern="1200" baseline="0" dirty="0" smtClean="0">
                <a:solidFill>
                  <a:schemeClr val="tx1"/>
                </a:solidFill>
                <a:latin typeface="+mn-lt"/>
                <a:ea typeface="+mn-ea"/>
                <a:cs typeface="+mn-cs"/>
              </a:rPr>
              <a:t>Use examples to describe pages, containers, widgets and communication (e.g. A current account management page with accounts and transaction widget having some communication)</a:t>
            </a:r>
          </a:p>
          <a:p>
            <a:pPr marL="171450" indent="-171450">
              <a:buFont typeface="Arial" charset="0"/>
              <a:buChar char="•"/>
            </a:pPr>
            <a:r>
              <a:rPr lang="en-US" sz="1200" b="0" u="none" kern="1200" baseline="0" dirty="0" smtClean="0">
                <a:solidFill>
                  <a:schemeClr val="tx1"/>
                </a:solidFill>
                <a:latin typeface="+mn-lt"/>
                <a:ea typeface="+mn-ea"/>
                <a:cs typeface="+mn-cs"/>
              </a:rPr>
              <a:t>Present the concept of catalog for the first time</a:t>
            </a:r>
            <a:endParaRPr lang="en-US" sz="1200" b="1" u="none" kern="1200" baseline="0" dirty="0" smtClean="0">
              <a:solidFill>
                <a:schemeClr val="tx1"/>
              </a:solidFill>
              <a:latin typeface="+mn-lt"/>
              <a:ea typeface="+mn-ea"/>
              <a:cs typeface="+mn-cs"/>
            </a:endParaRPr>
          </a:p>
          <a:p>
            <a:pPr marL="0" lvl="0" indent="0">
              <a:buFont typeface="Arial"/>
              <a:buNone/>
            </a:pPr>
            <a:endParaRPr lang="en-US" sz="1200" b="1"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5 min</a:t>
            </a:r>
            <a:endParaRPr lang="en-US"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t>17</a:t>
            </a:fld>
            <a:endParaRPr lang="en-US"/>
          </a:p>
        </p:txBody>
      </p:sp>
    </p:spTree>
    <p:extLst>
      <p:ext uri="{BB962C8B-B14F-4D97-AF65-F5344CB8AC3E}">
        <p14:creationId xmlns:p14="http://schemas.microsoft.com/office/powerpoint/2010/main" val="337748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Definition of page</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endParaRPr lang="en-US" sz="1200" b="0" u="none" kern="1200" baseline="0" dirty="0" smtClean="0">
              <a:solidFill>
                <a:schemeClr val="tx1"/>
              </a:solidFill>
              <a:latin typeface="+mn-lt"/>
              <a:ea typeface="+mn-ea"/>
              <a:cs typeface="+mn-cs"/>
            </a:endParaRP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b="0" u="none" kern="1200" baseline="0" dirty="0" smtClean="0">
                <a:solidFill>
                  <a:schemeClr val="tx1"/>
                </a:solidFill>
                <a:latin typeface="+mn-lt"/>
                <a:ea typeface="+mn-ea"/>
                <a:cs typeface="+mn-cs"/>
              </a:rPr>
              <a:t>Recap and </a:t>
            </a:r>
            <a:r>
              <a:rPr lang="en-US" dirty="0" smtClean="0">
                <a:latin typeface="Times New Roman" pitchFamily="18" charset="0"/>
              </a:rPr>
              <a:t>explain difference between master pages and pages</a:t>
            </a:r>
          </a:p>
          <a:p>
            <a:pPr marL="171450" indent="-171450">
              <a:buFont typeface="Arial" charset="0"/>
              <a:buChar char="•"/>
            </a:pPr>
            <a:r>
              <a:rPr lang="en-US" sz="1200" b="0" u="none" kern="1200" baseline="0" dirty="0" smtClean="0">
                <a:solidFill>
                  <a:schemeClr val="tx1"/>
                </a:solidFill>
                <a:latin typeface="+mn-lt"/>
                <a:ea typeface="+mn-ea"/>
                <a:cs typeface="+mn-cs"/>
              </a:rPr>
              <a:t>Provide a couple of examples</a:t>
            </a:r>
          </a:p>
          <a:p>
            <a:pPr marL="0" lvl="0" indent="0">
              <a:buFont typeface="Arial"/>
              <a:buNone/>
            </a:pPr>
            <a:endParaRPr lang="en-US" sz="1200" b="1"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3 min</a:t>
            </a:r>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18</a:t>
            </a:fld>
            <a:endParaRPr lang="en-US"/>
          </a:p>
        </p:txBody>
      </p:sp>
    </p:spTree>
    <p:extLst>
      <p:ext uri="{BB962C8B-B14F-4D97-AF65-F5344CB8AC3E}">
        <p14:creationId xmlns:p14="http://schemas.microsoft.com/office/powerpoint/2010/main" val="337748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Definition of a master page</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endParaRPr lang="en-US" sz="1200" b="0" u="none" kern="1200" baseline="0" dirty="0" smtClean="0">
              <a:solidFill>
                <a:schemeClr val="tx1"/>
              </a:solidFill>
              <a:latin typeface="+mn-lt"/>
              <a:ea typeface="+mn-ea"/>
              <a:cs typeface="+mn-cs"/>
            </a:endParaRP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b="0" u="none" kern="1200" baseline="0" dirty="0" smtClean="0">
                <a:solidFill>
                  <a:schemeClr val="tx1"/>
                </a:solidFill>
                <a:latin typeface="+mn-lt"/>
                <a:ea typeface="+mn-ea"/>
                <a:cs typeface="+mn-cs"/>
              </a:rPr>
              <a:t>Explain that </a:t>
            </a:r>
            <a:r>
              <a:rPr lang="en-US" sz="1200" dirty="0" smtClean="0"/>
              <a:t>a master page has an associated template and is designed the same way as a regular page by the addition of layouts, widgets, and content. </a:t>
            </a: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dirty="0" smtClean="0"/>
              <a:t>For example, you can enforce that all pages of a portal have the same header and footer by designing them in the Master page</a:t>
            </a:r>
            <a:endParaRPr lang="en-US" sz="1200" b="1" u="none" kern="1200" baseline="0" dirty="0" smtClean="0">
              <a:solidFill>
                <a:schemeClr val="tx1"/>
              </a:solidFill>
              <a:latin typeface="+mn-lt"/>
              <a:ea typeface="+mn-ea"/>
              <a:cs typeface="+mn-cs"/>
            </a:endParaRPr>
          </a:p>
          <a:p>
            <a:pPr marL="0" lvl="0" indent="0">
              <a:buFont typeface="Arial"/>
              <a:buNone/>
            </a:pPr>
            <a:endParaRPr lang="en-US" sz="1200" b="1"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3 min</a:t>
            </a:r>
            <a:endParaRPr lang="en-US" dirty="0" smtClean="0"/>
          </a:p>
          <a:p>
            <a:endParaRPr lang="en-US" sz="1200" dirty="0" smtClean="0"/>
          </a:p>
          <a:p>
            <a:endParaRPr lang="en-US" sz="1200" dirty="0" smtClean="0"/>
          </a:p>
          <a:p>
            <a:endParaRPr lang="en-US" sz="1200" dirty="0" smtClean="0"/>
          </a:p>
          <a:p>
            <a:endParaRPr lang="en-US" sz="1200" dirty="0" smtClean="0"/>
          </a:p>
          <a:p>
            <a:endParaRPr lang="en-US" sz="1200"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t>19</a:t>
            </a:fld>
            <a:endParaRPr lang="en-US"/>
          </a:p>
        </p:txBody>
      </p:sp>
    </p:spTree>
    <p:extLst>
      <p:ext uri="{BB962C8B-B14F-4D97-AF65-F5344CB8AC3E}">
        <p14:creationId xmlns:p14="http://schemas.microsoft.com/office/powerpoint/2010/main" val="337748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Definition of a container</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endParaRPr lang="en-US" sz="1200" b="0" u="none" kern="1200" baseline="0" dirty="0" smtClean="0">
              <a:solidFill>
                <a:schemeClr val="tx1"/>
              </a:solidFill>
              <a:latin typeface="+mn-lt"/>
              <a:ea typeface="+mn-ea"/>
              <a:cs typeface="+mn-cs"/>
            </a:endParaRP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b="0" u="none" kern="1200" baseline="0" dirty="0" smtClean="0">
                <a:solidFill>
                  <a:schemeClr val="tx1"/>
                </a:solidFill>
                <a:latin typeface="+mn-lt"/>
                <a:ea typeface="+mn-ea"/>
                <a:cs typeface="+mn-cs"/>
              </a:rPr>
              <a:t>Explain what a container is</a:t>
            </a: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b="0" u="none" kern="1200" baseline="0" dirty="0" smtClean="0">
                <a:solidFill>
                  <a:schemeClr val="tx1"/>
                </a:solidFill>
                <a:latin typeface="+mn-lt"/>
                <a:ea typeface="+mn-ea"/>
                <a:cs typeface="+mn-cs"/>
              </a:rPr>
              <a:t>Explain why it is also called a layout in CXP manager</a:t>
            </a: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b="0" u="none" kern="1200" baseline="0" dirty="0" smtClean="0">
                <a:solidFill>
                  <a:schemeClr val="tx1"/>
                </a:solidFill>
                <a:latin typeface="+mn-lt"/>
                <a:ea typeface="+mn-ea"/>
                <a:cs typeface="+mn-cs"/>
              </a:rPr>
              <a:t>Provide examples of containers (e.g. carrousel, columns, tabs, decks)</a:t>
            </a:r>
            <a:endParaRPr lang="en-US" sz="1200" dirty="0" smtClean="0"/>
          </a:p>
          <a:p>
            <a:pPr marL="0" lvl="0" indent="0">
              <a:buFont typeface="Arial"/>
              <a:buNone/>
            </a:pPr>
            <a:endParaRPr lang="en-US" sz="1200" b="1"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2 min</a:t>
            </a:r>
            <a:endParaRPr lang="en-US" dirty="0" smtClean="0"/>
          </a:p>
          <a:p>
            <a:endParaRPr lang="en-US" sz="1200" dirty="0" smtClean="0"/>
          </a:p>
          <a:p>
            <a:endParaRPr lang="en-US" sz="1200" dirty="0" smtClean="0"/>
          </a:p>
          <a:p>
            <a:endParaRPr lang="en-US" sz="1200" dirty="0" smtClean="0"/>
          </a:p>
          <a:p>
            <a:endParaRPr lang="en-US" sz="1200" dirty="0" smtClean="0"/>
          </a:p>
          <a:p>
            <a:endParaRPr lang="en-US" sz="1200"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t>20</a:t>
            </a:fld>
            <a:endParaRPr lang="en-US"/>
          </a:p>
        </p:txBody>
      </p:sp>
    </p:spTree>
    <p:extLst>
      <p:ext uri="{BB962C8B-B14F-4D97-AF65-F5344CB8AC3E}">
        <p14:creationId xmlns:p14="http://schemas.microsoft.com/office/powerpoint/2010/main" val="1988296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Definition of a widget</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endParaRPr lang="en-US" sz="1200" b="0" u="none" kern="1200" baseline="0" dirty="0" smtClean="0">
              <a:solidFill>
                <a:schemeClr val="tx1"/>
              </a:solidFill>
              <a:latin typeface="+mn-lt"/>
              <a:ea typeface="+mn-ea"/>
              <a:cs typeface="+mn-cs"/>
            </a:endParaRP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b="0" u="none" kern="1200" baseline="0" dirty="0" smtClean="0">
                <a:solidFill>
                  <a:schemeClr val="tx1"/>
                </a:solidFill>
                <a:latin typeface="+mn-lt"/>
                <a:ea typeface="+mn-ea"/>
                <a:cs typeface="+mn-cs"/>
              </a:rPr>
              <a:t>Define widgets</a:t>
            </a: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b="0" u="none" kern="1200" baseline="0" dirty="0" smtClean="0">
                <a:solidFill>
                  <a:schemeClr val="tx1"/>
                </a:solidFill>
                <a:latin typeface="+mn-lt"/>
                <a:ea typeface="+mn-ea"/>
                <a:cs typeface="+mn-cs"/>
              </a:rPr>
              <a:t>Tell participants that </a:t>
            </a:r>
            <a:r>
              <a:rPr lang="en-US" sz="1200" u="none" kern="1200" baseline="0" dirty="0" smtClean="0">
                <a:solidFill>
                  <a:schemeClr val="tx1"/>
                </a:solidFill>
                <a:latin typeface="+mn-lt"/>
                <a:ea typeface="+mn-ea"/>
                <a:cs typeface="+mn-cs"/>
              </a:rPr>
              <a:t>widgets are where most of the business functionality lives</a:t>
            </a: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b="0" u="none" kern="1200" baseline="0" dirty="0" smtClean="0">
                <a:solidFill>
                  <a:schemeClr val="tx1"/>
                </a:solidFill>
                <a:latin typeface="+mn-lt"/>
                <a:ea typeface="+mn-ea"/>
                <a:cs typeface="+mn-cs"/>
              </a:rPr>
              <a:t>Provide examples of widgets for different sectors (retail: accounts, transactions, insurance: claims, and so on)</a:t>
            </a:r>
            <a:endParaRPr lang="en-US" sz="1200" dirty="0" smtClean="0"/>
          </a:p>
          <a:p>
            <a:pPr marL="0" lvl="0" indent="0">
              <a:buFont typeface="Arial"/>
              <a:buNone/>
            </a:pPr>
            <a:endParaRPr lang="en-US" sz="1200" b="1"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3 min</a:t>
            </a:r>
            <a:endParaRPr lang="en-US" dirty="0" smtClean="0">
              <a:latin typeface="Times New Roman" pitchFamily="18" charset="0"/>
            </a:endParaRPr>
          </a:p>
        </p:txBody>
      </p:sp>
      <p:sp>
        <p:nvSpPr>
          <p:cNvPr id="4" name="Slide Number Placeholder 3"/>
          <p:cNvSpPr>
            <a:spLocks noGrp="1"/>
          </p:cNvSpPr>
          <p:nvPr>
            <p:ph type="sldNum" sz="quarter" idx="10"/>
          </p:nvPr>
        </p:nvSpPr>
        <p:spPr/>
        <p:txBody>
          <a:bodyPr/>
          <a:lstStyle/>
          <a:p>
            <a:fld id="{961E29FC-A785-1D40-BBA7-278D4149D253}" type="slidenum">
              <a:rPr lang="en-US" smtClean="0"/>
              <a:t>21</a:t>
            </a:fld>
            <a:endParaRPr lang="en-US"/>
          </a:p>
        </p:txBody>
      </p:sp>
    </p:spTree>
    <p:extLst>
      <p:ext uri="{BB962C8B-B14F-4D97-AF65-F5344CB8AC3E}">
        <p14:creationId xmlns:p14="http://schemas.microsoft.com/office/powerpoint/2010/main" val="1988296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Introduce the CXP Foundation training and this module	</a:t>
            </a:r>
          </a:p>
          <a:p>
            <a:endParaRPr lang="en-US" sz="1200" b="1"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p>
          <a:p>
            <a:pPr marL="171450" lvl="0" indent="-171450">
              <a:buFont typeface="Arial" charset="0"/>
              <a:buChar char="•"/>
            </a:pPr>
            <a:r>
              <a:rPr lang="en-US" altLang="en-US" dirty="0" smtClean="0"/>
              <a:t>Explain to participants that this is the start of the CXP Foundation</a:t>
            </a:r>
            <a:r>
              <a:rPr lang="en-US" altLang="en-US" baseline="0" dirty="0" smtClean="0"/>
              <a:t> training</a:t>
            </a:r>
          </a:p>
          <a:p>
            <a:pPr marL="171450" lvl="0" indent="-171450">
              <a:buFont typeface="Arial" charset="0"/>
              <a:buChar char="•"/>
            </a:pPr>
            <a:r>
              <a:rPr lang="en-US" altLang="en-US" baseline="0" dirty="0" smtClean="0"/>
              <a:t>Give an overview of each CXP training (Foundation +  FE + BE)</a:t>
            </a:r>
          </a:p>
          <a:p>
            <a:pPr marL="171450" lvl="0" indent="-171450">
              <a:buFont typeface="Arial" charset="0"/>
              <a:buChar char="•"/>
            </a:pPr>
            <a:r>
              <a:rPr lang="en-US" altLang="en-US" baseline="0" dirty="0" smtClean="0"/>
              <a:t>Explain that this is also the beginning of the Portal Essentials module</a:t>
            </a:r>
            <a:endParaRPr lang="en-US" sz="1200" u="none" kern="1200" baseline="0" dirty="0" smtClean="0">
              <a:solidFill>
                <a:schemeClr val="tx1"/>
              </a:solidFill>
              <a:latin typeface="+mn-lt"/>
              <a:ea typeface="+mn-ea"/>
              <a:cs typeface="+mn-cs"/>
            </a:endParaRPr>
          </a:p>
          <a:p>
            <a:endParaRPr lang="en-US" sz="1200" b="1"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TIME</a:t>
            </a:r>
          </a:p>
          <a:p>
            <a:r>
              <a:rPr lang="en-US" sz="1200" b="0" u="none" kern="1200" baseline="0" dirty="0" smtClean="0">
                <a:solidFill>
                  <a:schemeClr val="tx1"/>
                </a:solidFill>
                <a:latin typeface="+mn-lt"/>
                <a:ea typeface="+mn-ea"/>
                <a:cs typeface="+mn-cs"/>
              </a:rPr>
              <a:t>3 min</a:t>
            </a:r>
            <a:endParaRPr lang="en-US" sz="1200" b="1" u="non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61E29FC-A785-1D40-BBA7-278D4149D253}" type="slidenum">
              <a:rPr lang="en-US" smtClean="0"/>
              <a:t>2</a:t>
            </a:fld>
            <a:endParaRPr lang="en-US"/>
          </a:p>
        </p:txBody>
      </p:sp>
    </p:spTree>
    <p:extLst>
      <p:ext uri="{BB962C8B-B14F-4D97-AF65-F5344CB8AC3E}">
        <p14:creationId xmlns:p14="http://schemas.microsoft.com/office/powerpoint/2010/main" val="34631126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Describe the item model</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endParaRPr lang="en-US" sz="1200" b="0" u="none" kern="1200" baseline="0" dirty="0" smtClean="0">
              <a:solidFill>
                <a:schemeClr val="tx1"/>
              </a:solidFill>
              <a:latin typeface="+mn-lt"/>
              <a:ea typeface="+mn-ea"/>
              <a:cs typeface="+mn-cs"/>
            </a:endParaRP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b="0" u="none" kern="1200" baseline="0" dirty="0" smtClean="0">
                <a:solidFill>
                  <a:schemeClr val="tx1"/>
                </a:solidFill>
                <a:latin typeface="+mn-lt"/>
                <a:ea typeface="+mn-ea"/>
                <a:cs typeface="+mn-cs"/>
              </a:rPr>
              <a:t>Use the animation to explain that:</a:t>
            </a:r>
          </a:p>
          <a:p>
            <a:pPr marL="628540" marR="0" lvl="1" indent="-171450" algn="l" defTabSz="457090" rtl="0" eaLnBrk="1" fontAlgn="auto" latinLnBrk="0" hangingPunct="1">
              <a:lnSpc>
                <a:spcPct val="100000"/>
              </a:lnSpc>
              <a:spcBef>
                <a:spcPts val="0"/>
              </a:spcBef>
              <a:spcAft>
                <a:spcPts val="0"/>
              </a:spcAft>
              <a:buClrTx/>
              <a:buSzTx/>
              <a:buFont typeface="Arial"/>
              <a:buChar char="•"/>
              <a:tabLst/>
              <a:defRPr/>
            </a:pPr>
            <a:r>
              <a:rPr lang="en-US" dirty="0" smtClean="0">
                <a:latin typeface="Times New Roman" pitchFamily="18" charset="0"/>
              </a:rPr>
              <a:t>an item must have a context (either the server or a particular portal)</a:t>
            </a:r>
          </a:p>
          <a:p>
            <a:pPr marL="628540" marR="0" lvl="1" indent="-171450" algn="l" defTabSz="457090" rtl="0" eaLnBrk="1" fontAlgn="auto" latinLnBrk="0" hangingPunct="1">
              <a:lnSpc>
                <a:spcPct val="100000"/>
              </a:lnSpc>
              <a:spcBef>
                <a:spcPts val="0"/>
              </a:spcBef>
              <a:spcAft>
                <a:spcPts val="0"/>
              </a:spcAft>
              <a:buClrTx/>
              <a:buSzTx/>
              <a:buFont typeface="Arial"/>
              <a:buChar char="•"/>
              <a:tabLst/>
              <a:defRPr/>
            </a:pPr>
            <a:r>
              <a:rPr lang="en-US" dirty="0" smtClean="0">
                <a:latin typeface="Times New Roman" pitchFamily="18" charset="0"/>
              </a:rPr>
              <a:t>each item </a:t>
            </a:r>
            <a:r>
              <a:rPr lang="en-US" b="1" dirty="0" smtClean="0">
                <a:latin typeface="Times New Roman" pitchFamily="18" charset="0"/>
              </a:rPr>
              <a:t>may</a:t>
            </a:r>
            <a:r>
              <a:rPr lang="en-US" dirty="0" smtClean="0">
                <a:latin typeface="Times New Roman" pitchFamily="18" charset="0"/>
              </a:rPr>
              <a:t> have a parent (except portals)</a:t>
            </a:r>
          </a:p>
          <a:p>
            <a:pPr marL="628540" marR="0" lvl="1" indent="-171450" algn="l" defTabSz="457090" rtl="0" eaLnBrk="1" fontAlgn="auto" latinLnBrk="0" hangingPunct="1">
              <a:lnSpc>
                <a:spcPct val="100000"/>
              </a:lnSpc>
              <a:spcBef>
                <a:spcPts val="0"/>
              </a:spcBef>
              <a:spcAft>
                <a:spcPts val="0"/>
              </a:spcAft>
              <a:buClrTx/>
              <a:buSzTx/>
              <a:buFont typeface="Arial"/>
              <a:buChar char="•"/>
              <a:tabLst/>
              <a:defRPr/>
            </a:pPr>
            <a:r>
              <a:rPr lang="en-US" dirty="0" smtClean="0">
                <a:latin typeface="Times New Roman" pitchFamily="18" charset="0"/>
              </a:rPr>
              <a:t>each item can have one or more children (except widgets)</a:t>
            </a:r>
          </a:p>
          <a:p>
            <a:pPr marL="628540" marR="0" lvl="1" indent="-171450" algn="l" defTabSz="457090" rtl="0" eaLnBrk="1" fontAlgn="auto" latinLnBrk="0" hangingPunct="1">
              <a:lnSpc>
                <a:spcPct val="100000"/>
              </a:lnSpc>
              <a:spcBef>
                <a:spcPts val="0"/>
              </a:spcBef>
              <a:spcAft>
                <a:spcPts val="0"/>
              </a:spcAft>
              <a:buClrTx/>
              <a:buSzTx/>
              <a:buFont typeface="Arial"/>
              <a:buChar char="•"/>
              <a:tabLst/>
              <a:defRPr/>
            </a:pPr>
            <a:r>
              <a:rPr lang="en-US" dirty="0" smtClean="0">
                <a:latin typeface="Times New Roman" pitchFamily="18" charset="0"/>
              </a:rPr>
              <a:t>each item has main meta info (name, which must be unique, and tags)</a:t>
            </a:r>
          </a:p>
          <a:p>
            <a:pPr marL="628540" marR="0" lvl="1" indent="-171450" algn="l" defTabSz="457090" rtl="0" eaLnBrk="1" fontAlgn="auto" latinLnBrk="0" hangingPunct="1">
              <a:lnSpc>
                <a:spcPct val="100000"/>
              </a:lnSpc>
              <a:spcBef>
                <a:spcPts val="0"/>
              </a:spcBef>
              <a:spcAft>
                <a:spcPts val="0"/>
              </a:spcAft>
              <a:buClrTx/>
              <a:buSzTx/>
              <a:buFont typeface="Arial"/>
              <a:buChar char="•"/>
              <a:tabLst/>
              <a:defRPr/>
            </a:pPr>
            <a:r>
              <a:rPr lang="en-US" dirty="0" smtClean="0">
                <a:latin typeface="Times New Roman" pitchFamily="18" charset="0"/>
              </a:rPr>
              <a:t>each item can also have default (defined by the item type) &amp; custom properties (defined by the developer, give an example or 2) that can be modified</a:t>
            </a:r>
          </a:p>
          <a:p>
            <a:pPr marL="628540" marR="0" lvl="1" indent="-171450" algn="l" defTabSz="457090" rtl="0" eaLnBrk="1" fontAlgn="auto" latinLnBrk="0" hangingPunct="1">
              <a:lnSpc>
                <a:spcPct val="100000"/>
              </a:lnSpc>
              <a:spcBef>
                <a:spcPts val="0"/>
              </a:spcBef>
              <a:spcAft>
                <a:spcPts val="0"/>
              </a:spcAft>
              <a:buClrTx/>
              <a:buSzTx/>
              <a:buFont typeface="Arial"/>
              <a:buChar char="•"/>
              <a:tabLst/>
              <a:defRPr/>
            </a:pPr>
            <a:r>
              <a:rPr lang="en-US" dirty="0" smtClean="0">
                <a:latin typeface="Times New Roman" pitchFamily="18" charset="0"/>
              </a:rPr>
              <a:t>template property: tells CXP how this item should be rendered </a:t>
            </a:r>
          </a:p>
          <a:p>
            <a:pPr marL="628540" marR="0" lvl="1" indent="-171450" algn="l" defTabSz="457090" rtl="0" eaLnBrk="1" fontAlgn="auto" latinLnBrk="0" hangingPunct="1">
              <a:lnSpc>
                <a:spcPct val="100000"/>
              </a:lnSpc>
              <a:spcBef>
                <a:spcPts val="0"/>
              </a:spcBef>
              <a:spcAft>
                <a:spcPts val="0"/>
              </a:spcAft>
              <a:buClrTx/>
              <a:buSzTx/>
              <a:buFont typeface="Arial"/>
              <a:buChar char="•"/>
              <a:tabLst/>
              <a:defRPr/>
            </a:pPr>
            <a:r>
              <a:rPr lang="en-US" dirty="0" smtClean="0">
                <a:latin typeface="Times New Roman" pitchFamily="18" charset="0"/>
              </a:rPr>
              <a:t>an item can extend from another item (for example, when enabling a widget from the server catalog into a specific portal, you create an extension of the base widget from the server catalog, and you store the delta, give examples)</a:t>
            </a:r>
          </a:p>
          <a:p>
            <a:pPr marL="628540" marR="0" lvl="1" indent="-171450" algn="l" defTabSz="457090" rtl="0" eaLnBrk="1" fontAlgn="auto" latinLnBrk="0" hangingPunct="1">
              <a:lnSpc>
                <a:spcPct val="100000"/>
              </a:lnSpc>
              <a:spcBef>
                <a:spcPts val="0"/>
              </a:spcBef>
              <a:spcAft>
                <a:spcPts val="0"/>
              </a:spcAft>
              <a:buClrTx/>
              <a:buSzTx/>
              <a:buFont typeface="Arial"/>
              <a:buChar char="•"/>
              <a:tabLst/>
              <a:defRPr/>
            </a:pPr>
            <a:r>
              <a:rPr lang="en-US" dirty="0" smtClean="0">
                <a:latin typeface="Times New Roman" pitchFamily="18" charset="0"/>
              </a:rPr>
              <a:t>an item can have rights, but rights are a separate object in the portal model, items are unaware of their rights (security)</a:t>
            </a:r>
          </a:p>
          <a:p>
            <a:pPr marL="628540" marR="0" lvl="1" indent="-171450" algn="l" defTabSz="457090" rtl="0" eaLnBrk="1" fontAlgn="auto" latinLnBrk="0" hangingPunct="1">
              <a:lnSpc>
                <a:spcPct val="100000"/>
              </a:lnSpc>
              <a:spcBef>
                <a:spcPts val="0"/>
              </a:spcBef>
              <a:spcAft>
                <a:spcPts val="0"/>
              </a:spcAft>
              <a:buClrTx/>
              <a:buSzTx/>
              <a:buFont typeface="Arial"/>
              <a:buChar char="•"/>
              <a:tabLst/>
              <a:defRPr/>
            </a:pPr>
            <a:r>
              <a:rPr lang="en-US" dirty="0" smtClean="0">
                <a:latin typeface="Times New Roman" pitchFamily="18" charset="0"/>
              </a:rPr>
              <a:t>when creating custom groups, you must base them on a predefined </a:t>
            </a:r>
            <a:r>
              <a:rPr lang="en-US" b="1" dirty="0" smtClean="0">
                <a:latin typeface="Times New Roman" pitchFamily="18" charset="0"/>
              </a:rPr>
              <a:t>role</a:t>
            </a:r>
            <a:endParaRPr lang="en-US" sz="1200" dirty="0" smtClean="0"/>
          </a:p>
          <a:p>
            <a:pPr marL="0" lvl="0" indent="0">
              <a:buFont typeface="Arial"/>
              <a:buNone/>
            </a:pPr>
            <a:endParaRPr lang="en-US" sz="1200" b="1"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5 min</a:t>
            </a:r>
            <a:endParaRPr lang="en-US" b="1" dirty="0" smtClean="0">
              <a:latin typeface="Times New Roman" pitchFamily="18" charset="0"/>
            </a:endParaRPr>
          </a:p>
        </p:txBody>
      </p:sp>
      <p:sp>
        <p:nvSpPr>
          <p:cNvPr id="4" name="Slide Number Placeholder 3"/>
          <p:cNvSpPr>
            <a:spLocks noGrp="1"/>
          </p:cNvSpPr>
          <p:nvPr>
            <p:ph type="sldNum" sz="quarter" idx="10"/>
          </p:nvPr>
        </p:nvSpPr>
        <p:spPr/>
        <p:txBody>
          <a:bodyPr/>
          <a:lstStyle/>
          <a:p>
            <a:fld id="{961E29FC-A785-1D40-BBA7-278D4149D253}" type="slidenum">
              <a:rPr lang="en-US" smtClean="0"/>
              <a:t>22</a:t>
            </a:fld>
            <a:endParaRPr lang="en-US"/>
          </a:p>
        </p:txBody>
      </p:sp>
    </p:spTree>
    <p:extLst>
      <p:ext uri="{BB962C8B-B14F-4D97-AF65-F5344CB8AC3E}">
        <p14:creationId xmlns:p14="http://schemas.microsoft.com/office/powerpoint/2010/main" val="1988296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Describe the item model</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p>
          <a:p>
            <a:r>
              <a:rPr lang="en-US" sz="1200" b="0" u="none" kern="1200" baseline="0" dirty="0" smtClean="0">
                <a:solidFill>
                  <a:schemeClr val="tx1"/>
                </a:solidFill>
                <a:latin typeface="+mn-lt"/>
                <a:ea typeface="+mn-ea"/>
                <a:cs typeface="+mn-cs"/>
              </a:rPr>
              <a:t>Explain that:</a:t>
            </a:r>
          </a:p>
          <a:p>
            <a:pPr marL="171450" indent="-171450">
              <a:buFont typeface="Arial"/>
              <a:buChar char="•"/>
            </a:pPr>
            <a:r>
              <a:rPr lang="en-US" sz="1200" u="none" kern="1200" baseline="0" dirty="0" smtClean="0">
                <a:solidFill>
                  <a:schemeClr val="tx1"/>
                </a:solidFill>
                <a:latin typeface="+mn-lt"/>
                <a:ea typeface="+mn-ea"/>
                <a:cs typeface="+mn-cs"/>
              </a:rPr>
              <a:t>each item has a set of properties (customizable) &amp; a template (or sets of templates)</a:t>
            </a:r>
          </a:p>
          <a:p>
            <a:pPr marL="171450" indent="-171450">
              <a:buFont typeface="Arial"/>
              <a:buChar char="•"/>
            </a:pPr>
            <a:r>
              <a:rPr lang="en-US" sz="1200" u="none" kern="1200" baseline="0" dirty="0" smtClean="0">
                <a:solidFill>
                  <a:schemeClr val="tx1"/>
                </a:solidFill>
                <a:latin typeface="+mn-lt"/>
                <a:ea typeface="+mn-ea"/>
                <a:cs typeface="+mn-cs"/>
              </a:rPr>
              <a:t>pages always belong to a portal</a:t>
            </a:r>
          </a:p>
          <a:p>
            <a:pPr marL="171450" indent="-171450">
              <a:buFont typeface="Arial"/>
              <a:buChar char="•"/>
            </a:pPr>
            <a:r>
              <a:rPr lang="en-US" sz="1200" u="none" kern="1200" baseline="0" dirty="0" smtClean="0">
                <a:solidFill>
                  <a:schemeClr val="tx1"/>
                </a:solidFill>
                <a:latin typeface="+mn-lt"/>
                <a:ea typeface="+mn-ea"/>
                <a:cs typeface="+mn-cs"/>
              </a:rPr>
              <a:t>containers always belong to pages or other containers</a:t>
            </a:r>
          </a:p>
          <a:p>
            <a:pPr marL="171450" indent="-171450">
              <a:buFont typeface="Arial"/>
              <a:buChar char="•"/>
            </a:pPr>
            <a:r>
              <a:rPr lang="en-US" sz="1200" u="none" kern="1200" baseline="0" dirty="0" smtClean="0">
                <a:solidFill>
                  <a:schemeClr val="tx1"/>
                </a:solidFill>
                <a:latin typeface="+mn-lt"/>
                <a:ea typeface="+mn-ea"/>
                <a:cs typeface="+mn-cs"/>
              </a:rPr>
              <a:t>widgets belong to containers or pages directly</a:t>
            </a:r>
          </a:p>
          <a:p>
            <a:pPr marL="0" lvl="0" indent="0">
              <a:buFont typeface="Arial"/>
              <a:buNone/>
            </a:pPr>
            <a:endParaRPr lang="en-US" sz="1200" b="1"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3 min</a:t>
            </a:r>
            <a:endParaRPr lang="en-US"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t>23</a:t>
            </a:fld>
            <a:endParaRPr lang="en-US"/>
          </a:p>
        </p:txBody>
      </p:sp>
    </p:spTree>
    <p:extLst>
      <p:ext uri="{BB962C8B-B14F-4D97-AF65-F5344CB8AC3E}">
        <p14:creationId xmlns:p14="http://schemas.microsoft.com/office/powerpoint/2010/main" val="1988296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Definition of properties</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p>
          <a:p>
            <a:pPr marL="171450" indent="-171450">
              <a:buFont typeface="Arial" charset="0"/>
              <a:buChar char="•"/>
            </a:pPr>
            <a:r>
              <a:rPr lang="en-US" sz="1200" u="none" kern="1200" baseline="0" dirty="0" smtClean="0">
                <a:solidFill>
                  <a:schemeClr val="tx1"/>
                </a:solidFill>
                <a:latin typeface="+mn-lt"/>
                <a:ea typeface="+mn-ea"/>
                <a:cs typeface="+mn-cs"/>
              </a:rPr>
              <a:t>Explain that items have different properties </a:t>
            </a:r>
          </a:p>
          <a:p>
            <a:pPr marL="171450" indent="-171450">
              <a:buFont typeface="Arial" charset="0"/>
              <a:buChar char="•"/>
            </a:pPr>
            <a:r>
              <a:rPr lang="en-US" sz="1200" u="none" kern="1200" baseline="0" dirty="0" smtClean="0">
                <a:solidFill>
                  <a:schemeClr val="tx1"/>
                </a:solidFill>
                <a:latin typeface="+mn-lt"/>
                <a:ea typeface="+mn-ea"/>
                <a:cs typeface="+mn-cs"/>
              </a:rPr>
              <a:t>Be prepared to give examples (e.g. columns widget has a ”# of columns” properties, while transactions widget has a ”# of elements per page” property.</a:t>
            </a:r>
          </a:p>
          <a:p>
            <a:pPr marL="171450" indent="-171450">
              <a:buFont typeface="Arial" charset="0"/>
              <a:buChar char="•"/>
            </a:pPr>
            <a:r>
              <a:rPr lang="en-US" sz="1200" u="none" kern="1200" baseline="0" dirty="0" smtClean="0">
                <a:solidFill>
                  <a:schemeClr val="tx1"/>
                </a:solidFill>
                <a:latin typeface="+mn-lt"/>
                <a:ea typeface="+mn-ea"/>
                <a:cs typeface="+mn-cs"/>
              </a:rPr>
              <a:t>Explain the concept of property customization</a:t>
            </a:r>
          </a:p>
          <a:p>
            <a:pPr marL="0" lvl="0" indent="0">
              <a:buFont typeface="Arial"/>
              <a:buNone/>
            </a:pPr>
            <a:endParaRPr lang="en-US" sz="1200" b="1"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3 min</a:t>
            </a:r>
            <a:endParaRPr lang="en-US"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t>24</a:t>
            </a:fld>
            <a:endParaRPr lang="en-US"/>
          </a:p>
        </p:txBody>
      </p:sp>
    </p:spTree>
    <p:extLst>
      <p:ext uri="{BB962C8B-B14F-4D97-AF65-F5344CB8AC3E}">
        <p14:creationId xmlns:p14="http://schemas.microsoft.com/office/powerpoint/2010/main" val="1988296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Removing items</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p>
          <a:p>
            <a:pPr marL="171450" indent="-171450">
              <a:buFont typeface="Arial" charset="0"/>
              <a:buChar char="•"/>
            </a:pPr>
            <a:r>
              <a:rPr lang="en-US" sz="1200" u="none" kern="1200" baseline="0" dirty="0" smtClean="0">
                <a:solidFill>
                  <a:schemeClr val="tx1"/>
                </a:solidFill>
                <a:latin typeface="+mn-lt"/>
                <a:ea typeface="+mn-ea"/>
                <a:cs typeface="+mn-cs"/>
              </a:rPr>
              <a:t>Explain that deletions are cascade and permanent</a:t>
            </a:r>
          </a:p>
          <a:p>
            <a:pPr marL="171450" indent="-171450">
              <a:buFont typeface="Arial" charset="0"/>
              <a:buChar char="•"/>
            </a:pPr>
            <a:r>
              <a:rPr lang="en-US" sz="1200" u="none" kern="1200" baseline="0" dirty="0" smtClean="0">
                <a:solidFill>
                  <a:schemeClr val="tx1"/>
                </a:solidFill>
                <a:latin typeface="+mn-lt"/>
                <a:ea typeface="+mn-ea"/>
                <a:cs typeface="+mn-cs"/>
              </a:rPr>
              <a:t>Present some risk-aware strategies</a:t>
            </a:r>
          </a:p>
          <a:p>
            <a:pPr marL="628540" lvl="1" indent="-171450">
              <a:buFont typeface="Arial"/>
              <a:buChar char="•"/>
            </a:pPr>
            <a:r>
              <a:rPr lang="en-US" sz="1200" u="none" kern="1200" baseline="0" dirty="0" smtClean="0">
                <a:solidFill>
                  <a:schemeClr val="tx1"/>
                </a:solidFill>
                <a:latin typeface="+mn-lt"/>
                <a:ea typeface="+mn-ea"/>
                <a:cs typeface="+mn-cs"/>
              </a:rPr>
              <a:t>Making regular DB dumps</a:t>
            </a:r>
          </a:p>
          <a:p>
            <a:pPr marL="628540" lvl="1" indent="-171450">
              <a:buFont typeface="Arial"/>
              <a:buChar char="•"/>
            </a:pPr>
            <a:r>
              <a:rPr lang="en-US" sz="1200" u="none" kern="1200" baseline="0" dirty="0" smtClean="0">
                <a:solidFill>
                  <a:schemeClr val="tx1"/>
                </a:solidFill>
                <a:latin typeface="+mn-lt"/>
                <a:ea typeface="+mn-ea"/>
                <a:cs typeface="+mn-cs"/>
              </a:rPr>
              <a:t>Unpublishing the page (stays in editorial </a:t>
            </a:r>
            <a:r>
              <a:rPr lang="en-US" sz="1200" u="none" kern="1200" baseline="0" dirty="0" err="1" smtClean="0">
                <a:solidFill>
                  <a:schemeClr val="tx1"/>
                </a:solidFill>
                <a:latin typeface="+mn-lt"/>
                <a:ea typeface="+mn-ea"/>
                <a:cs typeface="+mn-cs"/>
              </a:rPr>
              <a:t>env</a:t>
            </a:r>
            <a:r>
              <a:rPr lang="en-US" sz="1200" u="none" kern="1200" baseline="0" dirty="0" smtClean="0">
                <a:solidFill>
                  <a:schemeClr val="tx1"/>
                </a:solidFill>
                <a:latin typeface="+mn-lt"/>
                <a:ea typeface="+mn-ea"/>
                <a:cs typeface="+mn-cs"/>
              </a:rPr>
              <a:t> , but gone from live environment)</a:t>
            </a:r>
          </a:p>
          <a:p>
            <a:pPr marL="628540" lvl="1" indent="-171450">
              <a:buFont typeface="Arial"/>
              <a:buChar char="•"/>
            </a:pPr>
            <a:r>
              <a:rPr lang="en-US" sz="1200" u="none" kern="1200" baseline="0" dirty="0" smtClean="0">
                <a:solidFill>
                  <a:schemeClr val="tx1"/>
                </a:solidFill>
                <a:latin typeface="+mn-lt"/>
                <a:ea typeface="+mn-ea"/>
                <a:cs typeface="+mn-cs"/>
              </a:rPr>
              <a:t>Hide an item (“soft” deletion)</a:t>
            </a:r>
          </a:p>
          <a:p>
            <a:pPr marL="0" lvl="0" indent="0">
              <a:buFont typeface="Arial"/>
              <a:buNone/>
            </a:pPr>
            <a:endParaRPr lang="en-US" sz="1200" b="1"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2 min</a:t>
            </a:r>
            <a:endParaRPr lang="en-US"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t>25</a:t>
            </a:fld>
            <a:endParaRPr lang="en-US"/>
          </a:p>
        </p:txBody>
      </p:sp>
    </p:spTree>
    <p:extLst>
      <p:ext uri="{BB962C8B-B14F-4D97-AF65-F5344CB8AC3E}">
        <p14:creationId xmlns:p14="http://schemas.microsoft.com/office/powerpoint/2010/main" val="4090821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Present a demo </a:t>
            </a:r>
            <a:r>
              <a:rPr lang="en-US" baseline="0" dirty="0" smtClean="0"/>
              <a:t>cover the basic components of CXP</a:t>
            </a:r>
            <a:endParaRPr lang="en-US" dirty="0" smtClean="0"/>
          </a:p>
          <a:p>
            <a:endParaRPr lang="en-US" dirty="0" smtClean="0"/>
          </a:p>
          <a:p>
            <a:r>
              <a:rPr lang="en-US" b="1" dirty="0" smtClean="0"/>
              <a:t>HOW</a:t>
            </a:r>
          </a:p>
          <a:p>
            <a:r>
              <a:rPr lang="en-US" dirty="0" smtClean="0"/>
              <a:t>Conduct a demo in two distinct</a:t>
            </a:r>
            <a:r>
              <a:rPr lang="en-US" baseline="0" dirty="0" smtClean="0"/>
              <a:t> steps: Part 1: Using an existing portal to present basic concepts for the first time. Part 2: Creating a basic portal.</a:t>
            </a:r>
            <a:endParaRPr lang="en-US" dirty="0" smtClean="0"/>
          </a:p>
          <a:p>
            <a:endParaRPr lang="en-US" i="0" baseline="0" dirty="0" smtClean="0"/>
          </a:p>
          <a:p>
            <a:r>
              <a:rPr lang="en-US" b="0" i="1" baseline="0" dirty="0" smtClean="0"/>
              <a:t>Proposed Steps</a:t>
            </a:r>
          </a:p>
          <a:p>
            <a:endParaRPr lang="en-US" b="0" i="1" baseline="0" dirty="0" smtClean="0"/>
          </a:p>
          <a:p>
            <a:r>
              <a:rPr lang="en-US" b="0" i="1" baseline="0" dirty="0" smtClean="0"/>
              <a:t>PART 1</a:t>
            </a:r>
          </a:p>
          <a:p>
            <a:endParaRPr lang="en-US" b="0" i="1" baseline="0" dirty="0" smtClean="0"/>
          </a:p>
          <a:p>
            <a:pPr marL="171450" indent="-171450">
              <a:buFont typeface="Arial" charset="0"/>
              <a:buChar char="•"/>
            </a:pPr>
            <a:r>
              <a:rPr lang="en-US" sz="1200" kern="1200" dirty="0" smtClean="0">
                <a:solidFill>
                  <a:schemeClr val="tx1"/>
                </a:solidFill>
                <a:effectLst/>
                <a:latin typeface="+mn-lt"/>
                <a:ea typeface="+mn-ea"/>
                <a:cs typeface="+mn-cs"/>
              </a:rPr>
              <a:t>Log into CXP Manager</a:t>
            </a:r>
          </a:p>
          <a:p>
            <a:pPr marL="171450" indent="-171450">
              <a:buFont typeface="Arial" charset="0"/>
              <a:buChar char="•"/>
            </a:pPr>
            <a:r>
              <a:rPr lang="en-US" sz="1200" kern="1200" dirty="0" smtClean="0">
                <a:solidFill>
                  <a:schemeClr val="tx1"/>
                </a:solidFill>
                <a:effectLst/>
                <a:latin typeface="+mn-lt"/>
                <a:ea typeface="+mn-ea"/>
                <a:cs typeface="+mn-cs"/>
              </a:rPr>
              <a:t>Present the</a:t>
            </a:r>
            <a:r>
              <a:rPr lang="en-US" sz="1200" kern="1200" baseline="0" dirty="0" smtClean="0">
                <a:solidFill>
                  <a:schemeClr val="tx1"/>
                </a:solidFill>
                <a:effectLst/>
                <a:latin typeface="+mn-lt"/>
                <a:ea typeface="+mn-ea"/>
                <a:cs typeface="+mn-cs"/>
              </a:rPr>
              <a:t> interface (left-hand side menu, and list of portals)</a:t>
            </a: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Show the </a:t>
            </a:r>
            <a:r>
              <a:rPr lang="en-US" sz="1200" i="1" kern="1200" dirty="0" smtClean="0">
                <a:solidFill>
                  <a:schemeClr val="tx1"/>
                </a:solidFill>
                <a:effectLst/>
                <a:latin typeface="+mn-lt"/>
                <a:ea typeface="+mn-ea"/>
                <a:cs typeface="+mn-cs"/>
              </a:rPr>
              <a:t>Retail Demo</a:t>
            </a:r>
            <a:r>
              <a:rPr lang="en-US" sz="1200" kern="1200" dirty="0" smtClean="0">
                <a:solidFill>
                  <a:schemeClr val="tx1"/>
                </a:solidFill>
                <a:effectLst/>
                <a:latin typeface="+mn-lt"/>
                <a:ea typeface="+mn-ea"/>
                <a:cs typeface="+mn-cs"/>
              </a:rPr>
              <a:t> portal (Retail Banking demo for Widget Collection 2.x)</a:t>
            </a:r>
          </a:p>
          <a:p>
            <a:pPr marL="628540" lvl="1" indent="-171450">
              <a:buFont typeface="Arial" charset="0"/>
              <a:buChar char="•"/>
            </a:pPr>
            <a:r>
              <a:rPr lang="en-US" sz="1200" kern="1200" dirty="0" smtClean="0">
                <a:solidFill>
                  <a:schemeClr val="tx1"/>
                </a:solidFill>
                <a:effectLst/>
                <a:latin typeface="+mn-lt"/>
                <a:ea typeface="+mn-ea"/>
                <a:cs typeface="+mn-cs"/>
              </a:rPr>
              <a:t>Show the </a:t>
            </a:r>
            <a:r>
              <a:rPr lang="en-US" sz="1200" i="1" kern="1200" dirty="0" smtClean="0">
                <a:solidFill>
                  <a:schemeClr val="tx1"/>
                </a:solidFill>
                <a:effectLst/>
                <a:latin typeface="+mn-lt"/>
                <a:ea typeface="+mn-ea"/>
                <a:cs typeface="+mn-cs"/>
              </a:rPr>
              <a:t>master page</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header</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footer</a:t>
            </a:r>
            <a:r>
              <a:rPr lang="en-US" sz="1200" kern="1200" dirty="0" smtClean="0">
                <a:solidFill>
                  <a:schemeClr val="tx1"/>
                </a:solidFill>
                <a:effectLst/>
                <a:latin typeface="+mn-lt"/>
                <a:ea typeface="+mn-ea"/>
                <a:cs typeface="+mn-cs"/>
              </a:rPr>
              <a:t>, and</a:t>
            </a:r>
            <a:r>
              <a:rPr lang="en-US" sz="1200" kern="1200" baseline="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manageable area</a:t>
            </a:r>
            <a:r>
              <a:rPr lang="en-US" sz="1200" kern="1200" dirty="0" smtClean="0">
                <a:solidFill>
                  <a:schemeClr val="tx1"/>
                </a:solidFill>
                <a:effectLst/>
                <a:latin typeface="+mn-lt"/>
                <a:ea typeface="+mn-ea"/>
                <a:cs typeface="+mn-cs"/>
              </a:rPr>
              <a:t>)</a:t>
            </a:r>
          </a:p>
          <a:p>
            <a:pPr marL="628540" lvl="1" indent="-171450">
              <a:buFont typeface="Arial" charset="0"/>
              <a:buChar char="•"/>
            </a:pPr>
            <a:r>
              <a:rPr lang="en-US" sz="1200" kern="1200" dirty="0" smtClean="0">
                <a:solidFill>
                  <a:schemeClr val="tx1"/>
                </a:solidFill>
                <a:effectLst/>
                <a:latin typeface="+mn-lt"/>
                <a:ea typeface="+mn-ea"/>
                <a:cs typeface="+mn-cs"/>
              </a:rPr>
              <a:t>Show the </a:t>
            </a:r>
            <a:r>
              <a:rPr lang="en-US" sz="1200" i="1" kern="1200" dirty="0" smtClean="0">
                <a:solidFill>
                  <a:schemeClr val="tx1"/>
                </a:solidFill>
                <a:effectLst/>
                <a:latin typeface="+mn-lt"/>
                <a:ea typeface="+mn-ea"/>
                <a:cs typeface="+mn-cs"/>
              </a:rPr>
              <a:t>home</a:t>
            </a:r>
            <a:r>
              <a:rPr lang="en-US" sz="1200" kern="1200" dirty="0" smtClean="0">
                <a:solidFill>
                  <a:schemeClr val="tx1"/>
                </a:solidFill>
                <a:effectLst/>
                <a:latin typeface="+mn-lt"/>
                <a:ea typeface="+mn-ea"/>
                <a:cs typeface="+mn-cs"/>
              </a:rPr>
              <a:t> page</a:t>
            </a:r>
          </a:p>
          <a:p>
            <a:pPr marL="1085630" lvl="2" indent="-171450">
              <a:buFont typeface="Arial" charset="0"/>
              <a:buChar char="•"/>
            </a:pPr>
            <a:r>
              <a:rPr lang="en-US" sz="1200" kern="1200" dirty="0" smtClean="0">
                <a:solidFill>
                  <a:schemeClr val="tx1"/>
                </a:solidFill>
                <a:effectLst/>
                <a:latin typeface="+mn-lt"/>
                <a:ea typeface="+mn-ea"/>
                <a:cs typeface="+mn-cs"/>
              </a:rPr>
              <a:t>Show containers and widgets used on this page</a:t>
            </a:r>
          </a:p>
          <a:p>
            <a:pPr marL="628540" lvl="1" indent="-171450">
              <a:buFont typeface="Arial" charset="0"/>
              <a:buChar char="•"/>
            </a:pPr>
            <a:r>
              <a:rPr lang="en-US" sz="1200" kern="1200" dirty="0" smtClean="0">
                <a:solidFill>
                  <a:schemeClr val="tx1"/>
                </a:solidFill>
                <a:effectLst/>
                <a:latin typeface="+mn-lt"/>
                <a:ea typeface="+mn-ea"/>
                <a:cs typeface="+mn-cs"/>
              </a:rPr>
              <a:t>Use one</a:t>
            </a:r>
            <a:r>
              <a:rPr lang="en-US" sz="1200" kern="1200" baseline="0" dirty="0" smtClean="0">
                <a:solidFill>
                  <a:schemeClr val="tx1"/>
                </a:solidFill>
                <a:effectLst/>
                <a:latin typeface="+mn-lt"/>
                <a:ea typeface="+mn-ea"/>
                <a:cs typeface="+mn-cs"/>
              </a:rPr>
              <a:t> of the columns container</a:t>
            </a:r>
          </a:p>
          <a:p>
            <a:pPr marL="1085630" lvl="2" indent="-171450">
              <a:buFont typeface="Arial" charset="0"/>
              <a:buChar char="•"/>
            </a:pPr>
            <a:r>
              <a:rPr lang="en-US" sz="1200" kern="1200" baseline="0" dirty="0" smtClean="0">
                <a:solidFill>
                  <a:schemeClr val="tx1"/>
                </a:solidFill>
                <a:effectLst/>
                <a:latin typeface="+mn-lt"/>
                <a:ea typeface="+mn-ea"/>
                <a:cs typeface="+mn-cs"/>
              </a:rPr>
              <a:t>A</a:t>
            </a:r>
            <a:r>
              <a:rPr lang="en-US" sz="1200" kern="1200" dirty="0" smtClean="0">
                <a:solidFill>
                  <a:schemeClr val="tx1"/>
                </a:solidFill>
                <a:effectLst/>
                <a:latin typeface="+mn-lt"/>
                <a:ea typeface="+mn-ea"/>
                <a:cs typeface="+mn-cs"/>
              </a:rPr>
              <a:t>dd a new column</a:t>
            </a:r>
          </a:p>
          <a:p>
            <a:pPr marL="1085630" lvl="2" indent="-171450">
              <a:buFont typeface="Arial" charset="0"/>
              <a:buChar char="•"/>
            </a:pPr>
            <a:r>
              <a:rPr lang="en-US" sz="1200" kern="1200" dirty="0" smtClean="0">
                <a:solidFill>
                  <a:schemeClr val="tx1"/>
                </a:solidFill>
                <a:effectLst/>
                <a:latin typeface="+mn-lt"/>
                <a:ea typeface="+mn-ea"/>
                <a:cs typeface="+mn-cs"/>
              </a:rPr>
              <a:t>Add an </a:t>
            </a:r>
            <a:r>
              <a:rPr lang="en-US" sz="1200" i="1" kern="1200" dirty="0" smtClean="0">
                <a:solidFill>
                  <a:schemeClr val="tx1"/>
                </a:solidFill>
                <a:effectLst/>
                <a:latin typeface="+mn-lt"/>
                <a:ea typeface="+mn-ea"/>
                <a:cs typeface="+mn-cs"/>
              </a:rPr>
              <a:t>widget </a:t>
            </a:r>
            <a:r>
              <a:rPr lang="en-US" sz="1200" kern="1200" dirty="0" smtClean="0">
                <a:solidFill>
                  <a:schemeClr val="tx1"/>
                </a:solidFill>
                <a:effectLst/>
                <a:latin typeface="+mn-lt"/>
                <a:ea typeface="+mn-ea"/>
                <a:cs typeface="+mn-cs"/>
              </a:rPr>
              <a:t>into the new column</a:t>
            </a:r>
          </a:p>
          <a:p>
            <a:pPr marL="628540" lvl="1" indent="-171450">
              <a:buFont typeface="Arial" charset="0"/>
              <a:buChar char="•"/>
            </a:pPr>
            <a:r>
              <a:rPr lang="en-US" sz="1200" kern="1200" dirty="0" smtClean="0">
                <a:solidFill>
                  <a:schemeClr val="tx1"/>
                </a:solidFill>
                <a:effectLst/>
                <a:latin typeface="+mn-lt"/>
                <a:ea typeface="+mn-ea"/>
                <a:cs typeface="+mn-cs"/>
              </a:rPr>
              <a:t>Preview</a:t>
            </a:r>
            <a:r>
              <a:rPr lang="en-US" sz="1200" kern="1200" baseline="0" dirty="0" smtClean="0">
                <a:solidFill>
                  <a:schemeClr val="tx1"/>
                </a:solidFill>
                <a:effectLst/>
                <a:latin typeface="+mn-lt"/>
                <a:ea typeface="+mn-ea"/>
                <a:cs typeface="+mn-cs"/>
              </a:rPr>
              <a:t> the portal home page</a:t>
            </a:r>
          </a:p>
          <a:p>
            <a:pPr marL="628540" lvl="1" indent="-171450">
              <a:buFont typeface="Arial" charset="0"/>
              <a:buChar char="•"/>
            </a:pPr>
            <a:r>
              <a:rPr lang="en-US" sz="1200" kern="1200" baseline="0" dirty="0" smtClean="0">
                <a:solidFill>
                  <a:schemeClr val="tx1"/>
                </a:solidFill>
                <a:effectLst/>
                <a:latin typeface="+mn-lt"/>
                <a:ea typeface="+mn-ea"/>
                <a:cs typeface="+mn-cs"/>
              </a:rPr>
              <a:t>Emphasize that these steps are executed by typical business users and not IT members.</a:t>
            </a:r>
          </a:p>
          <a:p>
            <a:pPr marL="628540" lvl="1" indent="-171450">
              <a:buFont typeface="Arial" charset="0"/>
              <a:buChar char="•"/>
            </a:pPr>
            <a:endParaRPr lang="en-US" sz="1200" kern="1200" baseline="0" dirty="0" smtClean="0">
              <a:solidFill>
                <a:schemeClr val="tx1"/>
              </a:solidFill>
              <a:effectLst/>
              <a:latin typeface="+mn-lt"/>
              <a:ea typeface="+mn-ea"/>
              <a:cs typeface="+mn-cs"/>
            </a:endParaRPr>
          </a:p>
          <a:p>
            <a:pPr marL="0" lvl="0" indent="0">
              <a:buFont typeface="Arial" charset="0"/>
              <a:buNone/>
            </a:pPr>
            <a:r>
              <a:rPr lang="en-US" sz="1200" i="1" kern="1200" baseline="0" dirty="0" smtClean="0">
                <a:solidFill>
                  <a:schemeClr val="tx1"/>
                </a:solidFill>
                <a:effectLst/>
                <a:latin typeface="+mn-lt"/>
                <a:ea typeface="+mn-ea"/>
                <a:cs typeface="+mn-cs"/>
              </a:rPr>
              <a:t>PART 2</a:t>
            </a:r>
          </a:p>
          <a:p>
            <a:pPr marL="0" lvl="0" indent="0">
              <a:buFont typeface="Arial" charset="0"/>
              <a:buNone/>
            </a:pPr>
            <a:endParaRPr lang="en-US" sz="1200" i="1" kern="1200" baseline="0" dirty="0" smtClean="0">
              <a:solidFill>
                <a:schemeClr val="tx1"/>
              </a:solidFill>
              <a:effectLst/>
              <a:latin typeface="+mn-lt"/>
              <a:ea typeface="+mn-ea"/>
              <a:cs typeface="+mn-cs"/>
            </a:endParaRPr>
          </a:p>
          <a:p>
            <a:pPr marL="171450" lvl="0" indent="-171450">
              <a:buFont typeface="Arial" charset="0"/>
              <a:buChar char="•"/>
            </a:pPr>
            <a:r>
              <a:rPr lang="en-US" sz="1200" b="0" i="0" kern="1200" baseline="0" dirty="0" smtClean="0">
                <a:solidFill>
                  <a:schemeClr val="tx1"/>
                </a:solidFill>
                <a:effectLst/>
                <a:latin typeface="+mn-lt"/>
                <a:ea typeface="+mn-ea"/>
                <a:cs typeface="+mn-cs"/>
              </a:rPr>
              <a:t>Create a demo portal (suggested name </a:t>
            </a:r>
            <a:r>
              <a:rPr lang="en-US" sz="1200" b="0" i="1" kern="1200" baseline="0" dirty="0" smtClean="0">
                <a:solidFill>
                  <a:schemeClr val="tx1"/>
                </a:solidFill>
                <a:effectLst/>
                <a:latin typeface="+mn-lt"/>
                <a:ea typeface="+mn-ea"/>
                <a:cs typeface="+mn-cs"/>
              </a:rPr>
              <a:t>ACME Bank</a:t>
            </a:r>
            <a:r>
              <a:rPr lang="en-US" sz="1200" b="0" i="0" kern="1200" baseline="0" dirty="0" smtClean="0">
                <a:solidFill>
                  <a:schemeClr val="tx1"/>
                </a:solidFill>
                <a:effectLst/>
                <a:latin typeface="+mn-lt"/>
                <a:ea typeface="+mn-ea"/>
                <a:cs typeface="+mn-cs"/>
              </a:rPr>
              <a:t>)</a:t>
            </a:r>
          </a:p>
          <a:p>
            <a:pPr marL="171450" marR="0" lvl="0"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smtClean="0">
                <a:solidFill>
                  <a:schemeClr val="tx1"/>
                </a:solidFill>
                <a:effectLst/>
                <a:latin typeface="+mn-lt"/>
                <a:ea typeface="+mn-ea"/>
                <a:cs typeface="+mn-cs"/>
              </a:rPr>
              <a:t>Create a master page (Suggested name </a:t>
            </a:r>
            <a:r>
              <a:rPr lang="en-US" sz="1200" b="0" i="1" kern="1200" baseline="0" dirty="0" smtClean="0">
                <a:solidFill>
                  <a:schemeClr val="tx1"/>
                </a:solidFill>
                <a:effectLst/>
                <a:latin typeface="+mn-lt"/>
                <a:ea typeface="+mn-ea"/>
                <a:cs typeface="+mn-cs"/>
              </a:rPr>
              <a:t>ACME Master Page</a:t>
            </a:r>
            <a:r>
              <a:rPr lang="en-US" sz="1200" b="0" i="0" kern="1200" baseline="0" dirty="0" smtClean="0">
                <a:solidFill>
                  <a:schemeClr val="tx1"/>
                </a:solidFill>
                <a:effectLst/>
                <a:latin typeface="+mn-lt"/>
                <a:ea typeface="+mn-ea"/>
                <a:cs typeface="+mn-cs"/>
              </a:rPr>
              <a:t>)</a:t>
            </a:r>
            <a:endParaRPr lang="en-US" sz="1200" b="0" i="1" kern="1200" baseline="0" dirty="0" smtClean="0">
              <a:solidFill>
                <a:schemeClr val="tx1"/>
              </a:solidFill>
              <a:effectLst/>
              <a:latin typeface="+mn-lt"/>
              <a:ea typeface="+mn-ea"/>
              <a:cs typeface="+mn-cs"/>
            </a:endParaRPr>
          </a:p>
          <a:p>
            <a:pPr marL="628540" lvl="1" indent="-171450">
              <a:buFont typeface="Arial" charset="0"/>
              <a:buChar char="•"/>
            </a:pPr>
            <a:r>
              <a:rPr lang="en-US" sz="1200" b="0" i="0" kern="1200" baseline="0" dirty="0" smtClean="0">
                <a:solidFill>
                  <a:schemeClr val="tx1"/>
                </a:solidFill>
                <a:effectLst/>
                <a:latin typeface="+mn-lt"/>
                <a:ea typeface="+mn-ea"/>
                <a:cs typeface="+mn-cs"/>
              </a:rPr>
              <a:t>It must extend from </a:t>
            </a:r>
            <a:r>
              <a:rPr lang="en-US" sz="1200" b="0" i="1" kern="1200" baseline="0" dirty="0" smtClean="0">
                <a:solidFill>
                  <a:schemeClr val="tx1"/>
                </a:solidFill>
                <a:effectLst/>
                <a:latin typeface="+mn-lt"/>
                <a:ea typeface="+mn-ea"/>
                <a:cs typeface="+mn-cs"/>
              </a:rPr>
              <a:t>Launchpad if your are using a Launchpad-based Installation</a:t>
            </a:r>
            <a:endParaRPr lang="en-US" sz="1200" b="0" i="0" kern="1200" baseline="0" dirty="0" smtClean="0">
              <a:solidFill>
                <a:schemeClr val="tx1"/>
              </a:solidFill>
              <a:effectLst/>
              <a:latin typeface="+mn-lt"/>
              <a:ea typeface="+mn-ea"/>
              <a:cs typeface="+mn-cs"/>
            </a:endParaRPr>
          </a:p>
          <a:p>
            <a:pPr marL="628540" marR="0" lvl="1"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smtClean="0">
                <a:solidFill>
                  <a:schemeClr val="tx1"/>
                </a:solidFill>
                <a:effectLst/>
                <a:latin typeface="+mn-lt"/>
                <a:ea typeface="+mn-ea"/>
                <a:cs typeface="+mn-cs"/>
              </a:rPr>
              <a:t>It must extend from </a:t>
            </a:r>
            <a:r>
              <a:rPr lang="en-US" sz="1200" b="0" i="1" kern="1200" baseline="0" dirty="0" smtClean="0">
                <a:solidFill>
                  <a:schemeClr val="tx1"/>
                </a:solidFill>
                <a:effectLst/>
                <a:latin typeface="+mn-lt"/>
                <a:ea typeface="+mn-ea"/>
                <a:cs typeface="+mn-cs"/>
              </a:rPr>
              <a:t>Blank Page and use the Retail Banking Demo Page Template if your are using a Widget Collection 2.x</a:t>
            </a:r>
          </a:p>
          <a:p>
            <a:pPr marL="628540" lvl="1" indent="-171450">
              <a:buFont typeface="Arial" charset="0"/>
              <a:buChar char="•"/>
            </a:pPr>
            <a:r>
              <a:rPr lang="en-US" sz="1200" b="0" i="0" kern="1200" baseline="0" dirty="0" smtClean="0">
                <a:solidFill>
                  <a:schemeClr val="tx1"/>
                </a:solidFill>
                <a:effectLst/>
                <a:latin typeface="+mn-lt"/>
                <a:ea typeface="+mn-ea"/>
                <a:cs typeface="+mn-cs"/>
              </a:rPr>
              <a:t>This master page will have only one manageable area</a:t>
            </a:r>
          </a:p>
          <a:p>
            <a:pPr marL="171450" lvl="0" indent="-171450">
              <a:buFont typeface="Arial" charset="0"/>
              <a:buChar char="•"/>
            </a:pPr>
            <a:r>
              <a:rPr lang="en-US" sz="1200" b="0" i="0" kern="1200" baseline="0" dirty="0" smtClean="0">
                <a:solidFill>
                  <a:schemeClr val="tx1"/>
                </a:solidFill>
                <a:effectLst/>
                <a:latin typeface="+mn-lt"/>
                <a:ea typeface="+mn-ea"/>
                <a:cs typeface="+mn-cs"/>
              </a:rPr>
              <a:t>Create a page (suggested name </a:t>
            </a:r>
            <a:r>
              <a:rPr lang="en-US" sz="1200" b="0" i="1" kern="1200" baseline="0" dirty="0" smtClean="0">
                <a:solidFill>
                  <a:schemeClr val="tx1"/>
                </a:solidFill>
                <a:effectLst/>
                <a:latin typeface="+mn-lt"/>
                <a:ea typeface="+mn-ea"/>
                <a:cs typeface="+mn-cs"/>
              </a:rPr>
              <a:t>Credit Cards</a:t>
            </a:r>
            <a:r>
              <a:rPr lang="en-US" sz="1200" b="0" i="0" kern="1200" baseline="0" dirty="0" smtClean="0">
                <a:solidFill>
                  <a:schemeClr val="tx1"/>
                </a:solidFill>
                <a:effectLst/>
                <a:latin typeface="+mn-lt"/>
                <a:ea typeface="+mn-ea"/>
                <a:cs typeface="+mn-cs"/>
              </a:rPr>
              <a:t>)</a:t>
            </a:r>
          </a:p>
          <a:p>
            <a:pPr marL="628540" lvl="1" indent="-171450">
              <a:buFont typeface="Arial" charset="0"/>
              <a:buChar char="•"/>
            </a:pPr>
            <a:r>
              <a:rPr lang="en-US" sz="1200" b="0" i="0" kern="1200" baseline="0" dirty="0" smtClean="0">
                <a:solidFill>
                  <a:schemeClr val="tx1"/>
                </a:solidFill>
                <a:effectLst/>
                <a:latin typeface="+mn-lt"/>
                <a:ea typeface="+mn-ea"/>
                <a:cs typeface="+mn-cs"/>
              </a:rPr>
              <a:t>This page must extend your master page</a:t>
            </a:r>
          </a:p>
          <a:p>
            <a:pPr marL="171450" lvl="0" indent="-171450">
              <a:buFont typeface="Arial" charset="0"/>
              <a:buChar char="•"/>
            </a:pPr>
            <a:r>
              <a:rPr lang="en-US" sz="1200" b="0" i="0" kern="1200" baseline="0" dirty="0" smtClean="0">
                <a:solidFill>
                  <a:schemeClr val="tx1"/>
                </a:solidFill>
                <a:effectLst/>
                <a:latin typeface="+mn-lt"/>
                <a:ea typeface="+mn-ea"/>
                <a:cs typeface="+mn-cs"/>
              </a:rPr>
              <a:t>Preview the blank page</a:t>
            </a:r>
          </a:p>
          <a:p>
            <a:pPr marL="628540" lvl="1" indent="-171450">
              <a:buFont typeface="Arial" charset="0"/>
              <a:buChar char="•"/>
            </a:pPr>
            <a:r>
              <a:rPr lang="en-US" sz="1200" b="0" i="0" kern="1200" baseline="0" dirty="0" smtClean="0">
                <a:solidFill>
                  <a:schemeClr val="tx1"/>
                </a:solidFill>
                <a:effectLst/>
                <a:latin typeface="+mn-lt"/>
                <a:ea typeface="+mn-ea"/>
                <a:cs typeface="+mn-cs"/>
              </a:rPr>
              <a:t>It is a good opportunity to show the preview functionality</a:t>
            </a:r>
          </a:p>
          <a:p>
            <a:pPr marL="628540" lvl="1" indent="-171450">
              <a:buFont typeface="Arial" charset="0"/>
              <a:buChar char="•"/>
            </a:pPr>
            <a:r>
              <a:rPr lang="en-US" sz="1200" b="0" i="0" kern="1200" baseline="0" dirty="0" smtClean="0">
                <a:solidFill>
                  <a:schemeClr val="tx1"/>
                </a:solidFill>
                <a:effectLst/>
                <a:latin typeface="+mn-lt"/>
                <a:ea typeface="+mn-ea"/>
                <a:cs typeface="+mn-cs"/>
              </a:rPr>
              <a:t>Tell participants that:</a:t>
            </a:r>
          </a:p>
          <a:p>
            <a:pPr marL="1085630" lvl="2" indent="-171450">
              <a:buFont typeface="Arial" charset="0"/>
              <a:buChar char="•"/>
            </a:pPr>
            <a:r>
              <a:rPr lang="en-US" sz="1200" b="0" i="0" kern="1200" baseline="0" dirty="0" smtClean="0">
                <a:solidFill>
                  <a:schemeClr val="tx1"/>
                </a:solidFill>
                <a:effectLst/>
                <a:latin typeface="+mn-lt"/>
                <a:ea typeface="+mn-ea"/>
                <a:cs typeface="+mn-cs"/>
              </a:rPr>
              <a:t>The content of the page is not relevant now. </a:t>
            </a:r>
          </a:p>
          <a:p>
            <a:pPr marL="1085630" lvl="2" indent="-171450">
              <a:buFont typeface="Arial" charset="0"/>
              <a:buChar char="•"/>
            </a:pPr>
            <a:r>
              <a:rPr lang="en-US" sz="1200" b="0" i="0" kern="1200" baseline="0" dirty="0" smtClean="0">
                <a:solidFill>
                  <a:schemeClr val="tx1"/>
                </a:solidFill>
                <a:effectLst/>
                <a:latin typeface="+mn-lt"/>
                <a:ea typeface="+mn-ea"/>
                <a:cs typeface="+mn-cs"/>
              </a:rPr>
              <a:t>The objective is to cover the creation of a portal.</a:t>
            </a:r>
          </a:p>
          <a:p>
            <a:pPr marL="628540" lvl="1" indent="-171450">
              <a:buFont typeface="Arial" charset="0"/>
              <a:buChar char="•"/>
            </a:pPr>
            <a:endParaRPr lang="en-US" sz="1200" b="0" i="0" kern="1200" baseline="0" dirty="0" smtClean="0">
              <a:solidFill>
                <a:schemeClr val="tx1"/>
              </a:solidFill>
              <a:effectLst/>
              <a:latin typeface="+mn-lt"/>
              <a:ea typeface="+mn-ea"/>
              <a:cs typeface="+mn-cs"/>
            </a:endParaRPr>
          </a:p>
          <a:p>
            <a:pPr marL="0" lvl="0" indent="0">
              <a:buFont typeface="Arial" charset="0"/>
              <a:buNone/>
            </a:pPr>
            <a:r>
              <a:rPr lang="en-US" sz="1200" b="0" i="0" kern="1200" baseline="0" dirty="0" smtClean="0">
                <a:solidFill>
                  <a:schemeClr val="tx1"/>
                </a:solidFill>
                <a:effectLst/>
                <a:latin typeface="+mn-lt"/>
                <a:ea typeface="+mn-ea"/>
                <a:cs typeface="+mn-cs"/>
              </a:rPr>
              <a:t>Wrap up:</a:t>
            </a:r>
          </a:p>
          <a:p>
            <a:pPr marL="0" lvl="0" indent="0">
              <a:buFont typeface="Arial" charset="0"/>
              <a:buNone/>
            </a:pPr>
            <a:r>
              <a:rPr lang="en-US" sz="1200" b="0" i="0" kern="1200" baseline="0" dirty="0" smtClean="0">
                <a:solidFill>
                  <a:schemeClr val="tx1"/>
                </a:solidFill>
                <a:effectLst/>
                <a:latin typeface="+mn-lt"/>
                <a:ea typeface="+mn-ea"/>
                <a:cs typeface="+mn-cs"/>
              </a:rPr>
              <a:t>Tell participants that they have had the first contact with CXP manager. Also, they have seen fundamental elements of CXP: portals, pages, containers and widgets. </a:t>
            </a:r>
          </a:p>
          <a:p>
            <a:endParaRPr lang="en-US" b="1" baseline="0" dirty="0" smtClean="0"/>
          </a:p>
          <a:p>
            <a:r>
              <a:rPr lang="en-US" b="1" baseline="0" dirty="0" smtClean="0"/>
              <a:t>TIME</a:t>
            </a:r>
          </a:p>
          <a:p>
            <a:r>
              <a:rPr lang="en-US" b="0" baseline="0" dirty="0" smtClean="0"/>
              <a:t>15 mins</a:t>
            </a:r>
            <a:endParaRPr lang="en-US" baseline="0" dirty="0" smtClean="0"/>
          </a:p>
          <a:p>
            <a:pPr marL="457090" lvl="1" indent="0">
              <a:buFont typeface="Arial" charset="0"/>
              <a:buNone/>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26</a:t>
            </a:fld>
            <a:endParaRPr lang="en-US"/>
          </a:p>
        </p:txBody>
      </p:sp>
    </p:spTree>
    <p:extLst>
      <p:ext uri="{BB962C8B-B14F-4D97-AF65-F5344CB8AC3E}">
        <p14:creationId xmlns:p14="http://schemas.microsoft.com/office/powerpoint/2010/main" val="1419955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Show the concept of catalog and its scopes</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p>
          <a:p>
            <a:pPr marL="171450" indent="-171450" eaLnBrk="1" hangingPunct="1">
              <a:buFont typeface="Arial" charset="0"/>
              <a:buChar char="•"/>
            </a:pPr>
            <a:r>
              <a:rPr lang="en-US" dirty="0" smtClean="0">
                <a:latin typeface="Times New Roman" pitchFamily="18" charset="0"/>
              </a:rPr>
              <a:t>Catalogs contain </a:t>
            </a:r>
            <a:r>
              <a:rPr lang="en-US" b="1" dirty="0" smtClean="0">
                <a:latin typeface="Times New Roman" pitchFamily="18" charset="0"/>
              </a:rPr>
              <a:t>defined items.</a:t>
            </a:r>
            <a:endParaRPr lang="en-US" dirty="0" smtClean="0">
              <a:latin typeface="Times New Roman" pitchFamily="18" charset="0"/>
            </a:endParaRPr>
          </a:p>
          <a:p>
            <a:pPr marL="628540" lvl="1" indent="-171450" eaLnBrk="1" hangingPunct="1">
              <a:buFont typeface="Arial"/>
              <a:buChar char="•"/>
            </a:pPr>
            <a:r>
              <a:rPr lang="en-US" dirty="0" smtClean="0">
                <a:latin typeface="Times New Roman" pitchFamily="18" charset="0"/>
              </a:rPr>
              <a:t>Server level (called BBHOST in code)</a:t>
            </a:r>
          </a:p>
          <a:p>
            <a:pPr marL="628540" lvl="1" indent="-171450" eaLnBrk="1" hangingPunct="1">
              <a:buFont typeface="Arial"/>
              <a:buChar char="•"/>
            </a:pPr>
            <a:r>
              <a:rPr lang="en-US" dirty="0" smtClean="0">
                <a:latin typeface="Times New Roman" pitchFamily="18" charset="0"/>
              </a:rPr>
              <a:t>Portal level (Manager can select which widgets are available within a specific portal)</a:t>
            </a:r>
          </a:p>
          <a:p>
            <a:pPr marL="171450" indent="-171450" eaLnBrk="1" hangingPunct="1">
              <a:buFont typeface="Arial" charset="0"/>
              <a:buChar char="•"/>
            </a:pPr>
            <a:r>
              <a:rPr lang="en-US" dirty="0" smtClean="0">
                <a:latin typeface="Times New Roman" pitchFamily="18" charset="0"/>
              </a:rPr>
              <a:t>Collection of widgets, containers, master pages on the server level. Any new created item first needs to be registered in the enterprise catalog. </a:t>
            </a:r>
          </a:p>
          <a:p>
            <a:pPr marL="171450" indent="-171450" eaLnBrk="1" hangingPunct="1">
              <a:buFont typeface="Arial" charset="0"/>
              <a:buChar char="•"/>
            </a:pPr>
            <a:r>
              <a:rPr lang="en-US" dirty="0" smtClean="0">
                <a:latin typeface="Times New Roman" pitchFamily="18" charset="0"/>
              </a:rPr>
              <a:t>You cannot have an item in the portal catalog that does not exist in the enterprise catalog.</a:t>
            </a:r>
          </a:p>
          <a:p>
            <a:pPr marL="171450" indent="-171450" eaLnBrk="1" hangingPunct="1">
              <a:buFont typeface="Arial" charset="0"/>
              <a:buChar char="•"/>
            </a:pPr>
            <a:r>
              <a:rPr lang="en-US" dirty="0" smtClean="0">
                <a:latin typeface="Times New Roman" pitchFamily="18" charset="0"/>
              </a:rPr>
              <a:t>From this, you can enable or disable that specific item for a given portal. </a:t>
            </a:r>
          </a:p>
          <a:p>
            <a:pPr marL="171450" indent="-171450" eaLnBrk="1" hangingPunct="1">
              <a:buFont typeface="Arial" charset="0"/>
              <a:buChar char="•"/>
            </a:pPr>
            <a:r>
              <a:rPr lang="en-US" dirty="0" smtClean="0">
                <a:latin typeface="Times New Roman" pitchFamily="18" charset="0"/>
              </a:rPr>
              <a:t>So the portal catalog is a selection of items from the enterprise catalog. </a:t>
            </a:r>
          </a:p>
          <a:p>
            <a:pPr marL="171450" indent="-171450" eaLnBrk="1" hangingPunct="1">
              <a:buFont typeface="Arial" charset="0"/>
              <a:buChar char="•"/>
            </a:pPr>
            <a:r>
              <a:rPr lang="en-US" dirty="0" smtClean="0">
                <a:latin typeface="Times New Roman" pitchFamily="18" charset="0"/>
              </a:rPr>
              <a:t>Once activated, you can instantiate items in your portal.</a:t>
            </a:r>
            <a:endParaRPr lang="en-US" sz="1200" u="none" kern="1200" baseline="0" dirty="0" smtClean="0">
              <a:solidFill>
                <a:schemeClr val="tx1"/>
              </a:solidFill>
              <a:latin typeface="+mn-lt"/>
              <a:ea typeface="+mn-ea"/>
              <a:cs typeface="+mn-cs"/>
            </a:endParaRPr>
          </a:p>
          <a:p>
            <a:pPr marL="0" lvl="0" indent="0">
              <a:buFont typeface="Arial"/>
              <a:buNone/>
            </a:pPr>
            <a:endParaRPr lang="en-US" sz="1200" b="1"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3 min</a:t>
            </a:r>
            <a:endParaRPr lang="en-US" dirty="0" smtClean="0"/>
          </a:p>
          <a:p>
            <a:pPr eaLnBrk="1" hangingPunct="1"/>
            <a:endParaRPr lang="en-US" dirty="0" smtClean="0">
              <a:latin typeface="Times New Roman" pitchFamily="18" charset="0"/>
            </a:endParaRPr>
          </a:p>
          <a:p>
            <a:pPr eaLnBrk="1" hangingPunct="1"/>
            <a:endParaRPr lang="en-US" dirty="0" smtClean="0">
              <a:latin typeface="Times New Roman" pitchFamily="18" charset="0"/>
            </a:endParaRPr>
          </a:p>
          <a:p>
            <a:pPr eaLnBrk="1" hangingPunct="1"/>
            <a:endParaRPr lang="en-US" dirty="0" smtClean="0">
              <a:latin typeface="Times New Roman" pitchFamily="18" charset="0"/>
            </a:endParaRPr>
          </a:p>
        </p:txBody>
      </p:sp>
      <p:sp>
        <p:nvSpPr>
          <p:cNvPr id="4" name="Slide Number Placeholder 3"/>
          <p:cNvSpPr>
            <a:spLocks noGrp="1"/>
          </p:cNvSpPr>
          <p:nvPr>
            <p:ph type="sldNum" sz="quarter" idx="10"/>
          </p:nvPr>
        </p:nvSpPr>
        <p:spPr/>
        <p:txBody>
          <a:bodyPr/>
          <a:lstStyle/>
          <a:p>
            <a:fld id="{961E29FC-A785-1D40-BBA7-278D4149D253}" type="slidenum">
              <a:rPr lang="en-US" smtClean="0"/>
              <a:t>27</a:t>
            </a:fld>
            <a:endParaRPr lang="en-US"/>
          </a:p>
        </p:txBody>
      </p:sp>
    </p:spTree>
    <p:extLst>
      <p:ext uri="{BB962C8B-B14F-4D97-AF65-F5344CB8AC3E}">
        <p14:creationId xmlns:p14="http://schemas.microsoft.com/office/powerpoint/2010/main" val="1988296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Explain how property inheritance works</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p>
          <a:p>
            <a:pPr marL="171450" indent="-171450">
              <a:buFont typeface="Arial"/>
              <a:buChar char="•"/>
            </a:pPr>
            <a:r>
              <a:rPr lang="en-US" dirty="0" smtClean="0"/>
              <a:t>When a user places a widget on a page, Portal Foundation effectively creates a new widget that extends the widget in the catalog.</a:t>
            </a:r>
          </a:p>
          <a:p>
            <a:pPr marL="171450" indent="-171450">
              <a:buFont typeface="Arial"/>
              <a:buChar char="•"/>
            </a:pPr>
            <a:r>
              <a:rPr lang="en-US" dirty="0" smtClean="0"/>
              <a:t>The new widget inherits all properties</a:t>
            </a:r>
            <a:r>
              <a:rPr lang="en-US" baseline="0" dirty="0" smtClean="0"/>
              <a:t> </a:t>
            </a:r>
            <a:r>
              <a:rPr lang="en-US" dirty="0" smtClean="0"/>
              <a:t>from the extended widget. You can add custom properties, or modify the value of default properties</a:t>
            </a:r>
          </a:p>
          <a:p>
            <a:pPr marL="171450" indent="-171450">
              <a:buFont typeface="Arial"/>
              <a:buChar char="•"/>
            </a:pPr>
            <a:r>
              <a:rPr lang="en-US" dirty="0" smtClean="0"/>
              <a:t>When an end-user personalizes the widget, for example by maximizing it or moving it to a different container, Portal Foundation extends the original object, applies the personalization, and stores the personalization in the database.</a:t>
            </a:r>
          </a:p>
          <a:p>
            <a:pPr marL="171450" indent="-171450">
              <a:buFont typeface="Arial"/>
              <a:buChar char="•"/>
            </a:pPr>
            <a:r>
              <a:rPr lang="en-US" dirty="0" smtClean="0"/>
              <a:t>Both in the case of extensions and personalization, Backbase CXP only saves the changes (aka, the ‘delta’) between the instantiated item and the abstract item.</a:t>
            </a:r>
          </a:p>
          <a:p>
            <a:pPr marL="171450" indent="-171450">
              <a:buFont typeface="Arial"/>
              <a:buChar char="•"/>
            </a:pPr>
            <a:r>
              <a:rPr lang="en-US" dirty="0" smtClean="0"/>
              <a:t>Rights inheritance is a different dimension (inheriting from server down to widgets, give example)</a:t>
            </a:r>
          </a:p>
          <a:p>
            <a:pPr marL="171450" indent="-171450">
              <a:buFont typeface="Arial"/>
              <a:buChar char="•"/>
            </a:pPr>
            <a:r>
              <a:rPr lang="en-US" dirty="0" smtClean="0"/>
              <a:t>By default, you want to set your access rights on a portal level. But you can modify that on an item basis</a:t>
            </a:r>
            <a:endParaRPr lang="en-US" sz="1200" u="none" kern="1200" baseline="0" dirty="0" smtClean="0">
              <a:solidFill>
                <a:schemeClr val="tx1"/>
              </a:solidFill>
              <a:latin typeface="+mn-lt"/>
              <a:ea typeface="+mn-ea"/>
              <a:cs typeface="+mn-cs"/>
            </a:endParaRPr>
          </a:p>
          <a:p>
            <a:pPr marL="0" lvl="0" indent="0">
              <a:buFont typeface="Arial"/>
              <a:buNone/>
            </a:pPr>
            <a:endParaRPr lang="en-US" sz="1200" b="1"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7 min</a:t>
            </a:r>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28</a:t>
            </a:fld>
            <a:endParaRPr lang="en-US"/>
          </a:p>
        </p:txBody>
      </p:sp>
    </p:spTree>
    <p:extLst>
      <p:ext uri="{BB962C8B-B14F-4D97-AF65-F5344CB8AC3E}">
        <p14:creationId xmlns:p14="http://schemas.microsoft.com/office/powerpoint/2010/main" val="887397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Present a demo tha</a:t>
            </a:r>
            <a:r>
              <a:rPr lang="en-US" baseline="0" dirty="0" smtClean="0"/>
              <a:t>t covers the concept of catalog scopes (enterprise and portal).</a:t>
            </a:r>
            <a:endParaRPr lang="en-US" dirty="0" smtClean="0"/>
          </a:p>
          <a:p>
            <a:endParaRPr lang="en-US" dirty="0" smtClean="0"/>
          </a:p>
          <a:p>
            <a:r>
              <a:rPr lang="en-US" b="1" dirty="0" smtClean="0"/>
              <a:t>HOW</a:t>
            </a:r>
          </a:p>
          <a:p>
            <a:endParaRPr lang="en-US" i="0" baseline="0" dirty="0" smtClean="0"/>
          </a:p>
          <a:p>
            <a:r>
              <a:rPr lang="en-US" b="0" i="1" baseline="0" dirty="0" smtClean="0"/>
              <a:t>Proposed Steps</a:t>
            </a:r>
          </a:p>
          <a:p>
            <a:endParaRPr lang="en-US" b="0" i="1" baseline="0" dirty="0" smtClean="0"/>
          </a:p>
          <a:p>
            <a:pPr marL="171450" indent="-171450">
              <a:buFont typeface="Arial" charset="0"/>
              <a:buChar char="•"/>
            </a:pPr>
            <a:r>
              <a:rPr lang="en-US" sz="1200" kern="1200" dirty="0" smtClean="0">
                <a:solidFill>
                  <a:schemeClr val="tx1"/>
                </a:solidFill>
                <a:effectLst/>
                <a:latin typeface="+mn-lt"/>
                <a:ea typeface="+mn-ea"/>
                <a:cs typeface="+mn-cs"/>
              </a:rPr>
              <a:t>Enterprise Catalog</a:t>
            </a:r>
          </a:p>
          <a:p>
            <a:pPr marL="628540" lvl="1" indent="-171450">
              <a:buFont typeface="Arial" charset="0"/>
              <a:buChar char="•"/>
            </a:pPr>
            <a:r>
              <a:rPr lang="en-US" sz="1200" kern="1200" dirty="0" smtClean="0">
                <a:solidFill>
                  <a:schemeClr val="tx1"/>
                </a:solidFill>
                <a:effectLst/>
                <a:latin typeface="+mn-lt"/>
                <a:ea typeface="+mn-ea"/>
                <a:cs typeface="+mn-cs"/>
              </a:rPr>
              <a:t>Log into the CXP Manager</a:t>
            </a:r>
          </a:p>
          <a:p>
            <a:pPr marL="628540" lvl="1" indent="-171450">
              <a:buFont typeface="Arial" charset="0"/>
              <a:buChar char="•"/>
            </a:pPr>
            <a:r>
              <a:rPr lang="en-US" sz="1200" kern="1200" dirty="0" smtClean="0">
                <a:solidFill>
                  <a:schemeClr val="tx1"/>
                </a:solidFill>
                <a:effectLst/>
                <a:latin typeface="+mn-lt"/>
                <a:ea typeface="+mn-ea"/>
                <a:cs typeface="+mn-cs"/>
              </a:rPr>
              <a:t>Navigate through the enterprise catalog showing:</a:t>
            </a:r>
          </a:p>
          <a:p>
            <a:pPr marL="1085630" lvl="2" indent="-171450">
              <a:buFont typeface="Arial" charset="0"/>
              <a:buChar char="•"/>
            </a:pPr>
            <a:r>
              <a:rPr lang="en-US" sz="1200" kern="1200" dirty="0" smtClean="0">
                <a:solidFill>
                  <a:schemeClr val="tx1"/>
                </a:solidFill>
                <a:effectLst/>
                <a:latin typeface="+mn-lt"/>
                <a:ea typeface="+mn-ea"/>
                <a:cs typeface="+mn-cs"/>
              </a:rPr>
              <a:t>layouts, master pages, templates, content types, widgets, and features</a:t>
            </a:r>
          </a:p>
          <a:p>
            <a:pPr marL="628540" lvl="1" indent="-171450">
              <a:buFont typeface="Arial" charset="0"/>
              <a:buChar char="•"/>
            </a:pPr>
            <a:r>
              <a:rPr lang="en-US" sz="1200" kern="1200" dirty="0" smtClean="0">
                <a:solidFill>
                  <a:schemeClr val="tx1"/>
                </a:solidFill>
                <a:effectLst/>
                <a:latin typeface="+mn-lt"/>
                <a:ea typeface="+mn-ea"/>
                <a:cs typeface="+mn-cs"/>
              </a:rPr>
              <a:t>Show</a:t>
            </a:r>
            <a:r>
              <a:rPr lang="en-US" sz="1200" kern="1200" baseline="0" dirty="0" smtClean="0">
                <a:solidFill>
                  <a:schemeClr val="tx1"/>
                </a:solidFill>
                <a:effectLst/>
                <a:latin typeface="+mn-lt"/>
                <a:ea typeface="+mn-ea"/>
                <a:cs typeface="+mn-cs"/>
              </a:rPr>
              <a:t> search capabilities (filtering, sorting, text search and tags search)</a:t>
            </a: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Portal Catalog</a:t>
            </a:r>
          </a:p>
          <a:p>
            <a:pPr marL="628540" lvl="1" indent="-171450">
              <a:buFont typeface="Arial" charset="0"/>
              <a:buChar char="•"/>
            </a:pPr>
            <a:r>
              <a:rPr lang="en-US" sz="1200" kern="1200" dirty="0" smtClean="0">
                <a:solidFill>
                  <a:schemeClr val="tx1"/>
                </a:solidFill>
                <a:effectLst/>
                <a:latin typeface="+mn-lt"/>
                <a:ea typeface="+mn-ea"/>
                <a:cs typeface="+mn-cs"/>
              </a:rPr>
              <a:t>Open the portal created in the first demo</a:t>
            </a:r>
          </a:p>
          <a:p>
            <a:pPr marL="628540" lvl="1" indent="-171450">
              <a:buFont typeface="Arial" charset="0"/>
              <a:buChar char="•"/>
            </a:pPr>
            <a:r>
              <a:rPr lang="en-US" sz="1200" kern="1200" dirty="0" smtClean="0">
                <a:solidFill>
                  <a:schemeClr val="tx1"/>
                </a:solidFill>
                <a:effectLst/>
                <a:latin typeface="+mn-lt"/>
                <a:ea typeface="+mn-ea"/>
                <a:cs typeface="+mn-cs"/>
              </a:rPr>
              <a:t>Open its catalog and show to participants that it</a:t>
            </a:r>
            <a:r>
              <a:rPr lang="en-US" sz="1200" kern="1200" baseline="0" dirty="0" smtClean="0">
                <a:solidFill>
                  <a:schemeClr val="tx1"/>
                </a:solidFill>
                <a:effectLst/>
                <a:latin typeface="+mn-lt"/>
                <a:ea typeface="+mn-ea"/>
                <a:cs typeface="+mn-cs"/>
              </a:rPr>
              <a:t> is almost empty (only with basic items)</a:t>
            </a:r>
          </a:p>
          <a:p>
            <a:pPr marL="628540" marR="0" lvl="1"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kern="1200" baseline="0" dirty="0" smtClean="0">
                <a:solidFill>
                  <a:schemeClr val="tx1"/>
                </a:solidFill>
                <a:effectLst/>
                <a:latin typeface="+mn-lt"/>
                <a:ea typeface="+mn-ea"/>
                <a:cs typeface="+mn-cs"/>
              </a:rPr>
              <a:t>Add three widgets into the catalog: </a:t>
            </a:r>
            <a:r>
              <a:rPr lang="en-US" sz="1200" i="1" kern="1200" baseline="0" dirty="0" smtClean="0">
                <a:solidFill>
                  <a:schemeClr val="tx1"/>
                </a:solidFill>
                <a:effectLst/>
                <a:latin typeface="+mn-lt"/>
                <a:ea typeface="+mn-ea"/>
                <a:cs typeface="+mn-cs"/>
              </a:rPr>
              <a:t>content, columns,</a:t>
            </a:r>
            <a:r>
              <a:rPr lang="en-US" sz="1200" kern="1200" baseline="0" dirty="0" smtClean="0">
                <a:solidFill>
                  <a:schemeClr val="tx1"/>
                </a:solidFill>
                <a:effectLst/>
                <a:latin typeface="+mn-lt"/>
                <a:ea typeface="+mn-ea"/>
                <a:cs typeface="+mn-cs"/>
              </a:rPr>
              <a:t> and </a:t>
            </a:r>
            <a:r>
              <a:rPr lang="en-US" sz="1200" i="1" kern="1200" baseline="0" dirty="0" smtClean="0">
                <a:solidFill>
                  <a:schemeClr val="tx1"/>
                </a:solidFill>
                <a:effectLst/>
                <a:latin typeface="+mn-lt"/>
                <a:ea typeface="+mn-ea"/>
                <a:cs typeface="+mn-cs"/>
              </a:rPr>
              <a:t>navigation - footer</a:t>
            </a:r>
            <a:r>
              <a:rPr lang="en-US" sz="1200" kern="1200" baseline="0" dirty="0" smtClean="0">
                <a:solidFill>
                  <a:schemeClr val="tx1"/>
                </a:solidFill>
                <a:effectLst/>
                <a:latin typeface="+mn-lt"/>
                <a:ea typeface="+mn-ea"/>
                <a:cs typeface="+mn-cs"/>
              </a:rPr>
              <a:t> (navigation for W2.x)</a:t>
            </a:r>
          </a:p>
          <a:p>
            <a:pPr marL="171450" marR="0" lvl="0"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kern="1200" baseline="0" dirty="0" smtClean="0">
                <a:solidFill>
                  <a:schemeClr val="tx1"/>
                </a:solidFill>
                <a:effectLst/>
                <a:latin typeface="+mn-lt"/>
                <a:ea typeface="+mn-ea"/>
                <a:cs typeface="+mn-cs"/>
              </a:rPr>
              <a:t>Portal Content</a:t>
            </a:r>
          </a:p>
          <a:p>
            <a:pPr marL="628540" marR="0" lvl="1"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kern="1200" baseline="0" dirty="0" smtClean="0">
                <a:solidFill>
                  <a:schemeClr val="tx1"/>
                </a:solidFill>
                <a:effectLst/>
                <a:latin typeface="+mn-lt"/>
                <a:ea typeface="+mn-ea"/>
                <a:cs typeface="+mn-cs"/>
              </a:rPr>
              <a:t>You don’t need to explain in details this part. Tell them that you are adding some banners and images into the portal.</a:t>
            </a:r>
          </a:p>
          <a:p>
            <a:pPr marL="1085630" marR="0" lvl="2"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kern="1200" baseline="0" dirty="0" smtClean="0">
                <a:solidFill>
                  <a:schemeClr val="tx1"/>
                </a:solidFill>
                <a:effectLst/>
                <a:latin typeface="+mn-lt"/>
                <a:ea typeface="+mn-ea"/>
                <a:cs typeface="+mn-cs"/>
              </a:rPr>
              <a:t>Go to the portal content and upload all images from the Resources/Images folder of the material</a:t>
            </a:r>
          </a:p>
          <a:p>
            <a:pPr marL="171450" marR="0" lvl="0"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kern="1200" baseline="0" dirty="0" smtClean="0">
                <a:solidFill>
                  <a:schemeClr val="tx1"/>
                </a:solidFill>
                <a:effectLst/>
                <a:latin typeface="+mn-lt"/>
                <a:ea typeface="+mn-ea"/>
                <a:cs typeface="+mn-cs"/>
              </a:rPr>
              <a:t>Master page improvement</a:t>
            </a:r>
            <a:endParaRPr lang="en-US" sz="1200" kern="1200" dirty="0" smtClean="0">
              <a:solidFill>
                <a:schemeClr val="tx1"/>
              </a:solidFill>
              <a:effectLst/>
              <a:latin typeface="+mn-lt"/>
              <a:ea typeface="+mn-ea"/>
              <a:cs typeface="+mn-cs"/>
            </a:endParaRPr>
          </a:p>
          <a:p>
            <a:pPr marL="628540" lvl="1" indent="-171450">
              <a:buFont typeface="Arial" charset="0"/>
              <a:buChar char="•"/>
            </a:pPr>
            <a:r>
              <a:rPr lang="en-US" sz="1200" kern="1200" dirty="0" smtClean="0">
                <a:solidFill>
                  <a:schemeClr val="tx1"/>
                </a:solidFill>
                <a:effectLst/>
                <a:latin typeface="+mn-lt"/>
                <a:ea typeface="+mn-ea"/>
                <a:cs typeface="+mn-cs"/>
              </a:rPr>
              <a:t>Open the previously created master page</a:t>
            </a:r>
            <a:r>
              <a:rPr lang="en-US" sz="1200" kern="1200" baseline="0" dirty="0" smtClean="0">
                <a:solidFill>
                  <a:schemeClr val="tx1"/>
                </a:solidFill>
                <a:effectLst/>
                <a:latin typeface="+mn-lt"/>
                <a:ea typeface="+mn-ea"/>
                <a:cs typeface="+mn-cs"/>
              </a:rPr>
              <a:t> and:</a:t>
            </a:r>
          </a:p>
          <a:p>
            <a:pPr marL="1085630" lvl="2" indent="-171450">
              <a:buFont typeface="Arial" charset="0"/>
              <a:buChar char="•"/>
            </a:pPr>
            <a:r>
              <a:rPr lang="en-US" sz="1200" kern="1200" baseline="0" dirty="0" smtClean="0">
                <a:solidFill>
                  <a:schemeClr val="tx1"/>
                </a:solidFill>
                <a:effectLst/>
                <a:latin typeface="+mn-lt"/>
                <a:ea typeface="+mn-ea"/>
                <a:cs typeface="+mn-cs"/>
              </a:rPr>
              <a:t>Add the </a:t>
            </a:r>
            <a:r>
              <a:rPr lang="en-US" sz="1200" i="1" kern="1200" baseline="0" dirty="0" smtClean="0">
                <a:solidFill>
                  <a:schemeClr val="tx1"/>
                </a:solidFill>
                <a:effectLst/>
                <a:latin typeface="+mn-lt"/>
                <a:ea typeface="+mn-ea"/>
                <a:cs typeface="+mn-cs"/>
              </a:rPr>
              <a:t>content</a:t>
            </a:r>
            <a:r>
              <a:rPr lang="en-US" sz="1200" i="0" kern="1200" baseline="0" dirty="0" smtClean="0">
                <a:solidFill>
                  <a:schemeClr val="tx1"/>
                </a:solidFill>
                <a:effectLst/>
                <a:latin typeface="+mn-lt"/>
                <a:ea typeface="+mn-ea"/>
                <a:cs typeface="+mn-cs"/>
              </a:rPr>
              <a:t> widget on top of the manageable area</a:t>
            </a:r>
          </a:p>
          <a:p>
            <a:pPr marL="1542720" lvl="3" indent="-171450">
              <a:buFont typeface="Arial" charset="0"/>
              <a:buChar char="•"/>
            </a:pPr>
            <a:r>
              <a:rPr lang="en-US" sz="1200" i="0" kern="1200" baseline="0" dirty="0" smtClean="0">
                <a:solidFill>
                  <a:schemeClr val="tx1"/>
                </a:solidFill>
                <a:effectLst/>
                <a:latin typeface="+mn-lt"/>
                <a:ea typeface="+mn-ea"/>
                <a:cs typeface="+mn-cs"/>
              </a:rPr>
              <a:t>Change the </a:t>
            </a:r>
            <a:r>
              <a:rPr lang="en-US" sz="1200" i="1" kern="1200" baseline="0" dirty="0" smtClean="0">
                <a:solidFill>
                  <a:schemeClr val="tx1"/>
                </a:solidFill>
                <a:effectLst/>
                <a:latin typeface="+mn-lt"/>
                <a:ea typeface="+mn-ea"/>
                <a:cs typeface="+mn-cs"/>
              </a:rPr>
              <a:t>content </a:t>
            </a:r>
            <a:r>
              <a:rPr lang="en-US" sz="1200" i="0" kern="1200" baseline="0" dirty="0" smtClean="0">
                <a:solidFill>
                  <a:schemeClr val="tx1"/>
                </a:solidFill>
                <a:effectLst/>
                <a:latin typeface="+mn-lt"/>
                <a:ea typeface="+mn-ea"/>
                <a:cs typeface="+mn-cs"/>
              </a:rPr>
              <a:t>widget template to Image</a:t>
            </a:r>
          </a:p>
          <a:p>
            <a:pPr marL="1542720" lvl="3" indent="-171450">
              <a:buFont typeface="Arial" charset="0"/>
              <a:buChar char="•"/>
            </a:pPr>
            <a:r>
              <a:rPr lang="en-US" sz="1200" i="0" kern="1200" baseline="0" dirty="0" smtClean="0">
                <a:solidFill>
                  <a:schemeClr val="tx1"/>
                </a:solidFill>
                <a:effectLst/>
                <a:latin typeface="+mn-lt"/>
                <a:ea typeface="+mn-ea"/>
                <a:cs typeface="+mn-cs"/>
              </a:rPr>
              <a:t>Drag an image (suggestion: header-</a:t>
            </a:r>
            <a:r>
              <a:rPr lang="en-US" sz="1200" i="0" kern="1200" baseline="0" dirty="0" err="1" smtClean="0">
                <a:solidFill>
                  <a:schemeClr val="tx1"/>
                </a:solidFill>
                <a:effectLst/>
                <a:latin typeface="+mn-lt"/>
                <a:ea typeface="+mn-ea"/>
                <a:cs typeface="+mn-cs"/>
              </a:rPr>
              <a:t>banner.jpeg</a:t>
            </a:r>
            <a:r>
              <a:rPr lang="en-US" sz="1200" i="0" kern="1200" baseline="0" dirty="0" smtClean="0">
                <a:solidFill>
                  <a:schemeClr val="tx1"/>
                </a:solidFill>
                <a:effectLst/>
                <a:latin typeface="+mn-lt"/>
                <a:ea typeface="+mn-ea"/>
                <a:cs typeface="+mn-cs"/>
              </a:rPr>
              <a:t>)</a:t>
            </a:r>
          </a:p>
          <a:p>
            <a:pPr marL="1085630" lvl="2" indent="-171450">
              <a:buFont typeface="Arial" charset="0"/>
              <a:buChar char="•"/>
            </a:pPr>
            <a:r>
              <a:rPr lang="en-US" sz="1200" kern="1200" baseline="0" dirty="0" smtClean="0">
                <a:solidFill>
                  <a:schemeClr val="tx1"/>
                </a:solidFill>
                <a:effectLst/>
                <a:latin typeface="+mn-lt"/>
                <a:ea typeface="+mn-ea"/>
                <a:cs typeface="+mn-cs"/>
              </a:rPr>
              <a:t>Add the </a:t>
            </a:r>
            <a:r>
              <a:rPr lang="en-US" sz="1200" i="1" kern="1200" baseline="0" dirty="0" smtClean="0">
                <a:solidFill>
                  <a:schemeClr val="tx1"/>
                </a:solidFill>
                <a:effectLst/>
                <a:latin typeface="+mn-lt"/>
                <a:ea typeface="+mn-ea"/>
                <a:cs typeface="+mn-cs"/>
              </a:rPr>
              <a:t>navigation </a:t>
            </a:r>
            <a:r>
              <a:rPr lang="en-US" sz="1200" kern="1200" baseline="0" dirty="0" smtClean="0">
                <a:solidFill>
                  <a:schemeClr val="tx1"/>
                </a:solidFill>
                <a:effectLst/>
                <a:latin typeface="+mn-lt"/>
                <a:ea typeface="+mn-ea"/>
                <a:cs typeface="+mn-cs"/>
              </a:rPr>
              <a:t>widget into the page</a:t>
            </a:r>
          </a:p>
          <a:p>
            <a:pPr marL="1542720" lvl="3" indent="-171450">
              <a:buFont typeface="Arial" charset="0"/>
              <a:buChar char="•"/>
            </a:pPr>
            <a:r>
              <a:rPr lang="en-US" sz="1200" kern="1200" baseline="0" dirty="0" smtClean="0">
                <a:solidFill>
                  <a:schemeClr val="tx1"/>
                </a:solidFill>
                <a:effectLst/>
                <a:latin typeface="+mn-lt"/>
                <a:ea typeface="+mn-ea"/>
                <a:cs typeface="+mn-cs"/>
              </a:rPr>
              <a:t>We are using the content widget here o show how to use content services to get images, banners, and icons.</a:t>
            </a:r>
          </a:p>
          <a:p>
            <a:pPr marL="171450" lvl="0" indent="-171450">
              <a:buFont typeface="Arial" charset="0"/>
              <a:buChar char="•"/>
            </a:pPr>
            <a:r>
              <a:rPr lang="en-US" sz="1200" kern="1200" dirty="0" smtClean="0">
                <a:solidFill>
                  <a:schemeClr val="tx1"/>
                </a:solidFill>
                <a:effectLst/>
                <a:latin typeface="+mn-lt"/>
                <a:ea typeface="+mn-ea"/>
                <a:cs typeface="+mn-cs"/>
              </a:rPr>
              <a:t>Page</a:t>
            </a:r>
            <a:r>
              <a:rPr lang="en-US" sz="1200" kern="1200" baseline="0" dirty="0" smtClean="0">
                <a:solidFill>
                  <a:schemeClr val="tx1"/>
                </a:solidFill>
                <a:effectLst/>
                <a:latin typeface="+mn-lt"/>
                <a:ea typeface="+mn-ea"/>
                <a:cs typeface="+mn-cs"/>
              </a:rPr>
              <a:t> improvement</a:t>
            </a:r>
            <a:endParaRPr lang="en-US" sz="1200" kern="1200" dirty="0" smtClean="0">
              <a:solidFill>
                <a:schemeClr val="tx1"/>
              </a:solidFill>
              <a:effectLst/>
              <a:latin typeface="+mn-lt"/>
              <a:ea typeface="+mn-ea"/>
              <a:cs typeface="+mn-cs"/>
            </a:endParaRPr>
          </a:p>
          <a:p>
            <a:pPr marL="628540" lvl="1" indent="-171450">
              <a:buFont typeface="Arial" charset="0"/>
              <a:buChar char="•"/>
            </a:pPr>
            <a:r>
              <a:rPr lang="en-US" sz="1200" kern="1200" dirty="0" smtClean="0">
                <a:solidFill>
                  <a:schemeClr val="tx1"/>
                </a:solidFill>
                <a:effectLst/>
                <a:latin typeface="+mn-lt"/>
                <a:ea typeface="+mn-ea"/>
                <a:cs typeface="+mn-cs"/>
              </a:rPr>
              <a:t>See the page that uses the recently created master page</a:t>
            </a:r>
          </a:p>
          <a:p>
            <a:pPr marL="628540" lvl="1" indent="-171450">
              <a:buFont typeface="Arial" charset="0"/>
              <a:buChar char="•"/>
            </a:pPr>
            <a:r>
              <a:rPr lang="en-US" sz="1200" kern="1200" dirty="0" smtClean="0">
                <a:solidFill>
                  <a:schemeClr val="tx1"/>
                </a:solidFill>
                <a:effectLst/>
                <a:latin typeface="+mn-lt"/>
                <a:ea typeface="+mn-ea"/>
                <a:cs typeface="+mn-cs"/>
              </a:rPr>
              <a:t>Tell participants that the page has adopted the master page look and feel.</a:t>
            </a:r>
          </a:p>
          <a:p>
            <a:pPr marL="628540" lvl="1" indent="-171450">
              <a:buFont typeface="Arial" charset="0"/>
              <a:buChar char="•"/>
            </a:pPr>
            <a:r>
              <a:rPr lang="en-US" sz="1200" kern="1200" dirty="0" smtClean="0">
                <a:solidFill>
                  <a:schemeClr val="tx1"/>
                </a:solidFill>
                <a:effectLst/>
                <a:latin typeface="+mn-lt"/>
                <a:ea typeface="+mn-ea"/>
                <a:cs typeface="+mn-cs"/>
              </a:rPr>
              <a:t>Change the page, </a:t>
            </a:r>
          </a:p>
          <a:p>
            <a:pPr marL="1085630" lvl="2" indent="-171450">
              <a:buFont typeface="Arial" charset="0"/>
              <a:buChar char="•"/>
            </a:pPr>
            <a:r>
              <a:rPr lang="en-US" sz="1200" kern="1200" dirty="0" smtClean="0">
                <a:solidFill>
                  <a:schemeClr val="tx1"/>
                </a:solidFill>
                <a:effectLst/>
                <a:latin typeface="+mn-lt"/>
                <a:ea typeface="+mn-ea"/>
                <a:cs typeface="+mn-cs"/>
              </a:rPr>
              <a:t>add</a:t>
            </a:r>
            <a:r>
              <a:rPr lang="en-US" sz="1200" kern="1200" baseline="0" dirty="0" smtClean="0">
                <a:solidFill>
                  <a:schemeClr val="tx1"/>
                </a:solidFill>
                <a:effectLst/>
                <a:latin typeface="+mn-lt"/>
                <a:ea typeface="+mn-ea"/>
                <a:cs typeface="+mn-cs"/>
              </a:rPr>
              <a:t> a columns container (by default it has three columns)</a:t>
            </a:r>
            <a:endParaRPr lang="en-US" sz="1200" kern="1200" dirty="0" smtClean="0">
              <a:solidFill>
                <a:schemeClr val="tx1"/>
              </a:solidFill>
              <a:effectLst/>
              <a:latin typeface="+mn-lt"/>
              <a:ea typeface="+mn-ea"/>
              <a:cs typeface="+mn-cs"/>
            </a:endParaRPr>
          </a:p>
          <a:p>
            <a:pPr marL="1085630" lvl="2" indent="-171450">
              <a:buFont typeface="Arial" charset="0"/>
              <a:buChar char="•"/>
            </a:pPr>
            <a:r>
              <a:rPr lang="en-US" sz="1200" kern="1200" dirty="0" smtClean="0">
                <a:solidFill>
                  <a:schemeClr val="tx1"/>
                </a:solidFill>
                <a:effectLst/>
                <a:latin typeface="+mn-lt"/>
                <a:ea typeface="+mn-ea"/>
                <a:cs typeface="+mn-cs"/>
              </a:rPr>
              <a:t>add a content</a:t>
            </a:r>
            <a:r>
              <a:rPr lang="en-US" sz="1200" kern="1200" baseline="0" dirty="0" smtClean="0">
                <a:solidFill>
                  <a:schemeClr val="tx1"/>
                </a:solidFill>
                <a:effectLst/>
                <a:latin typeface="+mn-lt"/>
                <a:ea typeface="+mn-ea"/>
                <a:cs typeface="+mn-cs"/>
              </a:rPr>
              <a:t> widget into the first column with some labels and an image (suggestion: banner-</a:t>
            </a:r>
            <a:r>
              <a:rPr lang="en-US" sz="1200" kern="1200" baseline="0" dirty="0" err="1" smtClean="0">
                <a:solidFill>
                  <a:schemeClr val="tx1"/>
                </a:solidFill>
                <a:effectLst/>
                <a:latin typeface="+mn-lt"/>
                <a:ea typeface="+mn-ea"/>
                <a:cs typeface="+mn-cs"/>
              </a:rPr>
              <a:t>creditcard.png</a:t>
            </a:r>
            <a:r>
              <a:rPr lang="en-US" sz="1200" kern="1200" baseline="0" dirty="0" smtClean="0">
                <a:solidFill>
                  <a:schemeClr val="tx1"/>
                </a:solidFill>
                <a:effectLst/>
                <a:latin typeface="+mn-lt"/>
                <a:ea typeface="+mn-ea"/>
                <a:cs typeface="+mn-cs"/>
              </a:rPr>
              <a:t>)</a:t>
            </a:r>
          </a:p>
          <a:p>
            <a:pPr marL="628540" lvl="1" indent="-171450">
              <a:buFont typeface="Arial" charset="0"/>
              <a:buChar char="•"/>
            </a:pPr>
            <a:r>
              <a:rPr lang="en-US" sz="1200" kern="1200" baseline="0" dirty="0" smtClean="0">
                <a:solidFill>
                  <a:schemeClr val="tx1"/>
                </a:solidFill>
                <a:effectLst/>
                <a:latin typeface="+mn-lt"/>
                <a:ea typeface="+mn-ea"/>
                <a:cs typeface="+mn-cs"/>
              </a:rPr>
              <a:t>Preview the page</a:t>
            </a:r>
          </a:p>
          <a:p>
            <a:pPr marL="628540" lvl="1" indent="-171450">
              <a:buFont typeface="Arial" charset="0"/>
              <a:buChar char="•"/>
            </a:pPr>
            <a:endParaRPr lang="en-US" sz="1200" kern="1200" baseline="0" dirty="0" smtClean="0">
              <a:solidFill>
                <a:schemeClr val="tx1"/>
              </a:solidFill>
              <a:effectLst/>
              <a:latin typeface="+mn-lt"/>
              <a:ea typeface="+mn-ea"/>
              <a:cs typeface="+mn-cs"/>
            </a:endParaRPr>
          </a:p>
          <a:p>
            <a:pPr marL="0" lvl="0" indent="0">
              <a:buFont typeface="Arial" charset="0"/>
              <a:buNone/>
            </a:pPr>
            <a:r>
              <a:rPr lang="en-US" sz="1200" kern="1200" dirty="0" smtClean="0">
                <a:solidFill>
                  <a:schemeClr val="tx1"/>
                </a:solidFill>
                <a:effectLst/>
                <a:latin typeface="+mn-lt"/>
                <a:ea typeface="+mn-ea"/>
                <a:cs typeface="+mn-cs"/>
              </a:rPr>
              <a:t>Wrap up:</a:t>
            </a:r>
          </a:p>
          <a:p>
            <a:pPr marL="171450" lvl="0" indent="-171450">
              <a:buFont typeface="Arial" charset="0"/>
              <a:buChar char="•"/>
            </a:pPr>
            <a:r>
              <a:rPr lang="en-US" sz="1200" kern="1200" dirty="0" smtClean="0">
                <a:solidFill>
                  <a:schemeClr val="tx1"/>
                </a:solidFill>
                <a:effectLst/>
                <a:latin typeface="+mn-lt"/>
                <a:ea typeface="+mn-ea"/>
                <a:cs typeface="+mn-cs"/>
              </a:rPr>
              <a:t>We</a:t>
            </a:r>
            <a:r>
              <a:rPr lang="en-US" sz="1200" kern="1200" baseline="0" dirty="0" smtClean="0">
                <a:solidFill>
                  <a:schemeClr val="tx1"/>
                </a:solidFill>
                <a:effectLst/>
                <a:latin typeface="+mn-lt"/>
                <a:ea typeface="+mn-ea"/>
                <a:cs typeface="+mn-cs"/>
              </a:rPr>
              <a:t> have seen how to manage the portal catalog and how catalog items can be used in pages.</a:t>
            </a:r>
            <a:endParaRPr lang="en-US" sz="1200" kern="1200" dirty="0" smtClean="0">
              <a:solidFill>
                <a:schemeClr val="tx1"/>
              </a:solidFill>
              <a:effectLst/>
              <a:latin typeface="+mn-lt"/>
              <a:ea typeface="+mn-ea"/>
              <a:cs typeface="+mn-cs"/>
            </a:endParaRPr>
          </a:p>
          <a:p>
            <a:endParaRPr lang="en-US" b="1" baseline="0" dirty="0" smtClean="0"/>
          </a:p>
          <a:p>
            <a:r>
              <a:rPr lang="en-US" b="1" baseline="0" dirty="0" smtClean="0"/>
              <a:t>TIME</a:t>
            </a:r>
          </a:p>
          <a:p>
            <a:r>
              <a:rPr lang="en-US" b="0" baseline="0" dirty="0" smtClean="0"/>
              <a:t>15 min</a:t>
            </a:r>
            <a:endParaRPr lang="en-US" b="1" baseline="0" dirty="0" smtClean="0"/>
          </a:p>
          <a:p>
            <a:r>
              <a:rPr lang="en-US" baseline="0" dirty="0" smtClean="0"/>
              <a:t>		</a:t>
            </a:r>
          </a:p>
          <a:p>
            <a:pPr marL="628540" lvl="1" indent="-171450">
              <a:buFont typeface="Arial" charset="0"/>
              <a:buChar char="•"/>
            </a:pPr>
            <a:endParaRPr lang="en-US" baseline="0" dirty="0" smtClean="0"/>
          </a:p>
          <a:p>
            <a:pPr marL="457090" lvl="1" indent="0">
              <a:buFont typeface="Arial" charset="0"/>
              <a:buNone/>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29</a:t>
            </a:fld>
            <a:endParaRPr lang="en-US"/>
          </a:p>
        </p:txBody>
      </p:sp>
    </p:spTree>
    <p:extLst>
      <p:ext uri="{BB962C8B-B14F-4D97-AF65-F5344CB8AC3E}">
        <p14:creationId xmlns:p14="http://schemas.microsoft.com/office/powerpoint/2010/main" val="14199552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090" rtl="0" eaLnBrk="1" fontAlgn="auto" latinLnBrk="0" hangingPunct="1">
              <a:lnSpc>
                <a:spcPct val="100000"/>
              </a:lnSpc>
              <a:spcBef>
                <a:spcPts val="0"/>
              </a:spcBef>
              <a:spcAft>
                <a:spcPts val="0"/>
              </a:spcAft>
              <a:buClrTx/>
              <a:buSzTx/>
              <a:buFontTx/>
              <a:buNone/>
              <a:tabLst/>
              <a:defRPr/>
            </a:pPr>
            <a:r>
              <a:rPr lang="en-US" b="1" dirty="0" smtClean="0"/>
              <a:t>KEY</a:t>
            </a:r>
          </a:p>
          <a:p>
            <a:r>
              <a:rPr lang="en-US" sz="1200" u="none" kern="1200" baseline="0" dirty="0" smtClean="0">
                <a:solidFill>
                  <a:schemeClr val="tx1"/>
                </a:solidFill>
                <a:latin typeface="+mn-lt"/>
                <a:ea typeface="+mn-ea"/>
                <a:cs typeface="+mn-cs"/>
              </a:rPr>
              <a:t>Links allow us to define navigation trees. </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p>
          <a:p>
            <a:r>
              <a:rPr lang="en-US" sz="1200" u="none" kern="1200" baseline="0" dirty="0" smtClean="0">
                <a:solidFill>
                  <a:schemeClr val="tx1"/>
                </a:solidFill>
                <a:latin typeface="+mn-lt"/>
                <a:ea typeface="+mn-ea"/>
                <a:cs typeface="+mn-cs"/>
              </a:rPr>
              <a:t>Describe each link type.</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TIME</a:t>
            </a:r>
          </a:p>
          <a:p>
            <a:r>
              <a:rPr lang="en-US" sz="1200" b="0" u="none" kern="1200" baseline="0" dirty="0" smtClean="0">
                <a:solidFill>
                  <a:schemeClr val="tx1"/>
                </a:solidFill>
                <a:latin typeface="+mn-lt"/>
                <a:ea typeface="+mn-ea"/>
                <a:cs typeface="+mn-cs"/>
              </a:rPr>
              <a:t>2 min</a:t>
            </a:r>
          </a:p>
        </p:txBody>
      </p:sp>
      <p:sp>
        <p:nvSpPr>
          <p:cNvPr id="4" name="Slide Number Placeholder 3"/>
          <p:cNvSpPr>
            <a:spLocks noGrp="1"/>
          </p:cNvSpPr>
          <p:nvPr>
            <p:ph type="sldNum" sz="quarter" idx="10"/>
          </p:nvPr>
        </p:nvSpPr>
        <p:spPr/>
        <p:txBody>
          <a:bodyPr/>
          <a:lstStyle/>
          <a:p>
            <a:fld id="{961E29FC-A785-1D40-BBA7-278D4149D253}" type="slidenum">
              <a:rPr lang="en-US" smtClean="0"/>
              <a:t>30</a:t>
            </a:fld>
            <a:endParaRPr lang="en-US"/>
          </a:p>
        </p:txBody>
      </p:sp>
    </p:spTree>
    <p:extLst>
      <p:ext uri="{BB962C8B-B14F-4D97-AF65-F5344CB8AC3E}">
        <p14:creationId xmlns:p14="http://schemas.microsoft.com/office/powerpoint/2010/main" val="13455041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b="0" dirty="0" smtClean="0"/>
              <a:t>Give</a:t>
            </a:r>
            <a:r>
              <a:rPr lang="en-US" b="0" baseline="0" dirty="0" smtClean="0"/>
              <a:t> examples of links</a:t>
            </a:r>
          </a:p>
          <a:p>
            <a:endParaRPr lang="en-US" b="0" baseline="0" dirty="0" smtClean="0"/>
          </a:p>
          <a:p>
            <a:r>
              <a:rPr lang="en-US" b="1" baseline="0" dirty="0" smtClean="0"/>
              <a:t>HOW</a:t>
            </a:r>
            <a:endParaRPr lang="en-US" b="1" dirty="0" smtClean="0"/>
          </a:p>
          <a:p>
            <a:r>
              <a:rPr lang="en-US" b="0" dirty="0" smtClean="0"/>
              <a:t>Use</a:t>
            </a:r>
            <a:r>
              <a:rPr lang="en-US" b="0" baseline="0" dirty="0" smtClean="0"/>
              <a:t> the slide example:</a:t>
            </a:r>
            <a:endParaRPr lang="en-US" b="1" dirty="0" smtClean="0"/>
          </a:p>
          <a:p>
            <a:pPr marL="628540" lvl="1" indent="-171450">
              <a:buFont typeface="Arial"/>
              <a:buChar char="•"/>
            </a:pPr>
            <a:r>
              <a:rPr lang="en-US" b="1" dirty="0" smtClean="0"/>
              <a:t>1, 2, 8 - Page links</a:t>
            </a:r>
            <a:r>
              <a:rPr lang="en-US" dirty="0" smtClean="0"/>
              <a:t> — refer to portal pages. In CXP Manager each newly created page has a link automatically created.</a:t>
            </a:r>
          </a:p>
          <a:p>
            <a:pPr marL="628540" lvl="1" indent="-171450">
              <a:buFont typeface="Arial"/>
              <a:buChar char="•"/>
            </a:pPr>
            <a:r>
              <a:rPr lang="en-US" b="1" dirty="0" smtClean="0"/>
              <a:t>Navigation items</a:t>
            </a:r>
          </a:p>
          <a:p>
            <a:pPr marL="628540" lvl="1" indent="-171450">
              <a:buFont typeface="Arial"/>
              <a:buChar char="•"/>
            </a:pPr>
            <a:r>
              <a:rPr lang="en-US" b="1" dirty="0" smtClean="0"/>
              <a:t>3 - State links</a:t>
            </a:r>
            <a:r>
              <a:rPr lang="en-US" dirty="0" smtClean="0"/>
              <a:t> — links pointing to each state of a layout with navigation. Regarding hierarchy, a state link is a child of the link for the page where the tabbed layout is included. </a:t>
            </a:r>
          </a:p>
          <a:p>
            <a:pPr marL="628540" lvl="1" indent="-171450">
              <a:buFont typeface="Arial"/>
              <a:buChar char="•"/>
            </a:pPr>
            <a:r>
              <a:rPr lang="en-US" b="1" dirty="0" smtClean="0"/>
              <a:t>4 - Header</a:t>
            </a:r>
            <a:r>
              <a:rPr lang="en-US" dirty="0" smtClean="0"/>
              <a:t> — in the example, labeled as </a:t>
            </a:r>
            <a:r>
              <a:rPr lang="en-US" i="1" dirty="0" smtClean="0"/>
              <a:t>Contact</a:t>
            </a:r>
            <a:r>
              <a:rPr lang="en-US" dirty="0" smtClean="0"/>
              <a:t>. A header is rendered as a title grouping a set of pages in your navigation tree. Headers do not point to items. </a:t>
            </a:r>
          </a:p>
          <a:p>
            <a:pPr marL="628540" lvl="1" indent="-171450">
              <a:buFont typeface="Arial"/>
              <a:buChar char="•"/>
            </a:pPr>
            <a:r>
              <a:rPr lang="en-US" b="1" dirty="0" smtClean="0"/>
              <a:t>5 - External Link</a:t>
            </a:r>
            <a:r>
              <a:rPr lang="en-US" dirty="0" smtClean="0"/>
              <a:t> — in the example a link to a corporate Twitter page. External links point to URLs external to the portal as opposed to links of portal pages. </a:t>
            </a:r>
          </a:p>
          <a:p>
            <a:pPr marL="628540" lvl="1" indent="-171450">
              <a:buFont typeface="Arial"/>
              <a:buChar char="•"/>
            </a:pPr>
            <a:r>
              <a:rPr lang="en-US" b="1" dirty="0" smtClean="0"/>
              <a:t>6 - Alias</a:t>
            </a:r>
            <a:r>
              <a:rPr lang="en-US" dirty="0" smtClean="0"/>
              <a:t> — in the example an alias of the Locations page. An alias points to the internal path (see </a:t>
            </a:r>
            <a:r>
              <a:rPr lang="en-US" dirty="0" smtClean="0">
                <a:hlinkClick r:id="rId3"/>
              </a:rPr>
              <a:t>Links, Hierarchical URLs and inheritance</a:t>
            </a:r>
            <a:r>
              <a:rPr lang="en-US" dirty="0" smtClean="0"/>
              <a:t>) of an existing portal page. The alias has an independent menu label, hierarchical and friendly URLs. </a:t>
            </a:r>
          </a:p>
          <a:p>
            <a:pPr marL="628540" lvl="1" indent="-171450">
              <a:buFont typeface="Arial"/>
              <a:buChar char="•"/>
            </a:pPr>
            <a:r>
              <a:rPr lang="en-US" b="1" dirty="0" smtClean="0"/>
              <a:t>7 - Divider</a:t>
            </a:r>
            <a:r>
              <a:rPr lang="en-US" dirty="0" smtClean="0"/>
              <a:t> — adds as graphic element dividing items in a navigation menu; The presentation of this element depends on the style of the used navigation widget. </a:t>
            </a:r>
          </a:p>
          <a:p>
            <a:pPr marL="628540" lvl="1" indent="-171450">
              <a:buFont typeface="Arial"/>
              <a:buChar char="•"/>
            </a:pPr>
            <a:r>
              <a:rPr lang="en-US" b="1" dirty="0" smtClean="0"/>
              <a:t>9 - Redirect</a:t>
            </a:r>
            <a:r>
              <a:rPr lang="en-US" dirty="0" smtClean="0"/>
              <a:t> — refers to a page link which might have been moved or deleted. It allows defining a specific HTTP status code to return if users request the outdated link. In the example, Expert Services redirects to page Support.</a:t>
            </a:r>
          </a:p>
          <a:p>
            <a:pPr marL="628540" lvl="1" indent="-171450">
              <a:buFont typeface="Arial"/>
              <a:buChar char="•"/>
            </a:pPr>
            <a:endParaRPr lang="en-US" dirty="0" smtClean="0"/>
          </a:p>
          <a:p>
            <a:pPr marL="0" lvl="0" indent="0">
              <a:buFont typeface="Arial"/>
              <a:buNone/>
            </a:pPr>
            <a:r>
              <a:rPr lang="en-US" b="1" dirty="0" smtClean="0"/>
              <a:t>TIME</a:t>
            </a:r>
          </a:p>
          <a:p>
            <a:pPr marL="0" lvl="0" indent="0">
              <a:buFont typeface="Arial"/>
              <a:buNone/>
            </a:pPr>
            <a:r>
              <a:rPr lang="en-US" b="0" baseline="0" dirty="0" smtClean="0"/>
              <a:t>2 min</a:t>
            </a:r>
            <a:endParaRPr lang="en-US" b="0"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t>31</a:t>
            </a:fld>
            <a:endParaRPr lang="en-US"/>
          </a:p>
        </p:txBody>
      </p:sp>
    </p:spTree>
    <p:extLst>
      <p:ext uri="{BB962C8B-B14F-4D97-AF65-F5344CB8AC3E}">
        <p14:creationId xmlns:p14="http://schemas.microsoft.com/office/powerpoint/2010/main" val="1115537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Describe the module objectives</a:t>
            </a:r>
          </a:p>
          <a:p>
            <a:endParaRPr lang="en-US" dirty="0" smtClean="0"/>
          </a:p>
          <a:p>
            <a:r>
              <a:rPr lang="en-US" b="1" dirty="0" smtClean="0"/>
              <a:t>HOW</a:t>
            </a:r>
          </a:p>
          <a:p>
            <a:pPr marL="171450" indent="-171450">
              <a:buFont typeface="Arial" charset="0"/>
              <a:buChar char="•"/>
            </a:pPr>
            <a:r>
              <a:rPr lang="en-US" dirty="0" smtClean="0"/>
              <a:t>Tell participants that these are the primary targets for this module</a:t>
            </a:r>
          </a:p>
          <a:p>
            <a:pPr marL="171450" indent="-171450">
              <a:buFont typeface="Arial" charset="0"/>
              <a:buChar char="•"/>
            </a:pPr>
            <a:r>
              <a:rPr lang="en-US" dirty="0" smtClean="0"/>
              <a:t>Discuss each of the goals listed on the visual</a:t>
            </a:r>
          </a:p>
          <a:p>
            <a:endParaRPr lang="en-US" dirty="0" smtClean="0"/>
          </a:p>
          <a:p>
            <a:r>
              <a:rPr lang="en-US" b="1" dirty="0" smtClean="0"/>
              <a:t>TIME </a:t>
            </a:r>
          </a:p>
          <a:p>
            <a:r>
              <a:rPr lang="en-US" dirty="0" smtClean="0"/>
              <a:t>2 min</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3</a:t>
            </a:fld>
            <a:endParaRPr lang="en-US"/>
          </a:p>
        </p:txBody>
      </p:sp>
    </p:spTree>
    <p:extLst>
      <p:ext uri="{BB962C8B-B14F-4D97-AF65-F5344CB8AC3E}">
        <p14:creationId xmlns:p14="http://schemas.microsoft.com/office/powerpoint/2010/main" val="1372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090" rtl="0" eaLnBrk="1" fontAlgn="auto" latinLnBrk="0" hangingPunct="1">
              <a:lnSpc>
                <a:spcPct val="100000"/>
              </a:lnSpc>
              <a:spcBef>
                <a:spcPts val="0"/>
              </a:spcBef>
              <a:spcAft>
                <a:spcPts val="0"/>
              </a:spcAft>
              <a:buClrTx/>
              <a:buSzTx/>
              <a:buFontTx/>
              <a:buNone/>
              <a:tabLst/>
              <a:defRPr/>
            </a:pPr>
            <a:r>
              <a:rPr lang="en-US" b="1" dirty="0" smtClean="0"/>
              <a:t>KEY</a:t>
            </a:r>
          </a:p>
          <a:p>
            <a:r>
              <a:rPr lang="en-US" sz="1200" u="none" kern="1200" baseline="0" dirty="0" smtClean="0">
                <a:solidFill>
                  <a:schemeClr val="tx1"/>
                </a:solidFill>
                <a:latin typeface="+mn-lt"/>
                <a:ea typeface="+mn-ea"/>
                <a:cs typeface="+mn-cs"/>
              </a:rPr>
              <a:t>Explain the concept of root links</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p>
          <a:p>
            <a:pPr marL="171450" indent="-171450">
              <a:buFont typeface="Arial" charset="0"/>
              <a:buChar char="•"/>
            </a:pPr>
            <a:r>
              <a:rPr lang="en-US" sz="1200" u="none" kern="1200" baseline="0" dirty="0" smtClean="0">
                <a:solidFill>
                  <a:schemeClr val="tx1"/>
                </a:solidFill>
                <a:latin typeface="+mn-lt"/>
                <a:ea typeface="+mn-ea"/>
                <a:cs typeface="+mn-cs"/>
              </a:rPr>
              <a:t>Describe each root link type</a:t>
            </a: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u="none" kern="1200" baseline="0" dirty="0" smtClean="0">
                <a:solidFill>
                  <a:schemeClr val="tx1"/>
                </a:solidFill>
                <a:latin typeface="+mn-lt"/>
                <a:ea typeface="+mn-ea"/>
                <a:cs typeface="+mn-cs"/>
              </a:rPr>
              <a:t>Explain you can create your own root links using the API</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TIME</a:t>
            </a:r>
          </a:p>
          <a:p>
            <a:r>
              <a:rPr lang="en-US" sz="1200" b="0" u="none" kern="1200" baseline="0" dirty="0" smtClean="0">
                <a:solidFill>
                  <a:schemeClr val="tx1"/>
                </a:solidFill>
                <a:latin typeface="+mn-lt"/>
                <a:ea typeface="+mn-ea"/>
                <a:cs typeface="+mn-cs"/>
              </a:rPr>
              <a:t>2 min</a:t>
            </a:r>
          </a:p>
          <a:p>
            <a:endParaRPr lang="en-US" sz="1200" u="none" kern="1200" baseline="0" dirty="0" smtClean="0">
              <a:solidFill>
                <a:schemeClr val="tx1"/>
              </a:solidFill>
              <a:latin typeface="+mn-lt"/>
              <a:ea typeface="+mn-ea"/>
              <a:cs typeface="+mn-cs"/>
            </a:endParaRPr>
          </a:p>
          <a:p>
            <a:endParaRPr lang="en-US" sz="1200" u="non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61E29FC-A785-1D40-BBA7-278D4149D253}" type="slidenum">
              <a:rPr lang="en-US" smtClean="0"/>
              <a:t>32</a:t>
            </a:fld>
            <a:endParaRPr lang="en-US"/>
          </a:p>
        </p:txBody>
      </p:sp>
    </p:spTree>
    <p:extLst>
      <p:ext uri="{BB962C8B-B14F-4D97-AF65-F5344CB8AC3E}">
        <p14:creationId xmlns:p14="http://schemas.microsoft.com/office/powerpoint/2010/main" val="1988296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090" rtl="0" eaLnBrk="1" fontAlgn="auto" latinLnBrk="0" hangingPunct="1">
              <a:lnSpc>
                <a:spcPct val="100000"/>
              </a:lnSpc>
              <a:spcBef>
                <a:spcPts val="0"/>
              </a:spcBef>
              <a:spcAft>
                <a:spcPts val="0"/>
              </a:spcAft>
              <a:buClrTx/>
              <a:buSzTx/>
              <a:buFontTx/>
              <a:buNone/>
              <a:tabLst/>
              <a:defRPr/>
            </a:pPr>
            <a:r>
              <a:rPr lang="en-US" b="1" dirty="0" smtClean="0"/>
              <a:t>KEY</a:t>
            </a:r>
          </a:p>
          <a:p>
            <a:r>
              <a:rPr lang="en-US" sz="1200" u="none" kern="1200" baseline="0" dirty="0" smtClean="0">
                <a:solidFill>
                  <a:schemeClr val="tx1"/>
                </a:solidFill>
                <a:latin typeface="+mn-lt"/>
                <a:ea typeface="+mn-ea"/>
                <a:cs typeface="+mn-cs"/>
              </a:rPr>
              <a:t>Present different URL types</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p>
          <a:p>
            <a:pPr marL="171450" indent="-171450">
              <a:buFont typeface="Arial" charset="0"/>
              <a:buChar char="•"/>
            </a:pPr>
            <a:r>
              <a:rPr lang="en-US" sz="1200" u="none" kern="1200" baseline="0" dirty="0" smtClean="0">
                <a:solidFill>
                  <a:schemeClr val="tx1"/>
                </a:solidFill>
                <a:latin typeface="+mn-lt"/>
                <a:ea typeface="+mn-ea"/>
                <a:cs typeface="+mn-cs"/>
              </a:rPr>
              <a:t>Explain the difference between hierarchical, friendly URLs, and external URLs</a:t>
            </a:r>
          </a:p>
          <a:p>
            <a:pPr marL="171450" indent="-171450">
              <a:buFont typeface="Arial" charset="0"/>
              <a:buChar char="•"/>
            </a:pPr>
            <a:r>
              <a:rPr lang="en-US" sz="1200" u="none" kern="1200" baseline="0" dirty="0" smtClean="0">
                <a:solidFill>
                  <a:schemeClr val="tx1"/>
                </a:solidFill>
                <a:latin typeface="+mn-lt"/>
                <a:ea typeface="+mn-ea"/>
                <a:cs typeface="+mn-cs"/>
              </a:rPr>
              <a:t>If time permits, open the properties of any page in CXP manager </a:t>
            </a:r>
          </a:p>
          <a:p>
            <a:pPr marL="171450" indent="-171450">
              <a:buFont typeface="Arial" charset="0"/>
              <a:buChar char="•"/>
            </a:pPr>
            <a:r>
              <a:rPr lang="en-US" sz="1200" u="none" kern="1200" baseline="0" dirty="0" smtClean="0">
                <a:solidFill>
                  <a:schemeClr val="tx1"/>
                </a:solidFill>
                <a:latin typeface="+mn-lt"/>
                <a:ea typeface="+mn-ea"/>
                <a:cs typeface="+mn-cs"/>
              </a:rPr>
              <a:t>Explain the concept of dynamic URLS and how they can be used</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TIME</a:t>
            </a:r>
          </a:p>
          <a:p>
            <a:r>
              <a:rPr lang="en-US" sz="1200" b="0" u="none" kern="1200" baseline="0" dirty="0" smtClean="0">
                <a:solidFill>
                  <a:schemeClr val="tx1"/>
                </a:solidFill>
                <a:latin typeface="+mn-lt"/>
                <a:ea typeface="+mn-ea"/>
                <a:cs typeface="+mn-cs"/>
              </a:rPr>
              <a:t>5 min</a:t>
            </a:r>
          </a:p>
        </p:txBody>
      </p:sp>
      <p:sp>
        <p:nvSpPr>
          <p:cNvPr id="4" name="Slide Number Placeholder 3"/>
          <p:cNvSpPr>
            <a:spLocks noGrp="1"/>
          </p:cNvSpPr>
          <p:nvPr>
            <p:ph type="sldNum" sz="quarter" idx="10"/>
          </p:nvPr>
        </p:nvSpPr>
        <p:spPr/>
        <p:txBody>
          <a:bodyPr/>
          <a:lstStyle/>
          <a:p>
            <a:fld id="{961E29FC-A785-1D40-BBA7-278D4149D253}" type="slidenum">
              <a:rPr lang="en-US" smtClean="0"/>
              <a:t>33</a:t>
            </a:fld>
            <a:endParaRPr lang="en-US"/>
          </a:p>
        </p:txBody>
      </p:sp>
    </p:spTree>
    <p:extLst>
      <p:ext uri="{BB962C8B-B14F-4D97-AF65-F5344CB8AC3E}">
        <p14:creationId xmlns:p14="http://schemas.microsoft.com/office/powerpoint/2010/main" val="22132715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090" rtl="0" eaLnBrk="1" fontAlgn="auto" latinLnBrk="0" hangingPunct="1">
              <a:lnSpc>
                <a:spcPct val="100000"/>
              </a:lnSpc>
              <a:spcBef>
                <a:spcPts val="0"/>
              </a:spcBef>
              <a:spcAft>
                <a:spcPts val="0"/>
              </a:spcAft>
              <a:buClrTx/>
              <a:buSzTx/>
              <a:buFontTx/>
              <a:buNone/>
              <a:tabLst/>
              <a:defRPr/>
            </a:pPr>
            <a:r>
              <a:rPr lang="en-US" b="1" dirty="0" smtClean="0"/>
              <a:t>KEY</a:t>
            </a:r>
          </a:p>
          <a:p>
            <a:r>
              <a:rPr lang="en-US" sz="1200" u="none" kern="1200" baseline="0" dirty="0" smtClean="0">
                <a:solidFill>
                  <a:schemeClr val="tx1"/>
                </a:solidFill>
                <a:latin typeface="+mn-lt"/>
                <a:ea typeface="+mn-ea"/>
                <a:cs typeface="+mn-cs"/>
              </a:rPr>
              <a:t>Links and deletion</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p>
          <a:p>
            <a:pPr marL="171450" indent="-171450">
              <a:buFont typeface="Arial" charset="0"/>
              <a:buChar char="•"/>
            </a:pPr>
            <a:r>
              <a:rPr lang="en-US" sz="1200" u="none" kern="1200" baseline="0" dirty="0" smtClean="0">
                <a:solidFill>
                  <a:schemeClr val="tx1"/>
                </a:solidFill>
                <a:latin typeface="+mn-lt"/>
                <a:ea typeface="+mn-ea"/>
                <a:cs typeface="+mn-cs"/>
              </a:rPr>
              <a:t>Remind participants that a link is created for each new page</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TIME</a:t>
            </a:r>
          </a:p>
          <a:p>
            <a:r>
              <a:rPr lang="en-US" sz="1200" b="0" u="none" kern="1200" baseline="0" dirty="0" smtClean="0">
                <a:solidFill>
                  <a:schemeClr val="tx1"/>
                </a:solidFill>
                <a:latin typeface="+mn-lt"/>
                <a:ea typeface="+mn-ea"/>
                <a:cs typeface="+mn-cs"/>
              </a:rPr>
              <a:t>2 min</a:t>
            </a:r>
          </a:p>
        </p:txBody>
      </p:sp>
      <p:sp>
        <p:nvSpPr>
          <p:cNvPr id="4" name="Slide Number Placeholder 3"/>
          <p:cNvSpPr>
            <a:spLocks noGrp="1"/>
          </p:cNvSpPr>
          <p:nvPr>
            <p:ph type="sldNum" sz="quarter" idx="10"/>
          </p:nvPr>
        </p:nvSpPr>
        <p:spPr/>
        <p:txBody>
          <a:bodyPr/>
          <a:lstStyle/>
          <a:p>
            <a:fld id="{961E29FC-A785-1D40-BBA7-278D4149D253}" type="slidenum">
              <a:rPr lang="en-US" smtClean="0"/>
              <a:t>34</a:t>
            </a:fld>
            <a:endParaRPr lang="en-US"/>
          </a:p>
        </p:txBody>
      </p:sp>
    </p:spTree>
    <p:extLst>
      <p:ext uri="{BB962C8B-B14F-4D97-AF65-F5344CB8AC3E}">
        <p14:creationId xmlns:p14="http://schemas.microsoft.com/office/powerpoint/2010/main" val="13786409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smtClean="0"/>
              <a:t>KEY</a:t>
            </a:r>
          </a:p>
          <a:p>
            <a:r>
              <a:rPr lang="en-US" i="0" dirty="0" smtClean="0"/>
              <a:t>Present a demo or propose an exercise tha</a:t>
            </a:r>
            <a:r>
              <a:rPr lang="en-US" i="0" baseline="0" dirty="0" smtClean="0"/>
              <a:t>t covers the concept of links.</a:t>
            </a:r>
            <a:endParaRPr lang="en-US" i="0" dirty="0" smtClean="0"/>
          </a:p>
          <a:p>
            <a:endParaRPr lang="en-US" i="0" dirty="0" smtClean="0"/>
          </a:p>
          <a:p>
            <a:r>
              <a:rPr lang="en-US" b="1" i="0" dirty="0" smtClean="0"/>
              <a:t>HOW</a:t>
            </a:r>
            <a:endParaRPr lang="en-US" i="0" baseline="0" dirty="0" smtClean="0"/>
          </a:p>
          <a:p>
            <a:endParaRPr lang="en-US" b="0" i="0" baseline="0" dirty="0" smtClean="0"/>
          </a:p>
          <a:p>
            <a:r>
              <a:rPr lang="en-US" b="0" i="0" baseline="0" dirty="0" smtClean="0"/>
              <a:t>Use the previously created portal. Here you can find the proposed themes and steps:</a:t>
            </a:r>
          </a:p>
          <a:p>
            <a:endParaRPr lang="en-US" b="0" i="0" baseline="0" dirty="0" smtClean="0"/>
          </a:p>
          <a:p>
            <a:pPr marL="171450" marR="0" lvl="1"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Page</a:t>
            </a:r>
            <a:r>
              <a:rPr lang="en-US" sz="1200" kern="1200" baseline="0" dirty="0" smtClean="0">
                <a:solidFill>
                  <a:schemeClr val="tx1"/>
                </a:solidFill>
                <a:effectLst/>
                <a:latin typeface="+mn-lt"/>
                <a:ea typeface="+mn-ea"/>
                <a:cs typeface="+mn-cs"/>
              </a:rPr>
              <a:t> links: </a:t>
            </a:r>
          </a:p>
          <a:p>
            <a:pPr marL="628540" marR="0" lvl="2"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Create </a:t>
            </a:r>
            <a:r>
              <a:rPr lang="en-US" b="0" i="0" baseline="0" dirty="0" smtClean="0"/>
              <a:t>a page in the main navigation section (e.g. Insurance). </a:t>
            </a:r>
          </a:p>
          <a:p>
            <a:pPr marL="1085630" marR="0" lvl="3" indent="-171450" algn="l" defTabSz="457090" rtl="0" eaLnBrk="1" fontAlgn="auto" latinLnBrk="0" hangingPunct="1">
              <a:lnSpc>
                <a:spcPct val="100000"/>
              </a:lnSpc>
              <a:spcBef>
                <a:spcPts val="0"/>
              </a:spcBef>
              <a:spcAft>
                <a:spcPts val="0"/>
              </a:spcAft>
              <a:buClrTx/>
              <a:buSzTx/>
              <a:buFont typeface="Arial" charset="0"/>
              <a:buChar char="•"/>
              <a:tabLst/>
              <a:defRPr/>
            </a:pPr>
            <a:r>
              <a:rPr lang="en-US" b="0" i="0" baseline="0" dirty="0" smtClean="0"/>
              <a:t>Add a columns container</a:t>
            </a:r>
          </a:p>
          <a:p>
            <a:pPr marL="1085630" marR="0" lvl="3" indent="-171450" algn="l" defTabSz="457090" rtl="0" eaLnBrk="1" fontAlgn="auto" latinLnBrk="0" hangingPunct="1">
              <a:lnSpc>
                <a:spcPct val="100000"/>
              </a:lnSpc>
              <a:spcBef>
                <a:spcPts val="0"/>
              </a:spcBef>
              <a:spcAft>
                <a:spcPts val="0"/>
              </a:spcAft>
              <a:buClrTx/>
              <a:buSzTx/>
              <a:buFont typeface="Arial" charset="0"/>
              <a:buChar char="•"/>
              <a:tabLst/>
              <a:defRPr/>
            </a:pPr>
            <a:r>
              <a:rPr lang="en-US" b="0" i="0" baseline="0" dirty="0" smtClean="0"/>
              <a:t>Add a content widget into the first column</a:t>
            </a:r>
          </a:p>
          <a:p>
            <a:pPr marL="1085630" marR="0" lvl="3" indent="-171450" algn="l" defTabSz="457090" rtl="0" eaLnBrk="1" fontAlgn="auto" latinLnBrk="0" hangingPunct="1">
              <a:lnSpc>
                <a:spcPct val="100000"/>
              </a:lnSpc>
              <a:spcBef>
                <a:spcPts val="0"/>
              </a:spcBef>
              <a:spcAft>
                <a:spcPts val="0"/>
              </a:spcAft>
              <a:buClrTx/>
              <a:buSzTx/>
              <a:buFont typeface="Arial" charset="0"/>
              <a:buChar char="•"/>
              <a:tabLst/>
              <a:defRPr/>
            </a:pPr>
            <a:r>
              <a:rPr lang="en-US" b="0" i="0" baseline="0" dirty="0" smtClean="0"/>
              <a:t>Add some text and image (suggestion life-</a:t>
            </a:r>
            <a:r>
              <a:rPr lang="en-US" b="0" i="0" baseline="0" dirty="0" err="1" smtClean="0"/>
              <a:t>insurance.jpg</a:t>
            </a:r>
            <a:r>
              <a:rPr lang="en-US" b="0" i="0" baseline="0" dirty="0" smtClean="0"/>
              <a:t>)</a:t>
            </a:r>
          </a:p>
          <a:p>
            <a:pPr marL="171450" marR="0" lvl="1" indent="-171450" algn="l" defTabSz="457090" rtl="0" eaLnBrk="1" fontAlgn="auto" latinLnBrk="0" hangingPunct="1">
              <a:lnSpc>
                <a:spcPct val="100000"/>
              </a:lnSpc>
              <a:spcBef>
                <a:spcPts val="0"/>
              </a:spcBef>
              <a:spcAft>
                <a:spcPts val="0"/>
              </a:spcAft>
              <a:buClrTx/>
              <a:buSzTx/>
              <a:buFont typeface="Arial" charset="0"/>
              <a:buChar char="•"/>
              <a:tabLst/>
              <a:defRPr/>
            </a:pPr>
            <a:r>
              <a:rPr lang="en-US" b="0" i="0" baseline="0" dirty="0" smtClean="0"/>
              <a:t>External link: </a:t>
            </a:r>
          </a:p>
          <a:p>
            <a:pPr marL="628540" marR="0" lvl="2" indent="-171450" algn="l" defTabSz="457090" rtl="0" eaLnBrk="1" fontAlgn="auto" latinLnBrk="0" hangingPunct="1">
              <a:lnSpc>
                <a:spcPct val="100000"/>
              </a:lnSpc>
              <a:spcBef>
                <a:spcPts val="0"/>
              </a:spcBef>
              <a:spcAft>
                <a:spcPts val="0"/>
              </a:spcAft>
              <a:buClrTx/>
              <a:buSzTx/>
              <a:buFont typeface="Arial" charset="0"/>
              <a:buChar char="•"/>
              <a:tabLst/>
              <a:defRPr/>
            </a:pPr>
            <a:r>
              <a:rPr lang="en-US" b="0" i="0" baseline="0" dirty="0" smtClean="0"/>
              <a:t>Create an external link (e.g. Backbase) pointing to http://www.backbase.com.</a:t>
            </a:r>
          </a:p>
          <a:p>
            <a:pPr marL="171450" marR="0" lvl="1" indent="-171450" algn="l" defTabSz="457090" rtl="0" eaLnBrk="1" fontAlgn="auto" latinLnBrk="0" hangingPunct="1">
              <a:lnSpc>
                <a:spcPct val="100000"/>
              </a:lnSpc>
              <a:spcBef>
                <a:spcPts val="0"/>
              </a:spcBef>
              <a:spcAft>
                <a:spcPts val="0"/>
              </a:spcAft>
              <a:buClrTx/>
              <a:buSzTx/>
              <a:buFont typeface="Arial" charset="0"/>
              <a:buChar char="•"/>
              <a:tabLst/>
              <a:defRPr/>
            </a:pPr>
            <a:r>
              <a:rPr lang="en-US" b="0" i="0" baseline="0" dirty="0" smtClean="0"/>
              <a:t>Test</a:t>
            </a:r>
          </a:p>
          <a:p>
            <a:pPr marL="628540" marR="0" lvl="2" indent="-171450" algn="l" defTabSz="457090" rtl="0" eaLnBrk="1" fontAlgn="auto" latinLnBrk="0" hangingPunct="1">
              <a:lnSpc>
                <a:spcPct val="100000"/>
              </a:lnSpc>
              <a:spcBef>
                <a:spcPts val="0"/>
              </a:spcBef>
              <a:spcAft>
                <a:spcPts val="0"/>
              </a:spcAft>
              <a:buClrTx/>
              <a:buSzTx/>
              <a:buFont typeface="Arial" charset="0"/>
              <a:buChar char="•"/>
              <a:tabLst/>
              <a:defRPr/>
            </a:pPr>
            <a:r>
              <a:rPr lang="en-US" b="0" i="0" baseline="0" dirty="0" smtClean="0"/>
              <a:t>Preview the page and navigate through pages</a:t>
            </a:r>
          </a:p>
          <a:p>
            <a:pPr marL="171450" marR="0" lvl="1" indent="-171450" algn="l" defTabSz="457090" rtl="0" eaLnBrk="1" fontAlgn="auto" latinLnBrk="0" hangingPunct="1">
              <a:lnSpc>
                <a:spcPct val="100000"/>
              </a:lnSpc>
              <a:spcBef>
                <a:spcPts val="0"/>
              </a:spcBef>
              <a:spcAft>
                <a:spcPts val="0"/>
              </a:spcAft>
              <a:buClrTx/>
              <a:buSzTx/>
              <a:buFont typeface="Arial" charset="0"/>
              <a:buChar char="•"/>
              <a:tabLst/>
              <a:defRPr/>
            </a:pPr>
            <a:r>
              <a:rPr lang="en-US" b="0" i="0" baseline="0" dirty="0" smtClean="0"/>
              <a:t>Friendly URL: </a:t>
            </a:r>
          </a:p>
          <a:p>
            <a:pPr marL="628540" marR="0" lvl="2" indent="-171450" algn="l" defTabSz="457090" rtl="0" eaLnBrk="1" fontAlgn="auto" latinLnBrk="0" hangingPunct="1">
              <a:lnSpc>
                <a:spcPct val="100000"/>
              </a:lnSpc>
              <a:spcBef>
                <a:spcPts val="0"/>
              </a:spcBef>
              <a:spcAft>
                <a:spcPts val="0"/>
              </a:spcAft>
              <a:buClrTx/>
              <a:buSzTx/>
              <a:buFont typeface="Arial" charset="0"/>
              <a:buChar char="•"/>
              <a:tabLst/>
              <a:defRPr/>
            </a:pPr>
            <a:r>
              <a:rPr lang="en-US" b="0" i="0" baseline="0" dirty="0" smtClean="0"/>
              <a:t>Create a friendly URL for the insurance page (e.g. using the simple name </a:t>
            </a:r>
            <a:r>
              <a:rPr lang="en-US" b="0" i="1" baseline="0" dirty="0" smtClean="0"/>
              <a:t>ins)</a:t>
            </a:r>
          </a:p>
          <a:p>
            <a:pPr marL="628540" marR="0" lvl="2" indent="-171450" algn="l" defTabSz="457090" rtl="0" eaLnBrk="1" fontAlgn="auto" latinLnBrk="0" hangingPunct="1">
              <a:lnSpc>
                <a:spcPct val="100000"/>
              </a:lnSpc>
              <a:spcBef>
                <a:spcPts val="0"/>
              </a:spcBef>
              <a:spcAft>
                <a:spcPts val="0"/>
              </a:spcAft>
              <a:buClrTx/>
              <a:buSzTx/>
              <a:buFont typeface="Arial" charset="0"/>
              <a:buChar char="•"/>
              <a:tabLst/>
              <a:defRPr/>
            </a:pPr>
            <a:r>
              <a:rPr lang="en-US" b="0" i="0" u="none" baseline="0" dirty="0" smtClean="0"/>
              <a:t>Access the friendly URL using your browser</a:t>
            </a:r>
          </a:p>
          <a:p>
            <a:pPr marL="171450" marR="0" lvl="1" indent="-171450" algn="l" defTabSz="457090" rtl="0" eaLnBrk="1" fontAlgn="auto" latinLnBrk="0" hangingPunct="1">
              <a:lnSpc>
                <a:spcPct val="100000"/>
              </a:lnSpc>
              <a:spcBef>
                <a:spcPts val="0"/>
              </a:spcBef>
              <a:spcAft>
                <a:spcPts val="0"/>
              </a:spcAft>
              <a:buClrTx/>
              <a:buSzTx/>
              <a:buFont typeface="Arial" charset="0"/>
              <a:buChar char="•"/>
              <a:tabLst/>
              <a:defRPr/>
            </a:pPr>
            <a:r>
              <a:rPr lang="en-US" b="0" i="0" u="none" baseline="0" dirty="0" smtClean="0"/>
              <a:t>Not in navigation</a:t>
            </a:r>
          </a:p>
          <a:p>
            <a:pPr marL="628540" marR="0" lvl="2" indent="-171450" algn="l" defTabSz="457090" rtl="0" eaLnBrk="1" fontAlgn="auto" latinLnBrk="0" hangingPunct="1">
              <a:lnSpc>
                <a:spcPct val="100000"/>
              </a:lnSpc>
              <a:spcBef>
                <a:spcPts val="0"/>
              </a:spcBef>
              <a:spcAft>
                <a:spcPts val="0"/>
              </a:spcAft>
              <a:buClrTx/>
              <a:buSzTx/>
              <a:buFont typeface="Arial" charset="0"/>
              <a:buChar char="•"/>
              <a:tabLst/>
              <a:defRPr/>
            </a:pPr>
            <a:r>
              <a:rPr lang="en-US" b="0" i="0" u="none" baseline="0" dirty="0" smtClean="0"/>
              <a:t>Create a new page (e.g. ACME Card) with more information about the ACME card in the ”not in navigation” section</a:t>
            </a:r>
          </a:p>
          <a:p>
            <a:pPr marL="628540" marR="0" lvl="2" indent="-171450" algn="l" defTabSz="457090" rtl="0" eaLnBrk="1" fontAlgn="auto" latinLnBrk="0" hangingPunct="1">
              <a:lnSpc>
                <a:spcPct val="100000"/>
              </a:lnSpc>
              <a:spcBef>
                <a:spcPts val="0"/>
              </a:spcBef>
              <a:spcAft>
                <a:spcPts val="0"/>
              </a:spcAft>
              <a:buClrTx/>
              <a:buSzTx/>
              <a:buFont typeface="Arial" charset="0"/>
              <a:buChar char="•"/>
              <a:tabLst/>
              <a:defRPr/>
            </a:pPr>
            <a:r>
              <a:rPr lang="en-US" b="0" i="0" u="none" baseline="0" dirty="0" smtClean="0"/>
              <a:t>Edit the </a:t>
            </a:r>
            <a:r>
              <a:rPr lang="en-US" b="0" i="1" u="none" baseline="0" dirty="0" smtClean="0"/>
              <a:t>Credit Card</a:t>
            </a:r>
            <a:r>
              <a:rPr lang="en-US" b="0" i="0" u="none" baseline="0" dirty="0" smtClean="0"/>
              <a:t> page</a:t>
            </a:r>
          </a:p>
          <a:p>
            <a:pPr marL="1085630" marR="0" lvl="3" indent="-171450" algn="l" defTabSz="457090" rtl="0" eaLnBrk="1" fontAlgn="auto" latinLnBrk="0" hangingPunct="1">
              <a:lnSpc>
                <a:spcPct val="100000"/>
              </a:lnSpc>
              <a:spcBef>
                <a:spcPts val="0"/>
              </a:spcBef>
              <a:spcAft>
                <a:spcPts val="0"/>
              </a:spcAft>
              <a:buClrTx/>
              <a:buSzTx/>
              <a:buFont typeface="Arial" charset="0"/>
              <a:buChar char="•"/>
              <a:tabLst/>
              <a:defRPr/>
            </a:pPr>
            <a:r>
              <a:rPr lang="en-US" b="0" i="0" u="none" baseline="0" dirty="0" smtClean="0"/>
              <a:t>Using the content widget inside the page, create a link to the ACME page</a:t>
            </a:r>
          </a:p>
          <a:p>
            <a:pPr marL="628540" marR="0" lvl="2" indent="-171450" algn="l" defTabSz="457090" rtl="0" eaLnBrk="1" fontAlgn="auto" latinLnBrk="0" hangingPunct="1">
              <a:lnSpc>
                <a:spcPct val="100000"/>
              </a:lnSpc>
              <a:spcBef>
                <a:spcPts val="0"/>
              </a:spcBef>
              <a:spcAft>
                <a:spcPts val="0"/>
              </a:spcAft>
              <a:buClrTx/>
              <a:buSzTx/>
              <a:buFont typeface="Arial" charset="0"/>
              <a:buChar char="•"/>
              <a:tabLst/>
              <a:defRPr/>
            </a:pPr>
            <a:r>
              <a:rPr lang="en-US" b="0" i="0" u="none" baseline="0" dirty="0" smtClean="0"/>
              <a:t>Test the portal</a:t>
            </a:r>
          </a:p>
          <a:p>
            <a:pPr marL="1085630" marR="0" lvl="3" indent="-171450" algn="l" defTabSz="457090" rtl="0" eaLnBrk="1" fontAlgn="auto" latinLnBrk="0" hangingPunct="1">
              <a:lnSpc>
                <a:spcPct val="100000"/>
              </a:lnSpc>
              <a:spcBef>
                <a:spcPts val="0"/>
              </a:spcBef>
              <a:spcAft>
                <a:spcPts val="0"/>
              </a:spcAft>
              <a:buClrTx/>
              <a:buSzTx/>
              <a:buFont typeface="Arial" charset="0"/>
              <a:buChar char="•"/>
              <a:tabLst/>
              <a:defRPr/>
            </a:pPr>
            <a:r>
              <a:rPr lang="en-US" b="0" i="0" u="none" baseline="0" dirty="0" smtClean="0"/>
              <a:t>Show to participants that ACME Card does not belong to the list of navigable items but is accessible through the link</a:t>
            </a:r>
          </a:p>
          <a:p>
            <a:pPr marL="171450" marR="0" lvl="1" indent="-171450" algn="l" defTabSz="457090" rtl="0" eaLnBrk="1" fontAlgn="auto" latinLnBrk="0" hangingPunct="1">
              <a:lnSpc>
                <a:spcPct val="100000"/>
              </a:lnSpc>
              <a:spcBef>
                <a:spcPts val="0"/>
              </a:spcBef>
              <a:spcAft>
                <a:spcPts val="0"/>
              </a:spcAft>
              <a:buClrTx/>
              <a:buSzTx/>
              <a:buFont typeface="Arial" charset="0"/>
              <a:buChar char="•"/>
              <a:tabLst/>
              <a:defRPr/>
            </a:pPr>
            <a:r>
              <a:rPr lang="en-US" b="0" i="0" u="none" baseline="0" dirty="0" smtClean="0"/>
              <a:t>Dynamic Links:</a:t>
            </a:r>
          </a:p>
          <a:p>
            <a:pPr marL="628540" marR="0" lvl="2" indent="-171450" algn="l" defTabSz="457090" rtl="0" eaLnBrk="1" fontAlgn="auto" latinLnBrk="0" hangingPunct="1">
              <a:lnSpc>
                <a:spcPct val="100000"/>
              </a:lnSpc>
              <a:spcBef>
                <a:spcPts val="0"/>
              </a:spcBef>
              <a:spcAft>
                <a:spcPts val="0"/>
              </a:spcAft>
              <a:buClrTx/>
              <a:buSzTx/>
              <a:buFont typeface="Arial" charset="0"/>
              <a:buChar char="•"/>
              <a:tabLst/>
              <a:defRPr/>
            </a:pPr>
            <a:r>
              <a:rPr lang="en-US" b="0" i="0" u="none" baseline="0" dirty="0" smtClean="0"/>
              <a:t>Tell participants that dynamic links aggregate value to generic widgets, since they can receive parameters via URLs. </a:t>
            </a:r>
          </a:p>
          <a:p>
            <a:pPr marL="628540" marR="0" lvl="2" indent="-171450" algn="l" defTabSz="457090" rtl="0" eaLnBrk="1" fontAlgn="auto" latinLnBrk="0" hangingPunct="1">
              <a:lnSpc>
                <a:spcPct val="100000"/>
              </a:lnSpc>
              <a:spcBef>
                <a:spcPts val="0"/>
              </a:spcBef>
              <a:spcAft>
                <a:spcPts val="0"/>
              </a:spcAft>
              <a:buClrTx/>
              <a:buSzTx/>
              <a:buFont typeface="Arial" charset="0"/>
              <a:buChar char="•"/>
              <a:tabLst/>
              <a:defRPr/>
            </a:pPr>
            <a:r>
              <a:rPr lang="en-US" b="0" i="0" u="none" baseline="0" dirty="0" smtClean="0"/>
              <a:t>Change the Insurance page</a:t>
            </a:r>
          </a:p>
          <a:p>
            <a:pPr marL="1085630" marR="0" lvl="3"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u="none" kern="1200" baseline="0" dirty="0" smtClean="0">
                <a:solidFill>
                  <a:schemeClr val="tx1"/>
                </a:solidFill>
                <a:latin typeface="+mn-lt"/>
                <a:ea typeface="+mn-ea"/>
                <a:cs typeface="+mn-cs"/>
              </a:rPr>
              <a:t>Change the property title and writes the following text: </a:t>
            </a:r>
            <a:r>
              <a:rPr lang="en-US" sz="1200" b="0" i="0" kern="1200" dirty="0" smtClean="0">
                <a:solidFill>
                  <a:schemeClr val="tx1"/>
                </a:solidFill>
                <a:effectLst/>
                <a:latin typeface="+mn-lt"/>
                <a:ea typeface="+mn-ea"/>
                <a:cs typeface="+mn-cs"/>
              </a:rPr>
              <a:t>This is the first parameter: Hello [$1:Content]</a:t>
            </a:r>
          </a:p>
          <a:p>
            <a:pPr marL="1085630" lvl="2" indent="-171450">
              <a:buFont typeface="Arial" charset="0"/>
              <a:buChar char="•"/>
            </a:pPr>
            <a:r>
              <a:rPr lang="en-US" sz="1200" b="0" i="0" kern="1200" dirty="0" smtClean="0">
                <a:solidFill>
                  <a:schemeClr val="tx1"/>
                </a:solidFill>
                <a:effectLst/>
                <a:latin typeface="+mn-lt"/>
                <a:ea typeface="+mn-ea"/>
                <a:cs typeface="+mn-cs"/>
              </a:rPr>
              <a:t>Open the page in the browser passing a parameter</a:t>
            </a:r>
            <a:r>
              <a:rPr lang="en-US" sz="1200" b="0" i="0" kern="1200" baseline="0" dirty="0" smtClean="0">
                <a:solidFill>
                  <a:schemeClr val="tx1"/>
                </a:solidFill>
                <a:effectLst/>
                <a:latin typeface="+mn-lt"/>
                <a:ea typeface="+mn-ea"/>
                <a:cs typeface="+mn-cs"/>
              </a:rPr>
              <a:t> using the // identifier </a:t>
            </a:r>
          </a:p>
          <a:p>
            <a:pPr marL="1542720" lvl="3" indent="-171450">
              <a:buFont typeface="Arial" charset="0"/>
              <a:buChar char="•"/>
            </a:pPr>
            <a:r>
              <a:rPr lang="en-US" sz="1200" b="0" i="0" kern="1200" baseline="0" dirty="0" smtClean="0">
                <a:solidFill>
                  <a:schemeClr val="tx1"/>
                </a:solidFill>
                <a:effectLst/>
                <a:latin typeface="+mn-lt"/>
                <a:ea typeface="+mn-ea"/>
                <a:cs typeface="+mn-cs"/>
              </a:rPr>
              <a:t>E.g. http://localhost:7777/portalserver/acme-bank/insurance//John</a:t>
            </a:r>
          </a:p>
          <a:p>
            <a:pPr marL="1542720" lvl="3" indent="-171450">
              <a:buFont typeface="Arial" charset="0"/>
              <a:buChar char="•"/>
            </a:pPr>
            <a:r>
              <a:rPr lang="en-US" sz="1200" b="0" i="0" kern="1200" baseline="0" dirty="0" smtClean="0">
                <a:solidFill>
                  <a:schemeClr val="tx1"/>
                </a:solidFill>
                <a:effectLst/>
                <a:latin typeface="+mn-lt"/>
                <a:ea typeface="+mn-ea"/>
                <a:cs typeface="+mn-cs"/>
              </a:rPr>
              <a:t>Attention! Do not use parameters with spaces in this examples (space will not be rendered)</a:t>
            </a:r>
          </a:p>
          <a:p>
            <a:pPr marL="1542720" lvl="3" indent="-171450">
              <a:buFont typeface="Arial" charset="0"/>
              <a:buChar char="•"/>
            </a:pPr>
            <a:endParaRPr lang="en-US" sz="1200" b="0" i="0" kern="1200" baseline="0" dirty="0" smtClean="0">
              <a:solidFill>
                <a:schemeClr val="tx1"/>
              </a:solidFill>
              <a:effectLst/>
              <a:latin typeface="+mn-lt"/>
              <a:ea typeface="+mn-ea"/>
              <a:cs typeface="+mn-cs"/>
            </a:endParaRPr>
          </a:p>
          <a:p>
            <a:pPr marL="0" lvl="0" indent="0">
              <a:buFont typeface="Arial" charset="0"/>
              <a:buNone/>
            </a:pPr>
            <a:r>
              <a:rPr lang="en-US" sz="1200" b="0" i="0" kern="1200" baseline="0" dirty="0" smtClean="0">
                <a:solidFill>
                  <a:schemeClr val="tx1"/>
                </a:solidFill>
                <a:effectLst/>
                <a:latin typeface="+mn-lt"/>
                <a:ea typeface="+mn-ea"/>
                <a:cs typeface="+mn-cs"/>
              </a:rPr>
              <a:t>Wrap up:</a:t>
            </a:r>
          </a:p>
          <a:p>
            <a:pPr marL="0" lvl="0" indent="0">
              <a:buFont typeface="Arial" charset="0"/>
              <a:buNone/>
            </a:pPr>
            <a:r>
              <a:rPr lang="en-US" sz="1200" b="0" i="0" kern="1200" baseline="0" dirty="0" smtClean="0">
                <a:solidFill>
                  <a:schemeClr val="tx1"/>
                </a:solidFill>
                <a:effectLst/>
                <a:latin typeface="+mn-lt"/>
                <a:ea typeface="+mn-ea"/>
                <a:cs typeface="+mn-cs"/>
              </a:rPr>
              <a:t>Tell participants that we have covered different types of links and navigation elements.</a:t>
            </a:r>
          </a:p>
          <a:p>
            <a:endParaRPr lang="en-US" b="1" i="0" baseline="0" dirty="0" smtClean="0"/>
          </a:p>
          <a:p>
            <a:r>
              <a:rPr lang="en-US" b="1" i="0" baseline="0" dirty="0" smtClean="0"/>
              <a:t>TIME</a:t>
            </a:r>
          </a:p>
          <a:p>
            <a:r>
              <a:rPr lang="en-US" b="0" i="0" baseline="0" dirty="0" smtClean="0"/>
              <a:t>10 min</a:t>
            </a:r>
            <a:endParaRPr lang="en-US" b="1" i="0" baseline="0"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t>35</a:t>
            </a:fld>
            <a:endParaRPr lang="en-US"/>
          </a:p>
        </p:txBody>
      </p:sp>
    </p:spTree>
    <p:extLst>
      <p:ext uri="{BB962C8B-B14F-4D97-AF65-F5344CB8AC3E}">
        <p14:creationId xmlns:p14="http://schemas.microsoft.com/office/powerpoint/2010/main" val="14199552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Explain the table of contents</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endParaRPr lang="en-US" sz="1200" u="none" kern="1200" baseline="0" dirty="0" smtClean="0">
              <a:solidFill>
                <a:schemeClr val="tx1"/>
              </a:solidFill>
              <a:latin typeface="+mn-lt"/>
              <a:ea typeface="+mn-ea"/>
              <a:cs typeface="+mn-cs"/>
            </a:endParaRP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dirty="0" smtClean="0"/>
              <a:t>Explain that we are going to a new subject</a:t>
            </a:r>
            <a:r>
              <a:rPr lang="en-US" baseline="0" dirty="0" smtClean="0"/>
              <a:t> that explains how CXP allows </a:t>
            </a:r>
            <a:r>
              <a:rPr lang="en-US" dirty="0" smtClean="0"/>
              <a:t>flexible rendering (</a:t>
            </a:r>
            <a:r>
              <a:rPr lang="en-US" b="0" baseline="0" dirty="0" smtClean="0"/>
              <a:t>smartphone, tablets, desktops)</a:t>
            </a:r>
            <a:endParaRPr lang="en-US" dirty="0" smtClean="0"/>
          </a:p>
          <a:p>
            <a:pPr marL="628540" lvl="1" indent="-171450">
              <a:buFont typeface="Arial"/>
              <a:buChar char="•"/>
            </a:pPr>
            <a:endParaRPr lang="en-US" sz="1200"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1 min</a:t>
            </a:r>
          </a:p>
        </p:txBody>
      </p:sp>
      <p:sp>
        <p:nvSpPr>
          <p:cNvPr id="4" name="Slide Number Placeholder 3"/>
          <p:cNvSpPr>
            <a:spLocks noGrp="1"/>
          </p:cNvSpPr>
          <p:nvPr>
            <p:ph type="sldNum" sz="quarter" idx="10"/>
          </p:nvPr>
        </p:nvSpPr>
        <p:spPr/>
        <p:txBody>
          <a:bodyPr/>
          <a:lstStyle/>
          <a:p>
            <a:fld id="{961E29FC-A785-1D40-BBA7-278D4149D253}" type="slidenum">
              <a:rPr lang="en-US" smtClean="0"/>
              <a:t>36</a:t>
            </a:fld>
            <a:endParaRPr lang="en-US"/>
          </a:p>
        </p:txBody>
      </p:sp>
    </p:spTree>
    <p:extLst>
      <p:ext uri="{BB962C8B-B14F-4D97-AF65-F5344CB8AC3E}">
        <p14:creationId xmlns:p14="http://schemas.microsoft.com/office/powerpoint/2010/main" val="42207416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37</a:t>
            </a:fld>
            <a:endParaRPr lang="en-US"/>
          </a:p>
        </p:txBody>
      </p:sp>
    </p:spTree>
    <p:extLst>
      <p:ext uri="{BB962C8B-B14F-4D97-AF65-F5344CB8AC3E}">
        <p14:creationId xmlns:p14="http://schemas.microsoft.com/office/powerpoint/2010/main" val="20003213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Explain the relationship between model and view</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endParaRPr lang="en-US" sz="1200" u="none" kern="1200" baseline="0" dirty="0" smtClean="0">
              <a:solidFill>
                <a:schemeClr val="tx1"/>
              </a:solidFill>
              <a:latin typeface="+mn-lt"/>
              <a:ea typeface="+mn-ea"/>
              <a:cs typeface="+mn-cs"/>
            </a:endParaRPr>
          </a:p>
          <a:p>
            <a:pPr marL="171450" indent="-171450">
              <a:buFont typeface="Arial" charset="0"/>
              <a:buChar char="•"/>
            </a:pPr>
            <a:r>
              <a:rPr lang="en-US" sz="1200" u="none" kern="1200" baseline="0" dirty="0" smtClean="0">
                <a:solidFill>
                  <a:schemeClr val="tx1"/>
                </a:solidFill>
                <a:latin typeface="+mn-lt"/>
                <a:ea typeface="+mn-ea"/>
                <a:cs typeface="+mn-cs"/>
              </a:rPr>
              <a:t>Portal Rendering is based on Spring MVC</a:t>
            </a:r>
          </a:p>
          <a:p>
            <a:pPr marL="171450" indent="-171450">
              <a:buFont typeface="Arial" charset="0"/>
              <a:buChar char="•"/>
            </a:pPr>
            <a:r>
              <a:rPr lang="en-US" sz="1200" u="none" kern="1200" baseline="0" dirty="0" smtClean="0">
                <a:solidFill>
                  <a:schemeClr val="tx1"/>
                </a:solidFill>
                <a:latin typeface="+mn-lt"/>
                <a:ea typeface="+mn-ea"/>
                <a:cs typeface="+mn-cs"/>
              </a:rPr>
              <a:t>The Portal traverses the Portal Model and based on the template for each model node renders its presentation</a:t>
            </a:r>
          </a:p>
          <a:p>
            <a:pPr marL="171450" indent="-171450">
              <a:buFont typeface="Arial" charset="0"/>
              <a:buChar char="•"/>
            </a:pPr>
            <a:r>
              <a:rPr lang="en-US" sz="1200" u="none" kern="1200" baseline="0" dirty="0" smtClean="0">
                <a:solidFill>
                  <a:schemeClr val="tx1"/>
                </a:solidFill>
                <a:latin typeface="+mn-lt"/>
                <a:ea typeface="+mn-ea"/>
                <a:cs typeface="+mn-cs"/>
              </a:rPr>
              <a:t>Emphasize on the clear separation between model and view and the flexibility this offers</a:t>
            </a:r>
          </a:p>
          <a:p>
            <a:pPr marL="628540" lvl="1" indent="-171450">
              <a:buFont typeface="Arial" charset="0"/>
              <a:buChar char="•"/>
            </a:pPr>
            <a:r>
              <a:rPr lang="en-US" sz="1200" u="none" kern="1200" baseline="0" dirty="0" smtClean="0">
                <a:solidFill>
                  <a:schemeClr val="tx1"/>
                </a:solidFill>
                <a:latin typeface="+mn-lt"/>
                <a:ea typeface="+mn-ea"/>
                <a:cs typeface="+mn-cs"/>
              </a:rPr>
              <a:t>model : data / structure</a:t>
            </a:r>
          </a:p>
          <a:p>
            <a:pPr marL="628540" lvl="1" indent="-171450">
              <a:buFont typeface="Arial" charset="0"/>
              <a:buChar char="•"/>
            </a:pPr>
            <a:r>
              <a:rPr lang="en-US" sz="1200" u="none" kern="1200" baseline="0" dirty="0" smtClean="0">
                <a:solidFill>
                  <a:schemeClr val="tx1"/>
                </a:solidFill>
                <a:latin typeface="+mn-lt"/>
                <a:ea typeface="+mn-ea"/>
                <a:cs typeface="+mn-cs"/>
              </a:rPr>
              <a:t>view: html code</a:t>
            </a:r>
            <a:endParaRPr lang="en-US" dirty="0" smtClean="0"/>
          </a:p>
          <a:p>
            <a:pPr marL="628540" lvl="1" indent="-171450">
              <a:buFont typeface="Arial"/>
              <a:buChar char="•"/>
            </a:pPr>
            <a:endParaRPr lang="en-US" sz="1200"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3 min</a:t>
            </a:r>
          </a:p>
        </p:txBody>
      </p:sp>
      <p:sp>
        <p:nvSpPr>
          <p:cNvPr id="4" name="Slide Number Placeholder 3"/>
          <p:cNvSpPr>
            <a:spLocks noGrp="1"/>
          </p:cNvSpPr>
          <p:nvPr>
            <p:ph type="sldNum" sz="quarter" idx="10"/>
          </p:nvPr>
        </p:nvSpPr>
        <p:spPr/>
        <p:txBody>
          <a:bodyPr/>
          <a:lstStyle/>
          <a:p>
            <a:fld id="{961E29FC-A785-1D40-BBA7-278D4149D253}" type="slidenum">
              <a:rPr lang="en-US" smtClean="0"/>
              <a:t>38</a:t>
            </a:fld>
            <a:endParaRPr lang="en-US"/>
          </a:p>
        </p:txBody>
      </p:sp>
    </p:spTree>
    <p:extLst>
      <p:ext uri="{BB962C8B-B14F-4D97-AF65-F5344CB8AC3E}">
        <p14:creationId xmlns:p14="http://schemas.microsoft.com/office/powerpoint/2010/main" val="42207416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Template usage</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endParaRPr lang="en-US" sz="1200" u="none" kern="1200" baseline="0" dirty="0" smtClean="0">
              <a:solidFill>
                <a:schemeClr val="tx1"/>
              </a:solidFill>
              <a:latin typeface="+mn-lt"/>
              <a:ea typeface="+mn-ea"/>
              <a:cs typeface="+mn-cs"/>
            </a:endParaRP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u="none" kern="1200" baseline="0" dirty="0" smtClean="0">
                <a:solidFill>
                  <a:schemeClr val="tx1"/>
                </a:solidFill>
                <a:latin typeface="+mn-lt"/>
                <a:ea typeface="+mn-ea"/>
                <a:cs typeface="+mn-cs"/>
              </a:rPr>
              <a:t>These days, responsive design is preferred over separate templates, but sometimes you still need separate templates, so it is good to be aware of them.</a:t>
            </a:r>
            <a:endParaRPr lang="en-US" dirty="0" smtClean="0"/>
          </a:p>
          <a:p>
            <a:pPr marL="628540" lvl="1" indent="-171450">
              <a:buFont typeface="Arial"/>
              <a:buChar char="•"/>
            </a:pPr>
            <a:endParaRPr lang="en-US" sz="1200"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3 min</a:t>
            </a:r>
          </a:p>
          <a:p>
            <a:endParaRPr lang="en-US" sz="1200" u="none" kern="1200" baseline="0" dirty="0" smtClean="0">
              <a:solidFill>
                <a:schemeClr val="tx1"/>
              </a:solidFill>
              <a:latin typeface="+mn-lt"/>
              <a:ea typeface="+mn-ea"/>
              <a:cs typeface="+mn-cs"/>
            </a:endParaRPr>
          </a:p>
          <a:p>
            <a:endParaRPr lang="en-US" sz="1200" u="non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61E29FC-A785-1D40-BBA7-278D4149D253}" type="slidenum">
              <a:rPr lang="en-US" smtClean="0"/>
              <a:t>39</a:t>
            </a:fld>
            <a:endParaRPr lang="en-US"/>
          </a:p>
        </p:txBody>
      </p:sp>
    </p:spTree>
    <p:extLst>
      <p:ext uri="{BB962C8B-B14F-4D97-AF65-F5344CB8AC3E}">
        <p14:creationId xmlns:p14="http://schemas.microsoft.com/office/powerpoint/2010/main" val="17338592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MVC pattern</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endParaRPr lang="en-US" sz="1200" u="none" kern="1200" baseline="0" dirty="0" smtClean="0">
              <a:solidFill>
                <a:schemeClr val="tx1"/>
              </a:solidFill>
              <a:latin typeface="+mn-lt"/>
              <a:ea typeface="+mn-ea"/>
              <a:cs typeface="+mn-cs"/>
            </a:endParaRP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u="none" kern="1200" baseline="0" dirty="0" smtClean="0">
                <a:solidFill>
                  <a:schemeClr val="tx1"/>
                </a:solidFill>
                <a:latin typeface="+mn-lt"/>
                <a:ea typeface="+mn-ea"/>
                <a:cs typeface="+mn-cs"/>
              </a:rPr>
              <a:t>Give an overview of the MVC pattern</a:t>
            </a: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u="none" kern="1200" baseline="0" dirty="0" smtClean="0">
                <a:solidFill>
                  <a:schemeClr val="tx1"/>
                </a:solidFill>
                <a:latin typeface="+mn-lt"/>
                <a:ea typeface="+mn-ea"/>
                <a:cs typeface="+mn-cs"/>
              </a:rPr>
              <a:t>Prepare participants to the following slides. We are preparing them to understand how templates fits into the CXP world.</a:t>
            </a:r>
            <a:endParaRPr lang="en-US" dirty="0" smtClean="0"/>
          </a:p>
          <a:p>
            <a:pPr marL="628540" lvl="1" indent="-171450">
              <a:buFont typeface="Arial"/>
              <a:buChar char="•"/>
            </a:pPr>
            <a:endParaRPr lang="en-US" sz="1200"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3 min</a:t>
            </a:r>
          </a:p>
          <a:p>
            <a:endParaRPr lang="en-US" sz="1200" u="none" kern="1200" baseline="0" dirty="0" smtClean="0">
              <a:solidFill>
                <a:schemeClr val="tx1"/>
              </a:solidFill>
              <a:latin typeface="+mn-lt"/>
              <a:ea typeface="+mn-ea"/>
              <a:cs typeface="+mn-cs"/>
            </a:endParaRPr>
          </a:p>
          <a:p>
            <a:endParaRPr lang="en-US" sz="1200" u="non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40</a:t>
            </a:fld>
            <a:endParaRPr lang="en-US"/>
          </a:p>
        </p:txBody>
      </p:sp>
    </p:spTree>
    <p:extLst>
      <p:ext uri="{BB962C8B-B14F-4D97-AF65-F5344CB8AC3E}">
        <p14:creationId xmlns:p14="http://schemas.microsoft.com/office/powerpoint/2010/main" val="1944268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MVC pattern</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endParaRPr lang="en-US" sz="1200" u="none" kern="1200" baseline="0" dirty="0" smtClean="0">
              <a:solidFill>
                <a:schemeClr val="tx1"/>
              </a:solidFill>
              <a:latin typeface="+mn-lt"/>
              <a:ea typeface="+mn-ea"/>
              <a:cs typeface="+mn-cs"/>
            </a:endParaRP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u="none" kern="1200" baseline="0" dirty="0" smtClean="0">
                <a:solidFill>
                  <a:schemeClr val="tx1"/>
                </a:solidFill>
                <a:latin typeface="+mn-lt"/>
                <a:ea typeface="+mn-ea"/>
                <a:cs typeface="+mn-cs"/>
              </a:rPr>
              <a:t>Tell participants that, to create templates, they don’t need to know how the controller works.</a:t>
            </a: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u="none" kern="1200" baseline="0" dirty="0" smtClean="0">
                <a:solidFill>
                  <a:schemeClr val="tx1"/>
                </a:solidFill>
                <a:latin typeface="+mn-lt"/>
                <a:ea typeface="+mn-ea"/>
                <a:cs typeface="+mn-cs"/>
              </a:rPr>
              <a:t>They only need the data (model) to build their view (templates)</a:t>
            </a:r>
            <a:endParaRPr lang="en-US" dirty="0" smtClean="0"/>
          </a:p>
          <a:p>
            <a:pPr marL="628540" lvl="1" indent="-171450">
              <a:buFont typeface="Arial"/>
              <a:buChar char="•"/>
            </a:pPr>
            <a:endParaRPr lang="en-US" sz="1200"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3 min</a:t>
            </a:r>
          </a:p>
        </p:txBody>
      </p:sp>
      <p:sp>
        <p:nvSpPr>
          <p:cNvPr id="4" name="Slide Number Placeholder 3"/>
          <p:cNvSpPr>
            <a:spLocks noGrp="1"/>
          </p:cNvSpPr>
          <p:nvPr>
            <p:ph type="sldNum" sz="quarter" idx="10"/>
          </p:nvPr>
        </p:nvSpPr>
        <p:spPr/>
        <p:txBody>
          <a:bodyPr/>
          <a:lstStyle/>
          <a:p>
            <a:fld id="{961E29FC-A785-1D40-BBA7-278D4149D253}" type="slidenum">
              <a:rPr lang="en-US" smtClean="0"/>
              <a:t>41</a:t>
            </a:fld>
            <a:endParaRPr lang="en-US"/>
          </a:p>
        </p:txBody>
      </p:sp>
    </p:spTree>
    <p:extLst>
      <p:ext uri="{BB962C8B-B14F-4D97-AF65-F5344CB8AC3E}">
        <p14:creationId xmlns:p14="http://schemas.microsoft.com/office/powerpoint/2010/main" val="887397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4</a:t>
            </a:fld>
            <a:endParaRPr lang="en-US"/>
          </a:p>
        </p:txBody>
      </p:sp>
    </p:spTree>
    <p:extLst>
      <p:ext uri="{BB962C8B-B14F-4D97-AF65-F5344CB8AC3E}">
        <p14:creationId xmlns:p14="http://schemas.microsoft.com/office/powerpoint/2010/main" val="8691822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Spring MVC and the Front Controller pattern</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endParaRPr lang="en-US" sz="1200" u="none" kern="1200" baseline="0" dirty="0" smtClean="0">
              <a:solidFill>
                <a:schemeClr val="tx1"/>
              </a:solidFill>
              <a:latin typeface="+mn-lt"/>
              <a:ea typeface="+mn-ea"/>
              <a:cs typeface="+mn-cs"/>
            </a:endParaRP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u="none" kern="1200" baseline="0" dirty="0" smtClean="0">
                <a:solidFill>
                  <a:schemeClr val="tx1"/>
                </a:solidFill>
                <a:latin typeface="+mn-lt"/>
                <a:ea typeface="+mn-ea"/>
                <a:cs typeface="+mn-cs"/>
              </a:rPr>
              <a:t>Explain how the Front Controller pattern works</a:t>
            </a: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b="0" u="none" kern="1200" baseline="0" dirty="0" smtClean="0">
                <a:solidFill>
                  <a:schemeClr val="tx1"/>
                </a:solidFill>
                <a:latin typeface="+mn-lt"/>
                <a:ea typeface="+mn-ea"/>
                <a:cs typeface="+mn-cs"/>
              </a:rPr>
              <a:t>Emphasize that template designers should know how it works, but the overall flow is managed by CXP, they only need to create the template</a:t>
            </a:r>
          </a:p>
          <a:p>
            <a:pPr marL="0" lvl="0" indent="0">
              <a:buFont typeface="Arial"/>
              <a:buNone/>
            </a:pPr>
            <a:endParaRPr lang="en-US" sz="1200" b="1"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3 min</a:t>
            </a:r>
          </a:p>
        </p:txBody>
      </p:sp>
      <p:sp>
        <p:nvSpPr>
          <p:cNvPr id="4" name="Slide Number Placeholder 3"/>
          <p:cNvSpPr>
            <a:spLocks noGrp="1"/>
          </p:cNvSpPr>
          <p:nvPr>
            <p:ph type="sldNum" sz="quarter" idx="10"/>
          </p:nvPr>
        </p:nvSpPr>
        <p:spPr/>
        <p:txBody>
          <a:bodyPr/>
          <a:lstStyle/>
          <a:p>
            <a:fld id="{961E29FC-A785-1D40-BBA7-278D4149D253}" type="slidenum">
              <a:rPr lang="en-US" smtClean="0"/>
              <a:t>42</a:t>
            </a:fld>
            <a:endParaRPr lang="en-US"/>
          </a:p>
        </p:txBody>
      </p:sp>
    </p:spTree>
    <p:extLst>
      <p:ext uri="{BB962C8B-B14F-4D97-AF65-F5344CB8AC3E}">
        <p14:creationId xmlns:p14="http://schemas.microsoft.com/office/powerpoint/2010/main" val="8873971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Explain the rendering flow</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p>
          <a:p>
            <a:pPr eaLnBrk="1" hangingPunct="1"/>
            <a:r>
              <a:rPr lang="en-US" b="1" dirty="0" smtClean="0">
                <a:latin typeface="Times New Roman" pitchFamily="18" charset="0"/>
              </a:rPr>
              <a:t>CAUTION: VERY IMPORTANT TO HIGHLIGHT</a:t>
            </a:r>
          </a:p>
          <a:p>
            <a:pPr eaLnBrk="1" hangingPunct="1"/>
            <a:r>
              <a:rPr lang="en-US" dirty="0" smtClean="0">
                <a:latin typeface="Times New Roman" pitchFamily="18" charset="0"/>
              </a:rPr>
              <a:t>Difference between Widget </a:t>
            </a:r>
            <a:r>
              <a:rPr lang="en-US" b="1" dirty="0" smtClean="0">
                <a:latin typeface="Times New Roman" pitchFamily="18" charset="0"/>
              </a:rPr>
              <a:t>TEMPLATE</a:t>
            </a:r>
            <a:r>
              <a:rPr lang="en-US" dirty="0" smtClean="0">
                <a:latin typeface="Times New Roman" pitchFamily="18" charset="0"/>
              </a:rPr>
              <a:t> technologies and widget </a:t>
            </a:r>
            <a:r>
              <a:rPr lang="en-US" b="1" dirty="0" smtClean="0">
                <a:latin typeface="Times New Roman" pitchFamily="18" charset="0"/>
              </a:rPr>
              <a:t>CONTENT/FUNCTIONALITY </a:t>
            </a:r>
            <a:r>
              <a:rPr lang="en-US" dirty="0" smtClean="0">
                <a:latin typeface="Times New Roman" pitchFamily="18" charset="0"/>
              </a:rPr>
              <a:t>technologies:</a:t>
            </a:r>
          </a:p>
          <a:p>
            <a:pPr marL="628540" lvl="1" indent="-171450" eaLnBrk="1" hangingPunct="1">
              <a:buFont typeface="Arial"/>
              <a:buChar char="•"/>
            </a:pPr>
            <a:r>
              <a:rPr lang="en-US" dirty="0" smtClean="0">
                <a:latin typeface="Times New Roman" pitchFamily="18" charset="0"/>
              </a:rPr>
              <a:t>Widget template == any java based</a:t>
            </a:r>
          </a:p>
          <a:p>
            <a:pPr marL="628540" lvl="1" indent="-171450" eaLnBrk="1" hangingPunct="1">
              <a:buFont typeface="Arial"/>
              <a:buChar char="•"/>
            </a:pPr>
            <a:r>
              <a:rPr lang="en-US" dirty="0" smtClean="0">
                <a:latin typeface="Times New Roman" pitchFamily="18" charset="0"/>
              </a:rPr>
              <a:t>Widget content/functionality == any technology (PHP, .NET, JSP, </a:t>
            </a:r>
            <a:r>
              <a:rPr lang="en-US" dirty="0" err="1" smtClean="0">
                <a:latin typeface="Times New Roman" pitchFamily="18" charset="0"/>
              </a:rPr>
              <a:t>etc</a:t>
            </a:r>
            <a:r>
              <a:rPr lang="en-US" dirty="0" smtClean="0">
                <a:latin typeface="Times New Roman" pitchFamily="18" charset="0"/>
              </a:rPr>
              <a:t>)</a:t>
            </a:r>
            <a:endParaRPr lang="en-US" sz="1200" b="1" u="none" kern="1200" baseline="0" dirty="0" smtClean="0">
              <a:solidFill>
                <a:schemeClr val="tx1"/>
              </a:solidFill>
              <a:latin typeface="+mn-lt"/>
              <a:ea typeface="+mn-ea"/>
              <a:cs typeface="+mn-cs"/>
            </a:endParaRPr>
          </a:p>
          <a:p>
            <a:pPr marL="0" lvl="0" indent="0">
              <a:buFont typeface="Arial"/>
              <a:buNone/>
            </a:pPr>
            <a:endParaRPr lang="en-US" sz="1200" b="1"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3 min</a:t>
            </a:r>
          </a:p>
        </p:txBody>
      </p:sp>
      <p:sp>
        <p:nvSpPr>
          <p:cNvPr id="4" name="Slide Number Placeholder 3"/>
          <p:cNvSpPr>
            <a:spLocks noGrp="1"/>
          </p:cNvSpPr>
          <p:nvPr>
            <p:ph type="sldNum" sz="quarter" idx="10"/>
          </p:nvPr>
        </p:nvSpPr>
        <p:spPr/>
        <p:txBody>
          <a:bodyPr/>
          <a:lstStyle/>
          <a:p>
            <a:fld id="{961E29FC-A785-1D40-BBA7-278D4149D253}" type="slidenum">
              <a:rPr lang="en-US" smtClean="0"/>
              <a:t>43</a:t>
            </a:fld>
            <a:endParaRPr lang="en-US"/>
          </a:p>
        </p:txBody>
      </p:sp>
    </p:spTree>
    <p:extLst>
      <p:ext uri="{BB962C8B-B14F-4D97-AF65-F5344CB8AC3E}">
        <p14:creationId xmlns:p14="http://schemas.microsoft.com/office/powerpoint/2010/main" val="8873971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Explain the rendering flow using the animation</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p>
          <a:p>
            <a:pPr marL="228600" indent="-228600">
              <a:buFont typeface="+mj-lt"/>
              <a:buAutoNum type="arabicPeriod"/>
            </a:pPr>
            <a:r>
              <a:rPr lang="en-US" sz="1200" u="none" kern="1200" baseline="0" dirty="0" smtClean="0">
                <a:solidFill>
                  <a:schemeClr val="tx1"/>
                </a:solidFill>
                <a:latin typeface="+mn-lt"/>
                <a:ea typeface="+mn-ea"/>
                <a:cs typeface="+mn-cs"/>
              </a:rPr>
              <a:t>Access portal database and extract initial portal model</a:t>
            </a:r>
          </a:p>
          <a:p>
            <a:pPr marL="228600" indent="-228600">
              <a:buFont typeface="+mj-lt"/>
              <a:buAutoNum type="arabicPeriod"/>
            </a:pPr>
            <a:r>
              <a:rPr lang="en-US" sz="1200" u="none" kern="1200" baseline="0" dirty="0" smtClean="0">
                <a:solidFill>
                  <a:schemeClr val="tx1"/>
                </a:solidFill>
                <a:latin typeface="+mn-lt"/>
                <a:ea typeface="+mn-ea"/>
                <a:cs typeface="+mn-cs"/>
              </a:rPr>
              <a:t>Apply security settings</a:t>
            </a:r>
          </a:p>
          <a:p>
            <a:pPr marL="228600" indent="-228600">
              <a:buFont typeface="+mj-lt"/>
              <a:buAutoNum type="arabicPeriod"/>
            </a:pPr>
            <a:r>
              <a:rPr lang="en-US" sz="1200" u="none" kern="1200" baseline="0" dirty="0" smtClean="0">
                <a:solidFill>
                  <a:schemeClr val="tx1"/>
                </a:solidFill>
                <a:latin typeface="+mn-lt"/>
                <a:ea typeface="+mn-ea"/>
                <a:cs typeface="+mn-cs"/>
              </a:rPr>
              <a:t>Apply user personalization</a:t>
            </a:r>
          </a:p>
          <a:p>
            <a:pPr marL="228600" indent="-228600">
              <a:buFont typeface="+mj-lt"/>
              <a:buAutoNum type="arabicPeriod"/>
            </a:pPr>
            <a:r>
              <a:rPr lang="en-US" sz="1200" u="none" kern="1200" baseline="0" dirty="0" smtClean="0">
                <a:solidFill>
                  <a:schemeClr val="tx1"/>
                </a:solidFill>
                <a:latin typeface="+mn-lt"/>
                <a:ea typeface="+mn-ea"/>
                <a:cs typeface="+mn-cs"/>
              </a:rPr>
              <a:t>At this point, we have the final model, we now need to select the appropriate template for each item based on the current device</a:t>
            </a:r>
          </a:p>
          <a:p>
            <a:pPr marL="228600" indent="-228600">
              <a:buFont typeface="+mj-lt"/>
              <a:buAutoNum type="arabicPeriod"/>
            </a:pPr>
            <a:r>
              <a:rPr lang="en-US" sz="1200" u="none" kern="1200" baseline="0" dirty="0" smtClean="0">
                <a:solidFill>
                  <a:schemeClr val="tx1"/>
                </a:solidFill>
                <a:latin typeface="+mn-lt"/>
                <a:ea typeface="+mn-ea"/>
                <a:cs typeface="+mn-cs"/>
              </a:rPr>
              <a:t>Template execution phase : renders and returns the html</a:t>
            </a:r>
            <a:endParaRPr lang="en-US" sz="1200" b="1" u="none" kern="1200" baseline="0" dirty="0" smtClean="0">
              <a:solidFill>
                <a:schemeClr val="tx1"/>
              </a:solidFill>
              <a:latin typeface="+mn-lt"/>
              <a:ea typeface="+mn-ea"/>
              <a:cs typeface="+mn-cs"/>
            </a:endParaRPr>
          </a:p>
          <a:p>
            <a:pPr marL="0" lvl="0" indent="0">
              <a:buFont typeface="Arial"/>
              <a:buNone/>
            </a:pPr>
            <a:endParaRPr lang="en-US" sz="1200" b="1"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5 min</a:t>
            </a:r>
          </a:p>
          <a:p>
            <a:pPr marL="228600" indent="-228600">
              <a:buFont typeface="+mj-lt"/>
              <a:buAutoNum type="arabicPeriod"/>
            </a:pPr>
            <a:endParaRPr lang="en-US" sz="1200" u="none" kern="1200" baseline="0" dirty="0" smtClean="0">
              <a:solidFill>
                <a:schemeClr val="tx1"/>
              </a:solidFill>
              <a:latin typeface="+mn-lt"/>
              <a:ea typeface="+mn-ea"/>
              <a:cs typeface="+mn-cs"/>
            </a:endParaRPr>
          </a:p>
          <a:p>
            <a:pPr marL="228600" indent="-228600">
              <a:buFont typeface="+mj-lt"/>
              <a:buAutoNum type="arabicPeriod"/>
            </a:pPr>
            <a:endParaRPr lang="en-US" sz="1200" u="none" kern="1200" baseline="0" dirty="0" smtClean="0">
              <a:solidFill>
                <a:schemeClr val="tx1"/>
              </a:solidFill>
              <a:latin typeface="+mn-lt"/>
              <a:ea typeface="+mn-ea"/>
              <a:cs typeface="+mn-cs"/>
            </a:endParaRPr>
          </a:p>
          <a:p>
            <a:pPr marL="228600" indent="-228600">
              <a:buFont typeface="+mj-lt"/>
              <a:buAutoNum type="arabicPeriod"/>
            </a:pPr>
            <a:endParaRPr lang="en-US" sz="1200" u="none" kern="1200" baseline="0" dirty="0" smtClean="0">
              <a:solidFill>
                <a:schemeClr val="tx1"/>
              </a:solidFill>
              <a:latin typeface="+mn-lt"/>
              <a:ea typeface="+mn-ea"/>
              <a:cs typeface="+mn-cs"/>
            </a:endParaRPr>
          </a:p>
          <a:p>
            <a:pPr marL="228600" indent="-228600">
              <a:buFont typeface="+mj-lt"/>
              <a:buAutoNum type="arabicPeriod"/>
            </a:pPr>
            <a:endParaRPr lang="en-US" sz="1200" u="non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61E29FC-A785-1D40-BBA7-278D4149D253}" type="slidenum">
              <a:rPr lang="en-US" smtClean="0"/>
              <a:t>44</a:t>
            </a:fld>
            <a:endParaRPr lang="en-US"/>
          </a:p>
        </p:txBody>
      </p:sp>
    </p:spTree>
    <p:extLst>
      <p:ext uri="{BB962C8B-B14F-4D97-AF65-F5344CB8AC3E}">
        <p14:creationId xmlns:p14="http://schemas.microsoft.com/office/powerpoint/2010/main" val="18026111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b="1" u="none" kern="1200" baseline="0" dirty="0" smtClean="0">
                <a:solidFill>
                  <a:schemeClr val="tx1"/>
                </a:solidFill>
                <a:latin typeface="+mn-lt"/>
                <a:ea typeface="+mn-ea"/>
                <a:cs typeface="+mn-cs"/>
              </a:rPr>
              <a:t>KEY</a:t>
            </a:r>
          </a:p>
          <a:p>
            <a:pPr marL="0" indent="0">
              <a:buFont typeface="+mj-lt"/>
              <a:buNone/>
            </a:pPr>
            <a:r>
              <a:rPr lang="en-US" sz="1200" b="0" u="none" kern="1200" baseline="0" dirty="0" smtClean="0">
                <a:solidFill>
                  <a:schemeClr val="tx1"/>
                </a:solidFill>
                <a:latin typeface="+mn-lt"/>
                <a:ea typeface="+mn-ea"/>
                <a:cs typeface="+mn-cs"/>
              </a:rPr>
              <a:t>Show the inheritance and personalization of properties</a:t>
            </a:r>
          </a:p>
          <a:p>
            <a:pPr marL="228600" indent="-228600">
              <a:buFont typeface="+mj-lt"/>
              <a:buAutoNum type="arabicPeriod"/>
            </a:pPr>
            <a:endParaRPr lang="en-US" sz="1200" u="none" kern="1200" baseline="0" dirty="0" smtClean="0">
              <a:solidFill>
                <a:schemeClr val="tx1"/>
              </a:solidFill>
              <a:latin typeface="+mn-lt"/>
              <a:ea typeface="+mn-ea"/>
              <a:cs typeface="+mn-cs"/>
            </a:endParaRPr>
          </a:p>
          <a:p>
            <a:pPr marL="0" indent="0">
              <a:buFont typeface="+mj-lt"/>
              <a:buNone/>
            </a:pPr>
            <a:r>
              <a:rPr lang="en-US" sz="1200" b="1" u="none" kern="1200" baseline="0" dirty="0" smtClean="0">
                <a:solidFill>
                  <a:schemeClr val="tx1"/>
                </a:solidFill>
                <a:latin typeface="+mn-lt"/>
                <a:ea typeface="+mn-ea"/>
                <a:cs typeface="+mn-cs"/>
              </a:rPr>
              <a:t>HOW</a:t>
            </a:r>
          </a:p>
          <a:p>
            <a:pPr marL="0" indent="0">
              <a:buFont typeface="+mj-lt"/>
              <a:buNone/>
            </a:pPr>
            <a:r>
              <a:rPr lang="en-US" sz="1200" b="0" u="none" kern="1200" baseline="0" dirty="0" smtClean="0">
                <a:solidFill>
                  <a:schemeClr val="tx1"/>
                </a:solidFill>
                <a:latin typeface="+mn-lt"/>
                <a:ea typeface="+mn-ea"/>
                <a:cs typeface="+mn-cs"/>
              </a:rPr>
              <a:t>Tell participants that this is the standard mechanism for property management and it is applied in all CXP scenarios. </a:t>
            </a:r>
          </a:p>
          <a:p>
            <a:pPr marL="0" indent="0">
              <a:buFont typeface="+mj-lt"/>
              <a:buNone/>
            </a:pPr>
            <a:r>
              <a:rPr lang="en-US" sz="1200" b="0" u="none" kern="1200" baseline="0" dirty="0" smtClean="0">
                <a:solidFill>
                  <a:schemeClr val="tx1"/>
                </a:solidFill>
                <a:latin typeface="+mn-lt"/>
                <a:ea typeface="+mn-ea"/>
                <a:cs typeface="+mn-cs"/>
              </a:rPr>
              <a:t>To grab participants attention, use an example to explain the mechanism (e.g. transaction widget, column </a:t>
            </a:r>
          </a:p>
          <a:p>
            <a:pPr marL="0" indent="0">
              <a:buFont typeface="+mj-lt"/>
              <a:buNone/>
            </a:pPr>
            <a:endParaRPr lang="en-US" sz="1200" b="0" u="none" kern="1200" baseline="0" dirty="0" smtClean="0">
              <a:solidFill>
                <a:schemeClr val="tx1"/>
              </a:solidFill>
              <a:latin typeface="+mn-lt"/>
              <a:ea typeface="+mn-ea"/>
              <a:cs typeface="+mn-cs"/>
            </a:endParaRPr>
          </a:p>
          <a:p>
            <a:pPr marL="228600" indent="-228600">
              <a:buFont typeface="+mj-lt"/>
              <a:buAutoNum type="arabicPeriod"/>
            </a:pPr>
            <a:r>
              <a:rPr lang="en-US" sz="1200" u="none" kern="1200" baseline="0" dirty="0" smtClean="0">
                <a:solidFill>
                  <a:schemeClr val="tx1"/>
                </a:solidFill>
                <a:latin typeface="+mn-lt"/>
                <a:ea typeface="+mn-ea"/>
                <a:cs typeface="+mn-cs"/>
              </a:rPr>
              <a:t>items with three properties, namely p1, p2 and p3 (</a:t>
            </a:r>
            <a:r>
              <a:rPr lang="en-US" sz="1200" u="none" kern="1200" baseline="0" dirty="0" err="1" smtClean="0">
                <a:solidFill>
                  <a:schemeClr val="tx1"/>
                </a:solidFill>
                <a:latin typeface="+mn-lt"/>
                <a:ea typeface="+mn-ea"/>
                <a:cs typeface="+mn-cs"/>
              </a:rPr>
              <a:t>ie</a:t>
            </a:r>
            <a:r>
              <a:rPr lang="en-US" sz="1200" u="none" kern="1200" baseline="0" dirty="0" smtClean="0">
                <a:solidFill>
                  <a:schemeClr val="tx1"/>
                </a:solidFill>
                <a:latin typeface="+mn-lt"/>
                <a:ea typeface="+mn-ea"/>
                <a:cs typeface="+mn-cs"/>
              </a:rPr>
              <a:t>: columns = 2 for a container)</a:t>
            </a:r>
          </a:p>
          <a:p>
            <a:pPr marL="228600" indent="-228600">
              <a:buFont typeface="+mj-lt"/>
              <a:buAutoNum type="arabicPeriod"/>
            </a:pPr>
            <a:r>
              <a:rPr lang="en-US" sz="1200" u="none" kern="1200" baseline="0" dirty="0" smtClean="0">
                <a:solidFill>
                  <a:schemeClr val="tx1"/>
                </a:solidFill>
                <a:latin typeface="+mn-lt"/>
                <a:ea typeface="+mn-ea"/>
                <a:cs typeface="+mn-cs"/>
              </a:rPr>
              <a:t>an inherited item gets p1 &amp; p3 from item, p2 is overwritten, p4 is added</a:t>
            </a:r>
          </a:p>
          <a:p>
            <a:pPr marL="228600" indent="-228600">
              <a:buFont typeface="+mj-lt"/>
              <a:buAutoNum type="arabicPeriod"/>
            </a:pPr>
            <a:r>
              <a:rPr lang="en-US" sz="1200" u="none" kern="1200" baseline="0" dirty="0" smtClean="0">
                <a:solidFill>
                  <a:schemeClr val="tx1"/>
                </a:solidFill>
                <a:latin typeface="+mn-lt"/>
                <a:ea typeface="+mn-ea"/>
                <a:cs typeface="+mn-cs"/>
              </a:rPr>
              <a:t>a user changes the value of p2</a:t>
            </a:r>
          </a:p>
          <a:p>
            <a:pPr marL="228600" indent="-228600">
              <a:buFont typeface="+mj-lt"/>
              <a:buAutoNum type="arabicPeriod"/>
            </a:pPr>
            <a:r>
              <a:rPr lang="en-US" sz="1200" u="none" kern="1200" baseline="0" dirty="0" smtClean="0">
                <a:solidFill>
                  <a:schemeClr val="tx1"/>
                </a:solidFill>
                <a:latin typeface="+mn-lt"/>
                <a:ea typeface="+mn-ea"/>
                <a:cs typeface="+mn-cs"/>
              </a:rPr>
              <a:t>in the end, we get p1 &amp; p3 from item, p2 from user and p4 from inherited item</a:t>
            </a:r>
          </a:p>
          <a:p>
            <a:pPr marL="228600" indent="-228600">
              <a:buFont typeface="+mj-lt"/>
              <a:buAutoNum type="arabicPeriod"/>
            </a:pPr>
            <a:endParaRPr lang="en-US" sz="1200" u="none" kern="1200" baseline="0" dirty="0" smtClean="0">
              <a:solidFill>
                <a:schemeClr val="tx1"/>
              </a:solidFill>
              <a:latin typeface="+mn-lt"/>
              <a:ea typeface="+mn-ea"/>
              <a:cs typeface="+mn-cs"/>
            </a:endParaRPr>
          </a:p>
          <a:p>
            <a:pPr marL="0" indent="0">
              <a:buFont typeface="+mj-lt"/>
              <a:buNone/>
            </a:pPr>
            <a:r>
              <a:rPr lang="en-US" sz="1200" b="1" u="none" kern="1200" baseline="0" dirty="0" smtClean="0">
                <a:solidFill>
                  <a:schemeClr val="tx1"/>
                </a:solidFill>
                <a:latin typeface="+mn-lt"/>
                <a:ea typeface="+mn-ea"/>
                <a:cs typeface="+mn-cs"/>
              </a:rPr>
              <a:t>TIME</a:t>
            </a:r>
          </a:p>
          <a:p>
            <a:pPr marL="0" indent="0">
              <a:buFont typeface="+mj-lt"/>
              <a:buNone/>
            </a:pPr>
            <a:r>
              <a:rPr lang="en-US" sz="1200" b="0" u="none" kern="1200" baseline="0" dirty="0" smtClean="0">
                <a:solidFill>
                  <a:schemeClr val="tx1"/>
                </a:solidFill>
                <a:latin typeface="+mn-lt"/>
                <a:ea typeface="+mn-ea"/>
                <a:cs typeface="+mn-cs"/>
              </a:rPr>
              <a:t>5 min</a:t>
            </a:r>
            <a:endParaRPr lang="en-US" b="0" dirty="0"/>
          </a:p>
        </p:txBody>
      </p:sp>
      <p:sp>
        <p:nvSpPr>
          <p:cNvPr id="4" name="Slide Number Placeholder 3"/>
          <p:cNvSpPr>
            <a:spLocks noGrp="1"/>
          </p:cNvSpPr>
          <p:nvPr>
            <p:ph type="sldNum" sz="quarter" idx="10"/>
          </p:nvPr>
        </p:nvSpPr>
        <p:spPr/>
        <p:txBody>
          <a:bodyPr/>
          <a:lstStyle/>
          <a:p>
            <a:fld id="{961E29FC-A785-1D40-BBA7-278D4149D253}" type="slidenum">
              <a:rPr lang="en-US" smtClean="0"/>
              <a:t>45</a:t>
            </a:fld>
            <a:endParaRPr lang="en-US"/>
          </a:p>
        </p:txBody>
      </p:sp>
    </p:spTree>
    <p:extLst>
      <p:ext uri="{BB962C8B-B14F-4D97-AF65-F5344CB8AC3E}">
        <p14:creationId xmlns:p14="http://schemas.microsoft.com/office/powerpoint/2010/main" val="18907886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b="1" u="none" kern="1200" baseline="0" dirty="0" smtClean="0">
                <a:solidFill>
                  <a:schemeClr val="tx1"/>
                </a:solidFill>
                <a:latin typeface="+mn-lt"/>
                <a:ea typeface="+mn-ea"/>
                <a:cs typeface="+mn-cs"/>
              </a:rPr>
              <a:t>KEY</a:t>
            </a:r>
          </a:p>
          <a:p>
            <a:pPr marL="0" indent="0">
              <a:buFont typeface="+mj-lt"/>
              <a:buNone/>
            </a:pPr>
            <a:r>
              <a:rPr lang="en-US" sz="1200" b="0" u="none" kern="1200" baseline="0" dirty="0" smtClean="0">
                <a:solidFill>
                  <a:schemeClr val="tx1"/>
                </a:solidFill>
                <a:latin typeface="+mn-lt"/>
                <a:ea typeface="+mn-ea"/>
                <a:cs typeface="+mn-cs"/>
              </a:rPr>
              <a:t>Show how the template selection works</a:t>
            </a:r>
          </a:p>
          <a:p>
            <a:pPr marL="0" indent="0">
              <a:buFont typeface="+mj-lt"/>
              <a:buNone/>
            </a:pPr>
            <a:endParaRPr lang="en-US" sz="1200" u="none" kern="1200" baseline="0" dirty="0" smtClean="0">
              <a:solidFill>
                <a:schemeClr val="tx1"/>
              </a:solidFill>
              <a:latin typeface="+mn-lt"/>
              <a:ea typeface="+mn-ea"/>
              <a:cs typeface="+mn-cs"/>
            </a:endParaRPr>
          </a:p>
          <a:p>
            <a:pPr marL="0" indent="0">
              <a:buFont typeface="+mj-lt"/>
              <a:buNone/>
            </a:pPr>
            <a:r>
              <a:rPr lang="en-US" sz="1200" b="1" u="none" kern="1200" baseline="0" dirty="0" smtClean="0">
                <a:solidFill>
                  <a:schemeClr val="tx1"/>
                </a:solidFill>
                <a:latin typeface="+mn-lt"/>
                <a:ea typeface="+mn-ea"/>
                <a:cs typeface="+mn-cs"/>
              </a:rPr>
              <a:t>HOW</a:t>
            </a:r>
          </a:p>
          <a:p>
            <a:pPr marL="0" marR="0" indent="0" algn="l" defTabSz="457090" rtl="0" eaLnBrk="1" fontAlgn="auto" latinLnBrk="0" hangingPunct="1">
              <a:lnSpc>
                <a:spcPct val="100000"/>
              </a:lnSpc>
              <a:spcBef>
                <a:spcPts val="0"/>
              </a:spcBef>
              <a:spcAft>
                <a:spcPts val="0"/>
              </a:spcAft>
              <a:buClrTx/>
              <a:buSzTx/>
              <a:buFontTx/>
              <a:buNone/>
              <a:tabLst/>
              <a:defRPr/>
            </a:pPr>
            <a:r>
              <a:rPr lang="en-US" dirty="0" smtClean="0"/>
              <a:t>For more details:</a:t>
            </a:r>
            <a:r>
              <a:rPr lang="en-US" baseline="0" dirty="0" smtClean="0"/>
              <a:t> </a:t>
            </a:r>
            <a:r>
              <a:rPr lang="en-US" dirty="0" smtClean="0"/>
              <a:t>https://</a:t>
            </a:r>
            <a:r>
              <a:rPr lang="en-US" dirty="0" err="1" smtClean="0"/>
              <a:t>my.backbase.com</a:t>
            </a:r>
            <a:r>
              <a:rPr lang="en-US" dirty="0" smtClean="0"/>
              <a:t>/docs/product-documentation/documentation/portal/5.6.2/</a:t>
            </a:r>
            <a:r>
              <a:rPr lang="en-US" dirty="0" err="1" smtClean="0"/>
              <a:t>rendering_templateselection.html</a:t>
            </a:r>
            <a:r>
              <a:rPr lang="en-US" dirty="0" smtClean="0"/>
              <a:t>#/list</a:t>
            </a:r>
            <a:endParaRPr lang="en-US" sz="1200" u="none" kern="1200" baseline="0" dirty="0" smtClean="0">
              <a:solidFill>
                <a:schemeClr val="tx1"/>
              </a:solidFill>
              <a:latin typeface="+mn-lt"/>
              <a:ea typeface="+mn-ea"/>
              <a:cs typeface="+mn-cs"/>
            </a:endParaRPr>
          </a:p>
          <a:p>
            <a:pPr marL="228600" indent="-228600">
              <a:buFont typeface="+mj-lt"/>
              <a:buAutoNum type="arabicPeriod"/>
            </a:pPr>
            <a:endParaRPr lang="en-US" sz="1200" u="none" kern="1200" baseline="0" dirty="0" smtClean="0">
              <a:solidFill>
                <a:schemeClr val="tx1"/>
              </a:solidFill>
              <a:latin typeface="+mn-lt"/>
              <a:ea typeface="+mn-ea"/>
              <a:cs typeface="+mn-cs"/>
            </a:endParaRPr>
          </a:p>
          <a:p>
            <a:pPr marL="0" indent="0">
              <a:buFont typeface="+mj-lt"/>
              <a:buNone/>
            </a:pPr>
            <a:r>
              <a:rPr lang="en-US" sz="1200" b="1" u="none" kern="1200" baseline="0" dirty="0" smtClean="0">
                <a:solidFill>
                  <a:schemeClr val="tx1"/>
                </a:solidFill>
                <a:latin typeface="+mn-lt"/>
                <a:ea typeface="+mn-ea"/>
                <a:cs typeface="+mn-cs"/>
              </a:rPr>
              <a:t>TIME</a:t>
            </a:r>
          </a:p>
          <a:p>
            <a:pPr marL="0" indent="0">
              <a:buFont typeface="+mj-lt"/>
              <a:buNone/>
            </a:pPr>
            <a:r>
              <a:rPr lang="en-US" sz="1200" b="0" u="none" kern="1200" baseline="0" dirty="0" smtClean="0">
                <a:solidFill>
                  <a:schemeClr val="tx1"/>
                </a:solidFill>
                <a:latin typeface="+mn-lt"/>
                <a:ea typeface="+mn-ea"/>
                <a:cs typeface="+mn-cs"/>
              </a:rPr>
              <a:t>5 min</a:t>
            </a:r>
            <a:endParaRPr lang="en-US" b="0" dirty="0" smtClean="0"/>
          </a:p>
          <a:p>
            <a:pPr marL="0" marR="0" indent="0" algn="l" defTabSz="45709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09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t>46</a:t>
            </a:fld>
            <a:endParaRPr lang="en-US"/>
          </a:p>
        </p:txBody>
      </p:sp>
    </p:spTree>
    <p:extLst>
      <p:ext uri="{BB962C8B-B14F-4D97-AF65-F5344CB8AC3E}">
        <p14:creationId xmlns:p14="http://schemas.microsoft.com/office/powerpoint/2010/main" val="14877790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b="1" u="none" kern="1200" baseline="0" dirty="0" smtClean="0">
                <a:solidFill>
                  <a:schemeClr val="tx1"/>
                </a:solidFill>
                <a:latin typeface="+mn-lt"/>
                <a:ea typeface="+mn-ea"/>
                <a:cs typeface="+mn-cs"/>
              </a:rPr>
              <a:t>KEY</a:t>
            </a:r>
          </a:p>
          <a:p>
            <a:pPr marL="0" indent="0">
              <a:buFont typeface="+mj-lt"/>
              <a:buNone/>
            </a:pPr>
            <a:r>
              <a:rPr lang="en-US" sz="1200" b="0" u="none" kern="1200" baseline="0" dirty="0" smtClean="0">
                <a:solidFill>
                  <a:schemeClr val="tx1"/>
                </a:solidFill>
                <a:latin typeface="+mn-lt"/>
                <a:ea typeface="+mn-ea"/>
                <a:cs typeface="+mn-cs"/>
              </a:rPr>
              <a:t>Show how the device configuration</a:t>
            </a:r>
          </a:p>
          <a:p>
            <a:pPr marL="0" indent="0">
              <a:buFont typeface="+mj-lt"/>
              <a:buNone/>
            </a:pPr>
            <a:endParaRPr lang="en-US" sz="1200" u="none" kern="1200" baseline="0" dirty="0" smtClean="0">
              <a:solidFill>
                <a:schemeClr val="tx1"/>
              </a:solidFill>
              <a:latin typeface="+mn-lt"/>
              <a:ea typeface="+mn-ea"/>
              <a:cs typeface="+mn-cs"/>
            </a:endParaRPr>
          </a:p>
          <a:p>
            <a:pPr marL="0" indent="0">
              <a:buFont typeface="+mj-lt"/>
              <a:buNone/>
            </a:pPr>
            <a:r>
              <a:rPr lang="en-US" sz="1200" b="1" u="none" kern="1200" baseline="0" dirty="0" smtClean="0">
                <a:solidFill>
                  <a:schemeClr val="tx1"/>
                </a:solidFill>
                <a:latin typeface="+mn-lt"/>
                <a:ea typeface="+mn-ea"/>
                <a:cs typeface="+mn-cs"/>
              </a:rPr>
              <a:t>HOW</a:t>
            </a:r>
          </a:p>
          <a:p>
            <a:pPr marL="0" marR="0" indent="0" algn="l" defTabSz="457090" rtl="0" eaLnBrk="1" fontAlgn="auto" latinLnBrk="0" hangingPunct="1">
              <a:lnSpc>
                <a:spcPct val="100000"/>
              </a:lnSpc>
              <a:spcBef>
                <a:spcPts val="0"/>
              </a:spcBef>
              <a:spcAft>
                <a:spcPts val="0"/>
              </a:spcAft>
              <a:buClrTx/>
              <a:buSzTx/>
              <a:buFont typeface="+mj-lt"/>
              <a:buNone/>
              <a:tabLst/>
              <a:defRPr/>
            </a:pPr>
            <a:r>
              <a:rPr lang="en-US" sz="1200" u="none" kern="1200" baseline="0" dirty="0" smtClean="0">
                <a:solidFill>
                  <a:schemeClr val="tx1"/>
                </a:solidFill>
                <a:latin typeface="+mn-lt"/>
                <a:ea typeface="+mn-ea"/>
                <a:cs typeface="+mn-cs"/>
              </a:rPr>
              <a:t>If the client does not match a device in the device recognition configuration, Portal Foundation moves to the next step, otherwise skips to Step 4.</a:t>
            </a:r>
          </a:p>
          <a:p>
            <a:pPr marL="228600" indent="-228600">
              <a:buFont typeface="+mj-lt"/>
              <a:buAutoNum type="arabicPeriod"/>
            </a:pPr>
            <a:endParaRPr lang="en-US" sz="1200" u="none" kern="1200" baseline="0" dirty="0" smtClean="0">
              <a:solidFill>
                <a:schemeClr val="tx1"/>
              </a:solidFill>
              <a:latin typeface="+mn-lt"/>
              <a:ea typeface="+mn-ea"/>
              <a:cs typeface="+mn-cs"/>
            </a:endParaRPr>
          </a:p>
          <a:p>
            <a:pPr marL="0" indent="0">
              <a:buFont typeface="+mj-lt"/>
              <a:buNone/>
            </a:pPr>
            <a:r>
              <a:rPr lang="en-US" sz="1200" b="1" u="none" kern="1200" baseline="0" dirty="0" smtClean="0">
                <a:solidFill>
                  <a:schemeClr val="tx1"/>
                </a:solidFill>
                <a:latin typeface="+mn-lt"/>
                <a:ea typeface="+mn-ea"/>
                <a:cs typeface="+mn-cs"/>
              </a:rPr>
              <a:t>TIME</a:t>
            </a:r>
          </a:p>
          <a:p>
            <a:pPr marL="0" indent="0">
              <a:buFont typeface="+mj-lt"/>
              <a:buNone/>
            </a:pPr>
            <a:r>
              <a:rPr lang="en-US" sz="1200" b="0" u="none" kern="1200" baseline="0" dirty="0" smtClean="0">
                <a:solidFill>
                  <a:schemeClr val="tx1"/>
                </a:solidFill>
                <a:latin typeface="+mn-lt"/>
                <a:ea typeface="+mn-ea"/>
                <a:cs typeface="+mn-cs"/>
              </a:rPr>
              <a:t>2 min</a:t>
            </a:r>
            <a:endParaRPr lang="en-US" b="0" dirty="0" smtClean="0"/>
          </a:p>
          <a:p>
            <a:pPr marL="0" marR="0" indent="0" algn="l" defTabSz="45709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09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090" rtl="0" eaLnBrk="1" fontAlgn="auto" latinLnBrk="0" hangingPunct="1">
              <a:lnSpc>
                <a:spcPct val="100000"/>
              </a:lnSpc>
              <a:spcBef>
                <a:spcPts val="0"/>
              </a:spcBef>
              <a:spcAft>
                <a:spcPts val="0"/>
              </a:spcAft>
              <a:buClrTx/>
              <a:buSzTx/>
              <a:buFontTx/>
              <a:buNone/>
              <a:tabLst/>
              <a:defRPr/>
            </a:pPr>
            <a:endParaRPr lang="en-US" sz="1200" u="none" kern="1200" baseline="0" dirty="0" smtClean="0">
              <a:solidFill>
                <a:schemeClr val="tx1"/>
              </a:solidFill>
              <a:latin typeface="+mn-lt"/>
              <a:ea typeface="+mn-ea"/>
              <a:cs typeface="+mn-cs"/>
            </a:endParaRPr>
          </a:p>
          <a:p>
            <a:pPr marL="0" marR="0" indent="0" algn="l" defTabSz="457090" rtl="0" eaLnBrk="1" fontAlgn="auto" latinLnBrk="0" hangingPunct="1">
              <a:lnSpc>
                <a:spcPct val="100000"/>
              </a:lnSpc>
              <a:spcBef>
                <a:spcPts val="0"/>
              </a:spcBef>
              <a:spcAft>
                <a:spcPts val="0"/>
              </a:spcAft>
              <a:buClrTx/>
              <a:buSzTx/>
              <a:buFontTx/>
              <a:buNone/>
              <a:tabLst/>
              <a:defRPr/>
            </a:pPr>
            <a:endParaRPr lang="en-US" sz="1200" u="non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61E29FC-A785-1D40-BBA7-278D4149D253}" type="slidenum">
              <a:rPr lang="en-US" smtClean="0"/>
              <a:t>47</a:t>
            </a:fld>
            <a:endParaRPr lang="en-US"/>
          </a:p>
        </p:txBody>
      </p:sp>
    </p:spTree>
    <p:extLst>
      <p:ext uri="{BB962C8B-B14F-4D97-AF65-F5344CB8AC3E}">
        <p14:creationId xmlns:p14="http://schemas.microsoft.com/office/powerpoint/2010/main" val="36159072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b="1" u="none" kern="1200" baseline="0" dirty="0" smtClean="0">
                <a:solidFill>
                  <a:schemeClr val="tx1"/>
                </a:solidFill>
                <a:latin typeface="+mn-lt"/>
                <a:ea typeface="+mn-ea"/>
                <a:cs typeface="+mn-cs"/>
              </a:rPr>
              <a:t>KEY</a:t>
            </a:r>
          </a:p>
          <a:p>
            <a:pPr marL="0" indent="0">
              <a:buFont typeface="+mj-lt"/>
              <a:buNone/>
            </a:pPr>
            <a:r>
              <a:rPr lang="en-US" sz="1200" b="0" u="none" kern="1200" baseline="0" dirty="0" smtClean="0">
                <a:solidFill>
                  <a:schemeClr val="tx1"/>
                </a:solidFill>
                <a:latin typeface="+mn-lt"/>
                <a:ea typeface="+mn-ea"/>
                <a:cs typeface="+mn-cs"/>
              </a:rPr>
              <a:t>Show how the template selection works</a:t>
            </a:r>
          </a:p>
          <a:p>
            <a:pPr marL="0" indent="0">
              <a:buFont typeface="+mj-lt"/>
              <a:buNone/>
            </a:pPr>
            <a:endParaRPr lang="en-US" sz="1200" u="none" kern="1200" baseline="0" dirty="0" smtClean="0">
              <a:solidFill>
                <a:schemeClr val="tx1"/>
              </a:solidFill>
              <a:latin typeface="+mn-lt"/>
              <a:ea typeface="+mn-ea"/>
              <a:cs typeface="+mn-cs"/>
            </a:endParaRPr>
          </a:p>
          <a:p>
            <a:pPr marL="0" indent="0">
              <a:buFont typeface="+mj-lt"/>
              <a:buNone/>
            </a:pPr>
            <a:r>
              <a:rPr lang="en-US" sz="1200" b="1" u="none" kern="1200" baseline="0" dirty="0" smtClean="0">
                <a:solidFill>
                  <a:schemeClr val="tx1"/>
                </a:solidFill>
                <a:latin typeface="+mn-lt"/>
                <a:ea typeface="+mn-ea"/>
                <a:cs typeface="+mn-cs"/>
              </a:rPr>
              <a:t>HOW</a:t>
            </a:r>
          </a:p>
          <a:p>
            <a:pPr marL="0" marR="0" indent="0" algn="l" defTabSz="457090" rtl="0" eaLnBrk="1" fontAlgn="auto" latinLnBrk="0" hangingPunct="1">
              <a:lnSpc>
                <a:spcPct val="100000"/>
              </a:lnSpc>
              <a:spcBef>
                <a:spcPts val="0"/>
              </a:spcBef>
              <a:spcAft>
                <a:spcPts val="0"/>
              </a:spcAft>
              <a:buClrTx/>
              <a:buSzTx/>
              <a:buFontTx/>
              <a:buNone/>
              <a:tabLst/>
              <a:defRPr/>
            </a:pPr>
            <a:r>
              <a:rPr lang="en-US" dirty="0" smtClean="0"/>
              <a:t>Default device is web (desktop)</a:t>
            </a:r>
          </a:p>
          <a:p>
            <a:pPr marL="0" marR="0" indent="0" algn="l" defTabSz="45709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090" rtl="0" eaLnBrk="1" fontAlgn="auto" latinLnBrk="0" hangingPunct="1">
              <a:lnSpc>
                <a:spcPct val="100000"/>
              </a:lnSpc>
              <a:spcBef>
                <a:spcPts val="0"/>
              </a:spcBef>
              <a:spcAft>
                <a:spcPts val="0"/>
              </a:spcAft>
              <a:buClrTx/>
              <a:buSzTx/>
              <a:buFontTx/>
              <a:buNone/>
              <a:tabLst/>
              <a:defRPr/>
            </a:pPr>
            <a:r>
              <a:rPr lang="en-US" dirty="0" smtClean="0"/>
              <a:t>What happens when we view our portal page from a desktop computer?</a:t>
            </a:r>
          </a:p>
          <a:p>
            <a:pPr marL="0" marR="0" indent="0" algn="l" defTabSz="457090" rtl="0" eaLnBrk="1" fontAlgn="auto" latinLnBrk="0" hangingPunct="1">
              <a:lnSpc>
                <a:spcPct val="100000"/>
              </a:lnSpc>
              <a:spcBef>
                <a:spcPts val="0"/>
              </a:spcBef>
              <a:spcAft>
                <a:spcPts val="0"/>
              </a:spcAft>
              <a:buClrTx/>
              <a:buSzTx/>
              <a:buFontTx/>
              <a:buNone/>
              <a:tabLst/>
              <a:defRPr/>
            </a:pPr>
            <a:endParaRPr lang="en-US" dirty="0" smtClean="0"/>
          </a:p>
          <a:p>
            <a:pPr marL="228600" marR="0" indent="-228600" algn="l" defTabSz="457090" rtl="0" eaLnBrk="1" fontAlgn="auto" latinLnBrk="0" hangingPunct="1">
              <a:lnSpc>
                <a:spcPct val="100000"/>
              </a:lnSpc>
              <a:spcBef>
                <a:spcPts val="0"/>
              </a:spcBef>
              <a:spcAft>
                <a:spcPts val="0"/>
              </a:spcAft>
              <a:buClrTx/>
              <a:buSzTx/>
              <a:buFont typeface="+mj-lt"/>
              <a:buAutoNum type="arabicPeriod"/>
              <a:tabLst/>
              <a:defRPr/>
            </a:pPr>
            <a:r>
              <a:rPr lang="en-US" dirty="0" smtClean="0"/>
              <a:t>looks at page template first</a:t>
            </a:r>
          </a:p>
          <a:p>
            <a:pPr marL="228600" marR="0" indent="-228600" algn="l" defTabSz="457090" rtl="0" eaLnBrk="1" fontAlgn="auto" latinLnBrk="0" hangingPunct="1">
              <a:lnSpc>
                <a:spcPct val="100000"/>
              </a:lnSpc>
              <a:spcBef>
                <a:spcPts val="0"/>
              </a:spcBef>
              <a:spcAft>
                <a:spcPts val="0"/>
              </a:spcAft>
              <a:buClrTx/>
              <a:buSzTx/>
              <a:buFont typeface="+mj-lt"/>
              <a:buAutoNum type="arabicPeriod"/>
              <a:tabLst/>
              <a:defRPr/>
            </a:pPr>
            <a:r>
              <a:rPr lang="en-US" dirty="0" smtClean="0"/>
              <a:t>then containers</a:t>
            </a:r>
          </a:p>
          <a:p>
            <a:pPr marL="228600" marR="0" indent="-228600" algn="l" defTabSz="457090" rtl="0" eaLnBrk="1" fontAlgn="auto" latinLnBrk="0" hangingPunct="1">
              <a:lnSpc>
                <a:spcPct val="100000"/>
              </a:lnSpc>
              <a:spcBef>
                <a:spcPts val="0"/>
              </a:spcBef>
              <a:spcAft>
                <a:spcPts val="0"/>
              </a:spcAft>
              <a:buClrTx/>
              <a:buSzTx/>
              <a:buFont typeface="+mj-lt"/>
              <a:buAutoNum type="arabicPeriod"/>
              <a:tabLst/>
              <a:defRPr/>
            </a:pPr>
            <a:r>
              <a:rPr lang="en-US" dirty="0" smtClean="0"/>
              <a:t>then widgets</a:t>
            </a:r>
          </a:p>
          <a:p>
            <a:pPr marL="0" marR="0" indent="0" algn="l" defTabSz="45709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090" rtl="0" eaLnBrk="1" fontAlgn="auto" latinLnBrk="0" hangingPunct="1">
              <a:lnSpc>
                <a:spcPct val="100000"/>
              </a:lnSpc>
              <a:spcBef>
                <a:spcPts val="0"/>
              </a:spcBef>
              <a:spcAft>
                <a:spcPts val="0"/>
              </a:spcAft>
              <a:buClrTx/>
              <a:buSzTx/>
              <a:buFontTx/>
              <a:buNone/>
              <a:tabLst/>
              <a:defRPr/>
            </a:pPr>
            <a:r>
              <a:rPr lang="en-US" dirty="0" smtClean="0"/>
              <a:t>If template for recognized device is available, it picks that, otherwise it picks the web template as a fallback</a:t>
            </a:r>
            <a:endParaRPr lang="en-US" sz="1200" u="none" kern="1200" baseline="0" dirty="0" smtClean="0">
              <a:solidFill>
                <a:schemeClr val="tx1"/>
              </a:solidFill>
              <a:latin typeface="+mn-lt"/>
              <a:ea typeface="+mn-ea"/>
              <a:cs typeface="+mn-cs"/>
            </a:endParaRPr>
          </a:p>
          <a:p>
            <a:pPr marL="228600" indent="-228600">
              <a:buFont typeface="+mj-lt"/>
              <a:buAutoNum type="arabicPeriod"/>
            </a:pPr>
            <a:endParaRPr lang="en-US" sz="1200" u="none" kern="1200" baseline="0" dirty="0" smtClean="0">
              <a:solidFill>
                <a:schemeClr val="tx1"/>
              </a:solidFill>
              <a:latin typeface="+mn-lt"/>
              <a:ea typeface="+mn-ea"/>
              <a:cs typeface="+mn-cs"/>
            </a:endParaRPr>
          </a:p>
          <a:p>
            <a:pPr marL="0" indent="0">
              <a:buFont typeface="+mj-lt"/>
              <a:buNone/>
            </a:pPr>
            <a:r>
              <a:rPr lang="en-US" sz="1200" b="1" u="none" kern="1200" baseline="0" dirty="0" smtClean="0">
                <a:solidFill>
                  <a:schemeClr val="tx1"/>
                </a:solidFill>
                <a:latin typeface="+mn-lt"/>
                <a:ea typeface="+mn-ea"/>
                <a:cs typeface="+mn-cs"/>
              </a:rPr>
              <a:t>TIME</a:t>
            </a:r>
          </a:p>
          <a:p>
            <a:pPr marL="0" indent="0">
              <a:buFont typeface="+mj-lt"/>
              <a:buNone/>
            </a:pPr>
            <a:r>
              <a:rPr lang="en-US" sz="1200" b="0" u="none" kern="1200" baseline="0" dirty="0" smtClean="0">
                <a:solidFill>
                  <a:schemeClr val="tx1"/>
                </a:solidFill>
                <a:latin typeface="+mn-lt"/>
                <a:ea typeface="+mn-ea"/>
                <a:cs typeface="+mn-cs"/>
              </a:rPr>
              <a:t>2 min</a:t>
            </a:r>
            <a:endParaRPr lang="en-US" b="0" dirty="0" smtClean="0"/>
          </a:p>
          <a:p>
            <a:pPr marL="0" marR="0" indent="0" algn="l" defTabSz="45709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t>48</a:t>
            </a:fld>
            <a:endParaRPr lang="en-US"/>
          </a:p>
        </p:txBody>
      </p:sp>
    </p:spTree>
    <p:extLst>
      <p:ext uri="{BB962C8B-B14F-4D97-AF65-F5344CB8AC3E}">
        <p14:creationId xmlns:p14="http://schemas.microsoft.com/office/powerpoint/2010/main" val="31110247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090" rtl="0" eaLnBrk="1" fontAlgn="auto" latinLnBrk="0" hangingPunct="1">
              <a:lnSpc>
                <a:spcPct val="100000"/>
              </a:lnSpc>
              <a:spcBef>
                <a:spcPts val="0"/>
              </a:spcBef>
              <a:spcAft>
                <a:spcPts val="0"/>
              </a:spcAft>
              <a:buClrTx/>
              <a:buSzTx/>
              <a:buFontTx/>
              <a:buNone/>
              <a:tabLst/>
              <a:defRPr/>
            </a:pPr>
            <a:r>
              <a:rPr lang="en-US" sz="1200" b="1" u="none" kern="1200" baseline="0" dirty="0" smtClean="0">
                <a:solidFill>
                  <a:schemeClr val="tx1"/>
                </a:solidFill>
                <a:latin typeface="+mn-lt"/>
                <a:ea typeface="+mn-ea"/>
                <a:cs typeface="+mn-cs"/>
              </a:rPr>
              <a:t>KEY</a:t>
            </a:r>
          </a:p>
          <a:p>
            <a:pPr marL="0" marR="0" indent="0" algn="l" defTabSz="457090" rtl="0" eaLnBrk="1" fontAlgn="auto" latinLnBrk="0" hangingPunct="1">
              <a:lnSpc>
                <a:spcPct val="100000"/>
              </a:lnSpc>
              <a:spcBef>
                <a:spcPts val="0"/>
              </a:spcBef>
              <a:spcAft>
                <a:spcPts val="0"/>
              </a:spcAft>
              <a:buClrTx/>
              <a:buSzTx/>
              <a:buFontTx/>
              <a:buNone/>
              <a:tabLst/>
              <a:defRPr/>
            </a:pPr>
            <a:r>
              <a:rPr lang="en-US" sz="1200" b="0" u="none" kern="1200" baseline="0" dirty="0" smtClean="0">
                <a:solidFill>
                  <a:schemeClr val="tx1"/>
                </a:solidFill>
                <a:latin typeface="+mn-lt"/>
                <a:ea typeface="+mn-ea"/>
                <a:cs typeface="+mn-cs"/>
              </a:rPr>
              <a:t>Show how the template selection works</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p>
          <a:p>
            <a:r>
              <a:rPr lang="en-US" sz="1200" u="none" kern="1200" baseline="0" dirty="0" smtClean="0">
                <a:solidFill>
                  <a:schemeClr val="tx1"/>
                </a:solidFill>
                <a:latin typeface="+mn-lt"/>
                <a:ea typeface="+mn-ea"/>
                <a:cs typeface="+mn-cs"/>
              </a:rPr>
              <a:t>Ask participants: What happens when we view our portal page from a desktop computer?</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TIME</a:t>
            </a:r>
          </a:p>
          <a:p>
            <a:r>
              <a:rPr lang="en-US" sz="1200" u="none" kern="1200" baseline="0" dirty="0" smtClean="0">
                <a:solidFill>
                  <a:schemeClr val="tx1"/>
                </a:solidFill>
                <a:latin typeface="+mn-lt"/>
                <a:ea typeface="+mn-ea"/>
                <a:cs typeface="+mn-cs"/>
              </a:rPr>
              <a:t>1 min</a:t>
            </a:r>
          </a:p>
        </p:txBody>
      </p:sp>
      <p:sp>
        <p:nvSpPr>
          <p:cNvPr id="4" name="Slide Number Placeholder 3"/>
          <p:cNvSpPr>
            <a:spLocks noGrp="1"/>
          </p:cNvSpPr>
          <p:nvPr>
            <p:ph type="sldNum" sz="quarter" idx="10"/>
          </p:nvPr>
        </p:nvSpPr>
        <p:spPr/>
        <p:txBody>
          <a:bodyPr/>
          <a:lstStyle/>
          <a:p>
            <a:fld id="{961E29FC-A785-1D40-BBA7-278D4149D253}" type="slidenum">
              <a:rPr lang="en-US" smtClean="0"/>
              <a:t>49</a:t>
            </a:fld>
            <a:endParaRPr lang="en-US"/>
          </a:p>
        </p:txBody>
      </p:sp>
    </p:spTree>
    <p:extLst>
      <p:ext uri="{BB962C8B-B14F-4D97-AF65-F5344CB8AC3E}">
        <p14:creationId xmlns:p14="http://schemas.microsoft.com/office/powerpoint/2010/main" val="31110247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090" rtl="0" eaLnBrk="1" fontAlgn="auto" latinLnBrk="0" hangingPunct="1">
              <a:lnSpc>
                <a:spcPct val="100000"/>
              </a:lnSpc>
              <a:spcBef>
                <a:spcPts val="0"/>
              </a:spcBef>
              <a:spcAft>
                <a:spcPts val="0"/>
              </a:spcAft>
              <a:buClrTx/>
              <a:buSzTx/>
              <a:buFontTx/>
              <a:buNone/>
              <a:tabLst/>
              <a:defRPr/>
            </a:pPr>
            <a:r>
              <a:rPr lang="en-US" sz="1200" b="1" u="none" kern="1200" baseline="0" dirty="0" smtClean="0">
                <a:solidFill>
                  <a:schemeClr val="tx1"/>
                </a:solidFill>
                <a:latin typeface="+mn-lt"/>
                <a:ea typeface="+mn-ea"/>
                <a:cs typeface="+mn-cs"/>
              </a:rPr>
              <a:t>KEY</a:t>
            </a:r>
          </a:p>
          <a:p>
            <a:pPr marL="0" marR="0" indent="0" algn="l" defTabSz="457090" rtl="0" eaLnBrk="1" fontAlgn="auto" latinLnBrk="0" hangingPunct="1">
              <a:lnSpc>
                <a:spcPct val="100000"/>
              </a:lnSpc>
              <a:spcBef>
                <a:spcPts val="0"/>
              </a:spcBef>
              <a:spcAft>
                <a:spcPts val="0"/>
              </a:spcAft>
              <a:buClrTx/>
              <a:buSzTx/>
              <a:buFontTx/>
              <a:buNone/>
              <a:tabLst/>
              <a:defRPr/>
            </a:pPr>
            <a:r>
              <a:rPr lang="en-US" sz="1200" b="0" u="none" kern="1200" baseline="0" dirty="0" smtClean="0">
                <a:solidFill>
                  <a:schemeClr val="tx1"/>
                </a:solidFill>
                <a:latin typeface="+mn-lt"/>
                <a:ea typeface="+mn-ea"/>
                <a:cs typeface="+mn-cs"/>
              </a:rPr>
              <a:t>Show how the template selection works</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p>
          <a:p>
            <a:r>
              <a:rPr lang="en-US" sz="1200" u="none" kern="1200" baseline="0" dirty="0" smtClean="0">
                <a:solidFill>
                  <a:schemeClr val="tx1"/>
                </a:solidFill>
                <a:latin typeface="+mn-lt"/>
                <a:ea typeface="+mn-ea"/>
                <a:cs typeface="+mn-cs"/>
              </a:rPr>
              <a:t>Ask participants: What happens when we view our portal page from a tablet?</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TIME</a:t>
            </a:r>
          </a:p>
          <a:p>
            <a:r>
              <a:rPr lang="en-US" sz="1200" u="none" kern="1200" baseline="0" dirty="0" smtClean="0">
                <a:solidFill>
                  <a:schemeClr val="tx1"/>
                </a:solidFill>
                <a:latin typeface="+mn-lt"/>
                <a:ea typeface="+mn-ea"/>
                <a:cs typeface="+mn-cs"/>
              </a:rPr>
              <a:t>1 min</a:t>
            </a:r>
          </a:p>
        </p:txBody>
      </p:sp>
      <p:sp>
        <p:nvSpPr>
          <p:cNvPr id="4" name="Slide Number Placeholder 3"/>
          <p:cNvSpPr>
            <a:spLocks noGrp="1"/>
          </p:cNvSpPr>
          <p:nvPr>
            <p:ph type="sldNum" sz="quarter" idx="10"/>
          </p:nvPr>
        </p:nvSpPr>
        <p:spPr/>
        <p:txBody>
          <a:bodyPr/>
          <a:lstStyle/>
          <a:p>
            <a:fld id="{961E29FC-A785-1D40-BBA7-278D4149D253}" type="slidenum">
              <a:rPr lang="en-US" smtClean="0"/>
              <a:t>50</a:t>
            </a:fld>
            <a:endParaRPr lang="en-US"/>
          </a:p>
        </p:txBody>
      </p:sp>
    </p:spTree>
    <p:extLst>
      <p:ext uri="{BB962C8B-B14F-4D97-AF65-F5344CB8AC3E}">
        <p14:creationId xmlns:p14="http://schemas.microsoft.com/office/powerpoint/2010/main" val="31110247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090" rtl="0" eaLnBrk="1" fontAlgn="auto" latinLnBrk="0" hangingPunct="1">
              <a:lnSpc>
                <a:spcPct val="100000"/>
              </a:lnSpc>
              <a:spcBef>
                <a:spcPts val="0"/>
              </a:spcBef>
              <a:spcAft>
                <a:spcPts val="0"/>
              </a:spcAft>
              <a:buClrTx/>
              <a:buSzTx/>
              <a:buFontTx/>
              <a:buNone/>
              <a:tabLst/>
              <a:defRPr/>
            </a:pPr>
            <a:r>
              <a:rPr lang="en-US" sz="1200" b="1" u="none" kern="1200" baseline="0" dirty="0" smtClean="0">
                <a:solidFill>
                  <a:schemeClr val="tx1"/>
                </a:solidFill>
                <a:latin typeface="+mn-lt"/>
                <a:ea typeface="+mn-ea"/>
                <a:cs typeface="+mn-cs"/>
              </a:rPr>
              <a:t>KEY</a:t>
            </a:r>
          </a:p>
          <a:p>
            <a:pPr marL="0" marR="0" indent="0" algn="l" defTabSz="457090" rtl="0" eaLnBrk="1" fontAlgn="auto" latinLnBrk="0" hangingPunct="1">
              <a:lnSpc>
                <a:spcPct val="100000"/>
              </a:lnSpc>
              <a:spcBef>
                <a:spcPts val="0"/>
              </a:spcBef>
              <a:spcAft>
                <a:spcPts val="0"/>
              </a:spcAft>
              <a:buClrTx/>
              <a:buSzTx/>
              <a:buFontTx/>
              <a:buNone/>
              <a:tabLst/>
              <a:defRPr/>
            </a:pPr>
            <a:r>
              <a:rPr lang="en-US" sz="1200" b="0" u="none" kern="1200" baseline="0" dirty="0" smtClean="0">
                <a:solidFill>
                  <a:schemeClr val="tx1"/>
                </a:solidFill>
                <a:latin typeface="+mn-lt"/>
                <a:ea typeface="+mn-ea"/>
                <a:cs typeface="+mn-cs"/>
              </a:rPr>
              <a:t>Show how the template selection works</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p>
          <a:p>
            <a:r>
              <a:rPr lang="en-US" sz="1200" u="none" kern="1200" baseline="0" dirty="0" smtClean="0">
                <a:solidFill>
                  <a:schemeClr val="tx1"/>
                </a:solidFill>
                <a:latin typeface="+mn-lt"/>
                <a:ea typeface="+mn-ea"/>
                <a:cs typeface="+mn-cs"/>
              </a:rPr>
              <a:t>Ask participants: What happens when we view our portal page from a smartphone?</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TIME</a:t>
            </a:r>
          </a:p>
          <a:p>
            <a:r>
              <a:rPr lang="en-US" sz="1200" u="none" kern="1200" baseline="0" dirty="0" smtClean="0">
                <a:solidFill>
                  <a:schemeClr val="tx1"/>
                </a:solidFill>
                <a:latin typeface="+mn-lt"/>
                <a:ea typeface="+mn-ea"/>
                <a:cs typeface="+mn-cs"/>
              </a:rPr>
              <a:t>1 min</a:t>
            </a:r>
          </a:p>
        </p:txBody>
      </p:sp>
      <p:sp>
        <p:nvSpPr>
          <p:cNvPr id="4" name="Slide Number Placeholder 3"/>
          <p:cNvSpPr>
            <a:spLocks noGrp="1"/>
          </p:cNvSpPr>
          <p:nvPr>
            <p:ph type="sldNum" sz="quarter" idx="10"/>
          </p:nvPr>
        </p:nvSpPr>
        <p:spPr/>
        <p:txBody>
          <a:bodyPr/>
          <a:lstStyle/>
          <a:p>
            <a:fld id="{961E29FC-A785-1D40-BBA7-278D4149D253}" type="slidenum">
              <a:rPr lang="en-US" smtClean="0"/>
              <a:t>51</a:t>
            </a:fld>
            <a:endParaRPr lang="en-US"/>
          </a:p>
        </p:txBody>
      </p:sp>
    </p:spTree>
    <p:extLst>
      <p:ext uri="{BB962C8B-B14F-4D97-AF65-F5344CB8AC3E}">
        <p14:creationId xmlns:p14="http://schemas.microsoft.com/office/powerpoint/2010/main" val="3111024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Present the list of Backbase</a:t>
            </a:r>
            <a:r>
              <a:rPr lang="en-US" baseline="0" dirty="0" smtClean="0"/>
              <a:t> products</a:t>
            </a:r>
            <a:endParaRPr lang="en-US" dirty="0" smtClean="0"/>
          </a:p>
          <a:p>
            <a:endParaRPr lang="en-US" dirty="0" smtClean="0"/>
          </a:p>
          <a:p>
            <a:r>
              <a:rPr lang="en-US" b="1" dirty="0" smtClean="0"/>
              <a:t>HOW</a:t>
            </a:r>
          </a:p>
          <a:p>
            <a:r>
              <a:rPr lang="en-US" dirty="0" smtClean="0"/>
              <a:t>Give a brief overview of each product</a:t>
            </a:r>
          </a:p>
          <a:p>
            <a:endParaRPr lang="en-US" dirty="0" smtClean="0"/>
          </a:p>
          <a:p>
            <a:r>
              <a:rPr lang="en-US" b="1" dirty="0" smtClean="0"/>
              <a:t>TIME </a:t>
            </a:r>
          </a:p>
          <a:p>
            <a:r>
              <a:rPr lang="en-US" dirty="0" smtClean="0"/>
              <a:t>3 min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5</a:t>
            </a:fld>
            <a:endParaRPr lang="en-US"/>
          </a:p>
        </p:txBody>
      </p:sp>
    </p:spTree>
    <p:extLst>
      <p:ext uri="{BB962C8B-B14F-4D97-AF65-F5344CB8AC3E}">
        <p14:creationId xmlns:p14="http://schemas.microsoft.com/office/powerpoint/2010/main" val="20187469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090" rtl="0" eaLnBrk="1" fontAlgn="auto" latinLnBrk="0" hangingPunct="1">
              <a:lnSpc>
                <a:spcPct val="100000"/>
              </a:lnSpc>
              <a:spcBef>
                <a:spcPts val="0"/>
              </a:spcBef>
              <a:spcAft>
                <a:spcPts val="0"/>
              </a:spcAft>
              <a:buClrTx/>
              <a:buSzTx/>
              <a:buFontTx/>
              <a:buNone/>
              <a:tabLst/>
              <a:defRPr/>
            </a:pPr>
            <a:r>
              <a:rPr lang="en-US" sz="1200" b="1" u="none" kern="1200" baseline="0" dirty="0" smtClean="0">
                <a:solidFill>
                  <a:schemeClr val="tx1"/>
                </a:solidFill>
                <a:latin typeface="+mn-lt"/>
                <a:ea typeface="+mn-ea"/>
                <a:cs typeface="+mn-cs"/>
              </a:rPr>
              <a:t>KEY</a:t>
            </a:r>
          </a:p>
          <a:p>
            <a:pPr marL="0" marR="0" indent="0" algn="l" defTabSz="457090" rtl="0" eaLnBrk="1" fontAlgn="auto" latinLnBrk="0" hangingPunct="1">
              <a:lnSpc>
                <a:spcPct val="100000"/>
              </a:lnSpc>
              <a:spcBef>
                <a:spcPts val="0"/>
              </a:spcBef>
              <a:spcAft>
                <a:spcPts val="0"/>
              </a:spcAft>
              <a:buClrTx/>
              <a:buSzTx/>
              <a:buFontTx/>
              <a:buNone/>
              <a:tabLst/>
              <a:defRPr/>
            </a:pPr>
            <a:r>
              <a:rPr lang="en-US" sz="1200" b="0" u="none" kern="1200" baseline="0" dirty="0" smtClean="0">
                <a:solidFill>
                  <a:schemeClr val="tx1"/>
                </a:solidFill>
                <a:latin typeface="+mn-lt"/>
                <a:ea typeface="+mn-ea"/>
                <a:cs typeface="+mn-cs"/>
              </a:rPr>
              <a:t>Explain the difference between server-side rendering and client-side rendering</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p>
          <a:p>
            <a:pPr eaLnBrk="1" hangingPunct="1"/>
            <a:r>
              <a:rPr lang="en-US" b="1" dirty="0" smtClean="0">
                <a:latin typeface="Times New Roman" pitchFamily="18" charset="0"/>
              </a:rPr>
              <a:t>SSR</a:t>
            </a:r>
            <a:r>
              <a:rPr lang="en-US" b="0" dirty="0" smtClean="0">
                <a:latin typeface="Times New Roman" pitchFamily="18" charset="0"/>
              </a:rPr>
              <a:t>: Better for accessibility (new accessibility standards for rich applications not as relevant) and SEO</a:t>
            </a:r>
          </a:p>
          <a:p>
            <a:pPr eaLnBrk="1" hangingPunct="1"/>
            <a:r>
              <a:rPr lang="en-US" b="1" dirty="0" smtClean="0">
                <a:latin typeface="Times New Roman" pitchFamily="18" charset="0"/>
              </a:rPr>
              <a:t>CSR</a:t>
            </a:r>
            <a:r>
              <a:rPr lang="en-US" dirty="0" smtClean="0">
                <a:latin typeface="Times New Roman" pitchFamily="18" charset="0"/>
              </a:rPr>
              <a:t>: Client takes load from server</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TIME</a:t>
            </a:r>
          </a:p>
          <a:p>
            <a:r>
              <a:rPr lang="en-US" sz="1200" u="none" kern="1200" baseline="0" dirty="0" smtClean="0">
                <a:solidFill>
                  <a:schemeClr val="tx1"/>
                </a:solidFill>
                <a:latin typeface="+mn-lt"/>
                <a:ea typeface="+mn-ea"/>
                <a:cs typeface="+mn-cs"/>
              </a:rPr>
              <a:t>1 min</a:t>
            </a:r>
          </a:p>
          <a:p>
            <a:pPr eaLnBrk="1" hangingPunct="1"/>
            <a:endParaRPr lang="en-US" b="1" dirty="0" smtClean="0">
              <a:latin typeface="Times New Roman" pitchFamily="18" charset="0"/>
            </a:endParaRPr>
          </a:p>
          <a:p>
            <a:pPr eaLnBrk="1" hangingPunct="1"/>
            <a:endParaRPr lang="en-US" b="1" dirty="0" smtClean="0">
              <a:latin typeface="Times New Roman" pitchFamily="18" charset="0"/>
            </a:endParaRPr>
          </a:p>
          <a:p>
            <a:pPr eaLnBrk="1" hangingPunct="1"/>
            <a:endParaRPr lang="en-US" dirty="0" smtClean="0">
              <a:latin typeface="Times New Roman" pitchFamily="18" charset="0"/>
            </a:endParaRPr>
          </a:p>
        </p:txBody>
      </p:sp>
      <p:sp>
        <p:nvSpPr>
          <p:cNvPr id="4" name="Slide Number Placeholder 3"/>
          <p:cNvSpPr>
            <a:spLocks noGrp="1"/>
          </p:cNvSpPr>
          <p:nvPr>
            <p:ph type="sldNum" sz="quarter" idx="10"/>
          </p:nvPr>
        </p:nvSpPr>
        <p:spPr/>
        <p:txBody>
          <a:bodyPr/>
          <a:lstStyle/>
          <a:p>
            <a:fld id="{961E29FC-A785-1D40-BBA7-278D4149D253}" type="slidenum">
              <a:rPr lang="en-US" smtClean="0"/>
              <a:t>52</a:t>
            </a:fld>
            <a:endParaRPr lang="en-US"/>
          </a:p>
        </p:txBody>
      </p:sp>
    </p:spTree>
    <p:extLst>
      <p:ext uri="{BB962C8B-B14F-4D97-AF65-F5344CB8AC3E}">
        <p14:creationId xmlns:p14="http://schemas.microsoft.com/office/powerpoint/2010/main" val="41791983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b="1" u="none" kern="1200" baseline="0" dirty="0" smtClean="0">
                <a:solidFill>
                  <a:schemeClr val="tx1"/>
                </a:solidFill>
                <a:latin typeface="+mn-lt"/>
                <a:ea typeface="+mn-ea"/>
                <a:cs typeface="+mn-cs"/>
              </a:rPr>
              <a:t>KEY</a:t>
            </a:r>
          </a:p>
          <a:p>
            <a:pPr marL="0" indent="0">
              <a:buFont typeface="+mj-lt"/>
              <a:buNone/>
            </a:pPr>
            <a:r>
              <a:rPr lang="en-US" sz="1200" u="none" kern="1200" baseline="0" dirty="0" smtClean="0">
                <a:solidFill>
                  <a:schemeClr val="tx1"/>
                </a:solidFill>
                <a:latin typeface="+mn-lt"/>
                <a:ea typeface="+mn-ea"/>
                <a:cs typeface="+mn-cs"/>
              </a:rPr>
              <a:t>SSR</a:t>
            </a:r>
          </a:p>
          <a:p>
            <a:pPr marL="0" indent="0">
              <a:buFont typeface="+mj-lt"/>
              <a:buNone/>
            </a:pPr>
            <a:endParaRPr lang="en-US" sz="1200" u="none" kern="1200" baseline="0" dirty="0" smtClean="0">
              <a:solidFill>
                <a:schemeClr val="tx1"/>
              </a:solidFill>
              <a:latin typeface="+mn-lt"/>
              <a:ea typeface="+mn-ea"/>
              <a:cs typeface="+mn-cs"/>
            </a:endParaRPr>
          </a:p>
          <a:p>
            <a:pPr marL="0" indent="0">
              <a:buFont typeface="+mj-lt"/>
              <a:buNone/>
            </a:pPr>
            <a:r>
              <a:rPr lang="en-US" sz="1200" b="1" u="none" kern="1200" baseline="0" dirty="0" smtClean="0">
                <a:solidFill>
                  <a:schemeClr val="tx1"/>
                </a:solidFill>
                <a:latin typeface="+mn-lt"/>
                <a:ea typeface="+mn-ea"/>
                <a:cs typeface="+mn-cs"/>
              </a:rPr>
              <a:t>HOW</a:t>
            </a:r>
          </a:p>
          <a:p>
            <a:pPr marL="228600" indent="-228600">
              <a:buFont typeface="+mj-lt"/>
              <a:buAutoNum type="arabicPeriod"/>
            </a:pPr>
            <a:r>
              <a:rPr lang="en-US" sz="1200" u="none" kern="1200" baseline="0" dirty="0" smtClean="0">
                <a:solidFill>
                  <a:schemeClr val="tx1"/>
                </a:solidFill>
                <a:latin typeface="+mn-lt"/>
                <a:ea typeface="+mn-ea"/>
                <a:cs typeface="+mn-cs"/>
              </a:rPr>
              <a:t>Everything is rendered server-side, including the final HTML</a:t>
            </a:r>
          </a:p>
          <a:p>
            <a:pPr marL="228600" indent="-228600">
              <a:buFont typeface="+mj-lt"/>
              <a:buAutoNum type="arabicPeriod"/>
            </a:pPr>
            <a:r>
              <a:rPr lang="en-US" sz="1200" u="none" kern="1200" baseline="0" dirty="0" smtClean="0">
                <a:solidFill>
                  <a:schemeClr val="tx1"/>
                </a:solidFill>
                <a:latin typeface="+mn-lt"/>
                <a:ea typeface="+mn-ea"/>
                <a:cs typeface="+mn-cs"/>
              </a:rPr>
              <a:t>HTML is sent back to the end user and shown on the page</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in SSR, you can use caching mechanisms to speed up the rendering</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TIME</a:t>
            </a:r>
          </a:p>
          <a:p>
            <a:r>
              <a:rPr lang="en-US" sz="1200" b="0" u="none" kern="1200" baseline="0" dirty="0" smtClean="0">
                <a:solidFill>
                  <a:schemeClr val="tx1"/>
                </a:solidFill>
                <a:latin typeface="+mn-lt"/>
                <a:ea typeface="+mn-ea"/>
                <a:cs typeface="+mn-cs"/>
              </a:rPr>
              <a:t>1 min</a:t>
            </a:r>
            <a:endParaRPr lang="en-US" b="0" dirty="0"/>
          </a:p>
        </p:txBody>
      </p:sp>
      <p:sp>
        <p:nvSpPr>
          <p:cNvPr id="4" name="Slide Number Placeholder 3"/>
          <p:cNvSpPr>
            <a:spLocks noGrp="1"/>
          </p:cNvSpPr>
          <p:nvPr>
            <p:ph type="sldNum" sz="quarter" idx="10"/>
          </p:nvPr>
        </p:nvSpPr>
        <p:spPr/>
        <p:txBody>
          <a:bodyPr/>
          <a:lstStyle/>
          <a:p>
            <a:fld id="{961E29FC-A785-1D40-BBA7-278D4149D253}" type="slidenum">
              <a:rPr lang="en-US" smtClean="0"/>
              <a:t>53</a:t>
            </a:fld>
            <a:endParaRPr lang="en-US"/>
          </a:p>
        </p:txBody>
      </p:sp>
    </p:spTree>
    <p:extLst>
      <p:ext uri="{BB962C8B-B14F-4D97-AF65-F5344CB8AC3E}">
        <p14:creationId xmlns:p14="http://schemas.microsoft.com/office/powerpoint/2010/main" val="31110247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b="1" u="none" kern="1200" baseline="0" dirty="0" smtClean="0">
                <a:solidFill>
                  <a:schemeClr val="tx1"/>
                </a:solidFill>
                <a:latin typeface="+mn-lt"/>
                <a:ea typeface="+mn-ea"/>
                <a:cs typeface="+mn-cs"/>
              </a:rPr>
              <a:t>KEY</a:t>
            </a:r>
          </a:p>
          <a:p>
            <a:pPr marL="0" indent="0">
              <a:buFont typeface="+mj-lt"/>
              <a:buNone/>
            </a:pPr>
            <a:r>
              <a:rPr lang="en-US" sz="1200" u="none" kern="1200" baseline="0" dirty="0" smtClean="0">
                <a:solidFill>
                  <a:schemeClr val="tx1"/>
                </a:solidFill>
                <a:latin typeface="+mn-lt"/>
                <a:ea typeface="+mn-ea"/>
                <a:cs typeface="+mn-cs"/>
              </a:rPr>
              <a:t>CSR</a:t>
            </a:r>
          </a:p>
          <a:p>
            <a:pPr marL="0" indent="0">
              <a:buFont typeface="+mj-lt"/>
              <a:buNone/>
            </a:pPr>
            <a:endParaRPr lang="en-US" sz="1200" u="none" kern="1200" baseline="0" dirty="0" smtClean="0">
              <a:solidFill>
                <a:schemeClr val="tx1"/>
              </a:solidFill>
              <a:latin typeface="+mn-lt"/>
              <a:ea typeface="+mn-ea"/>
              <a:cs typeface="+mn-cs"/>
            </a:endParaRPr>
          </a:p>
          <a:p>
            <a:pPr marL="0" indent="0">
              <a:buFont typeface="+mj-lt"/>
              <a:buNone/>
            </a:pPr>
            <a:r>
              <a:rPr lang="en-US" sz="1200" b="1" u="none" kern="1200" baseline="0" dirty="0" smtClean="0">
                <a:solidFill>
                  <a:schemeClr val="tx1"/>
                </a:solidFill>
                <a:latin typeface="+mn-lt"/>
                <a:ea typeface="+mn-ea"/>
                <a:cs typeface="+mn-cs"/>
              </a:rPr>
              <a:t>HOW</a:t>
            </a:r>
          </a:p>
          <a:p>
            <a:pPr marL="228600" indent="-228600">
              <a:buFont typeface="+mj-lt"/>
              <a:buAutoNum type="arabicPeriod"/>
            </a:pPr>
            <a:r>
              <a:rPr lang="en-US" sz="1200" u="none" kern="1200" baseline="0" dirty="0" smtClean="0">
                <a:solidFill>
                  <a:schemeClr val="tx1"/>
                </a:solidFill>
                <a:latin typeface="+mn-lt"/>
                <a:ea typeface="+mn-ea"/>
                <a:cs typeface="+mn-cs"/>
              </a:rPr>
              <a:t>The head section of the page is rendered on the server and sent back to the portal client component</a:t>
            </a:r>
          </a:p>
          <a:p>
            <a:pPr marL="228600" indent="-228600">
              <a:buFont typeface="+mj-lt"/>
              <a:buAutoNum type="arabicPeriod"/>
            </a:pPr>
            <a:r>
              <a:rPr lang="en-US" sz="1200" u="none" kern="1200" baseline="0" dirty="0" smtClean="0">
                <a:solidFill>
                  <a:schemeClr val="tx1"/>
                </a:solidFill>
                <a:latin typeface="+mn-lt"/>
                <a:ea typeface="+mn-ea"/>
                <a:cs typeface="+mn-cs"/>
              </a:rPr>
              <a:t>Portal client lib will take over to render containers and widgets (by analyzing the portal model) and show the final HTML to the end user</a:t>
            </a:r>
            <a:endParaRPr lang="en-US" dirty="0" smtClean="0"/>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in SSR, you can use caching mechanisms to speed up the rendering</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TIME</a:t>
            </a:r>
          </a:p>
          <a:p>
            <a:r>
              <a:rPr lang="en-US" sz="1200" b="0" u="none" kern="1200" baseline="0" dirty="0" smtClean="0">
                <a:solidFill>
                  <a:schemeClr val="tx1"/>
                </a:solidFill>
                <a:latin typeface="+mn-lt"/>
                <a:ea typeface="+mn-ea"/>
                <a:cs typeface="+mn-cs"/>
              </a:rPr>
              <a:t>1 min</a:t>
            </a:r>
            <a:endParaRPr lang="en-US" b="0" dirty="0" smtClean="0"/>
          </a:p>
          <a:p>
            <a:pPr marL="228600" indent="-228600">
              <a:buFont typeface="+mj-lt"/>
              <a:buAutoNum type="arabicPeriod"/>
            </a:pPr>
            <a:endParaRPr lang="en-US" sz="1200" u="none" kern="1200" baseline="0" dirty="0" smtClean="0">
              <a:solidFill>
                <a:schemeClr val="tx1"/>
              </a:solidFill>
              <a:latin typeface="+mn-lt"/>
              <a:ea typeface="+mn-ea"/>
              <a:cs typeface="+mn-cs"/>
            </a:endParaRPr>
          </a:p>
          <a:p>
            <a:pPr marL="228600" indent="-228600">
              <a:buFont typeface="+mj-lt"/>
              <a:buAutoNum type="arabicPeriod"/>
            </a:pPr>
            <a:endParaRPr lang="en-US" sz="1200" u="none" kern="1200" baseline="0" dirty="0" smtClean="0">
              <a:solidFill>
                <a:schemeClr val="tx1"/>
              </a:solidFill>
              <a:latin typeface="+mn-lt"/>
              <a:ea typeface="+mn-ea"/>
              <a:cs typeface="+mn-cs"/>
            </a:endParaRPr>
          </a:p>
          <a:p>
            <a:pPr marL="228600" indent="-228600">
              <a:buFont typeface="+mj-lt"/>
              <a:buAutoNum type="arabicPeriod"/>
            </a:pPr>
            <a:endParaRPr lang="en-US" sz="1200" u="non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61E29FC-A785-1D40-BBA7-278D4149D253}" type="slidenum">
              <a:rPr lang="en-US" smtClean="0"/>
              <a:t>54</a:t>
            </a:fld>
            <a:endParaRPr lang="en-US"/>
          </a:p>
        </p:txBody>
      </p:sp>
    </p:spTree>
    <p:extLst>
      <p:ext uri="{BB962C8B-B14F-4D97-AF65-F5344CB8AC3E}">
        <p14:creationId xmlns:p14="http://schemas.microsoft.com/office/powerpoint/2010/main" val="31110247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b="1" u="none" kern="1200" baseline="0" dirty="0" smtClean="0">
                <a:solidFill>
                  <a:schemeClr val="tx1"/>
                </a:solidFill>
                <a:latin typeface="+mn-lt"/>
                <a:ea typeface="+mn-ea"/>
                <a:cs typeface="+mn-cs"/>
              </a:rPr>
              <a:t>KEY</a:t>
            </a:r>
          </a:p>
          <a:p>
            <a:pPr marL="0" indent="0">
              <a:buFont typeface="+mj-lt"/>
              <a:buNone/>
            </a:pPr>
            <a:r>
              <a:rPr lang="en-US" sz="1200" u="none" kern="1200" baseline="0" dirty="0" smtClean="0">
                <a:solidFill>
                  <a:schemeClr val="tx1"/>
                </a:solidFill>
                <a:latin typeface="+mn-lt"/>
                <a:ea typeface="+mn-ea"/>
                <a:cs typeface="+mn-cs"/>
              </a:rPr>
              <a:t>Templating technologies</a:t>
            </a:r>
          </a:p>
          <a:p>
            <a:pPr marL="0" indent="0">
              <a:buFont typeface="+mj-lt"/>
              <a:buNone/>
            </a:pPr>
            <a:endParaRPr lang="en-US" sz="1200" u="none" kern="1200" baseline="0" dirty="0" smtClean="0">
              <a:solidFill>
                <a:schemeClr val="tx1"/>
              </a:solidFill>
              <a:latin typeface="+mn-lt"/>
              <a:ea typeface="+mn-ea"/>
              <a:cs typeface="+mn-cs"/>
            </a:endParaRPr>
          </a:p>
          <a:p>
            <a:pPr marL="0" indent="0">
              <a:buFont typeface="+mj-lt"/>
              <a:buNone/>
            </a:pPr>
            <a:r>
              <a:rPr lang="en-US" sz="1200" b="1" u="none" kern="1200" baseline="0" dirty="0" smtClean="0">
                <a:solidFill>
                  <a:schemeClr val="tx1"/>
                </a:solidFill>
                <a:latin typeface="+mn-lt"/>
                <a:ea typeface="+mn-ea"/>
                <a:cs typeface="+mn-cs"/>
              </a:rPr>
              <a:t>HOW</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TIME</a:t>
            </a:r>
          </a:p>
          <a:p>
            <a:r>
              <a:rPr lang="en-US" sz="1200" b="0" u="none" kern="1200" baseline="0" dirty="0" smtClean="0">
                <a:solidFill>
                  <a:schemeClr val="tx1"/>
                </a:solidFill>
                <a:latin typeface="+mn-lt"/>
                <a:ea typeface="+mn-ea"/>
                <a:cs typeface="+mn-cs"/>
              </a:rPr>
              <a:t>1 min</a:t>
            </a:r>
            <a:endParaRPr lang="en-US" b="0" dirty="0" smtClean="0"/>
          </a:p>
          <a:p>
            <a:pPr marL="228600" indent="-228600">
              <a:buFont typeface="+mj-lt"/>
              <a:buAutoNum type="arabicPeriod"/>
            </a:pPr>
            <a:endParaRPr lang="en-US" sz="1200" u="none" kern="1200" baseline="0" dirty="0" smtClean="0">
              <a:solidFill>
                <a:schemeClr val="tx1"/>
              </a:solidFill>
              <a:latin typeface="+mn-lt"/>
              <a:ea typeface="+mn-ea"/>
              <a:cs typeface="+mn-cs"/>
            </a:endParaRPr>
          </a:p>
          <a:p>
            <a:pPr marL="228600" indent="-228600">
              <a:buFont typeface="+mj-lt"/>
              <a:buAutoNum type="arabicPeriod"/>
            </a:pPr>
            <a:endParaRPr lang="en-US" sz="1200" u="none" kern="1200" baseline="0" dirty="0" smtClean="0">
              <a:solidFill>
                <a:schemeClr val="tx1"/>
              </a:solidFill>
              <a:latin typeface="+mn-lt"/>
              <a:ea typeface="+mn-ea"/>
              <a:cs typeface="+mn-cs"/>
            </a:endParaRPr>
          </a:p>
          <a:p>
            <a:pPr marL="228600" indent="-228600">
              <a:buFont typeface="+mj-lt"/>
              <a:buAutoNum type="arabicPeriod"/>
            </a:pPr>
            <a:endParaRPr lang="en-US" sz="1200" u="none" kern="1200" baseline="0" dirty="0" smtClean="0">
              <a:solidFill>
                <a:schemeClr val="tx1"/>
              </a:solidFill>
              <a:latin typeface="+mn-lt"/>
              <a:ea typeface="+mn-ea"/>
              <a:cs typeface="+mn-cs"/>
            </a:endParaRPr>
          </a:p>
          <a:p>
            <a:endParaRPr lang="en-US" sz="1200" u="none" kern="1200" baseline="0" dirty="0" smtClean="0">
              <a:solidFill>
                <a:schemeClr val="tx1"/>
              </a:solidFill>
              <a:latin typeface="+mn-lt"/>
              <a:ea typeface="+mn-ea"/>
              <a:cs typeface="+mn-cs"/>
            </a:endParaRPr>
          </a:p>
          <a:p>
            <a:endParaRPr lang="en-US" sz="1200" u="non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61E29FC-A785-1D40-BBA7-278D4149D253}" type="slidenum">
              <a:rPr lang="en-US" smtClean="0"/>
              <a:t>55</a:t>
            </a:fld>
            <a:endParaRPr lang="en-US"/>
          </a:p>
        </p:txBody>
      </p:sp>
    </p:spTree>
    <p:extLst>
      <p:ext uri="{BB962C8B-B14F-4D97-AF65-F5344CB8AC3E}">
        <p14:creationId xmlns:p14="http://schemas.microsoft.com/office/powerpoint/2010/main" val="33228142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Briefly explain the table of contents</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endParaRPr lang="en-US" sz="1200" u="none" kern="1200" baseline="0" dirty="0" smtClean="0">
              <a:solidFill>
                <a:schemeClr val="tx1"/>
              </a:solidFill>
              <a:latin typeface="+mn-lt"/>
              <a:ea typeface="+mn-ea"/>
              <a:cs typeface="+mn-cs"/>
            </a:endParaRP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dirty="0" smtClean="0"/>
              <a:t>Explain that we are going to a new subject that covers the </a:t>
            </a:r>
            <a:r>
              <a:rPr lang="en-US" b="0" baseline="0" dirty="0" smtClean="0"/>
              <a:t>ability give users control over there user experience</a:t>
            </a: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endParaRPr lang="en-US" sz="1200"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1 min</a:t>
            </a:r>
          </a:p>
        </p:txBody>
      </p:sp>
      <p:sp>
        <p:nvSpPr>
          <p:cNvPr id="4" name="Slide Number Placeholder 3"/>
          <p:cNvSpPr>
            <a:spLocks noGrp="1"/>
          </p:cNvSpPr>
          <p:nvPr>
            <p:ph type="sldNum" sz="quarter" idx="10"/>
          </p:nvPr>
        </p:nvSpPr>
        <p:spPr/>
        <p:txBody>
          <a:bodyPr/>
          <a:lstStyle/>
          <a:p>
            <a:fld id="{961E29FC-A785-1D40-BBA7-278D4149D253}" type="slidenum">
              <a:rPr lang="en-US" smtClean="0"/>
              <a:t>56</a:t>
            </a:fld>
            <a:endParaRPr lang="en-US"/>
          </a:p>
        </p:txBody>
      </p:sp>
    </p:spTree>
    <p:extLst>
      <p:ext uri="{BB962C8B-B14F-4D97-AF65-F5344CB8AC3E}">
        <p14:creationId xmlns:p14="http://schemas.microsoft.com/office/powerpoint/2010/main" val="22315051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Introduce the concept of personalization</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p>
          <a:p>
            <a:pPr marL="171450" indent="-171450">
              <a:buFont typeface="Arial" charset="0"/>
              <a:buChar char="•"/>
            </a:pPr>
            <a:r>
              <a:rPr lang="en-US" sz="1200" u="none" kern="1200" baseline="0" dirty="0" smtClean="0">
                <a:solidFill>
                  <a:schemeClr val="tx1"/>
                </a:solidFill>
                <a:latin typeface="+mn-lt"/>
                <a:ea typeface="+mn-ea"/>
                <a:cs typeface="+mn-cs"/>
              </a:rPr>
              <a:t>Explain what personalization is and be prepared to share examples of usage.</a:t>
            </a:r>
          </a:p>
          <a:p>
            <a:pPr marL="171450" indent="-171450">
              <a:buFont typeface="Arial" charset="0"/>
              <a:buChar char="•"/>
            </a:pPr>
            <a:r>
              <a:rPr lang="en-US" sz="1200" u="none" kern="1200" baseline="0" dirty="0" smtClean="0">
                <a:solidFill>
                  <a:schemeClr val="tx1"/>
                </a:solidFill>
                <a:latin typeface="+mn-lt"/>
                <a:ea typeface="+mn-ea"/>
                <a:cs typeface="+mn-cs"/>
              </a:rPr>
              <a:t>In technical terms, personalization in CXP is the inheritance from the original item, applying the customization delta defined by the end user</a:t>
            </a:r>
          </a:p>
          <a:p>
            <a:pPr marL="171450" indent="-171450">
              <a:buFont typeface="Arial" charset="0"/>
              <a:buChar char="•"/>
            </a:pPr>
            <a:endParaRPr lang="en-US" sz="1200" u="none" kern="1200" baseline="0" dirty="0" smtClean="0">
              <a:solidFill>
                <a:schemeClr val="tx1"/>
              </a:solidFill>
              <a:latin typeface="+mn-lt"/>
              <a:ea typeface="+mn-ea"/>
              <a:cs typeface="+mn-cs"/>
            </a:endParaRPr>
          </a:p>
          <a:p>
            <a:pPr marL="0" indent="0">
              <a:buFont typeface="Arial" charset="0"/>
              <a:buNone/>
            </a:pPr>
            <a:r>
              <a:rPr lang="en-US" sz="1200" b="1" u="none" kern="1200" baseline="0" dirty="0" smtClean="0">
                <a:solidFill>
                  <a:schemeClr val="tx1"/>
                </a:solidFill>
                <a:latin typeface="+mn-lt"/>
                <a:ea typeface="+mn-ea"/>
                <a:cs typeface="+mn-cs"/>
              </a:rPr>
              <a:t>TIME</a:t>
            </a:r>
          </a:p>
          <a:p>
            <a:pPr marL="0" indent="0">
              <a:buFont typeface="Arial" charset="0"/>
              <a:buNone/>
            </a:pPr>
            <a:r>
              <a:rPr lang="en-US" dirty="0" smtClean="0"/>
              <a:t>1</a:t>
            </a:r>
            <a:r>
              <a:rPr lang="en-US" baseline="0" dirty="0" smtClean="0"/>
              <a:t> min</a:t>
            </a:r>
            <a:endParaRPr lang="en-US"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t>58</a:t>
            </a:fld>
            <a:endParaRPr lang="en-US"/>
          </a:p>
        </p:txBody>
      </p:sp>
    </p:spTree>
    <p:extLst>
      <p:ext uri="{BB962C8B-B14F-4D97-AF65-F5344CB8AC3E}">
        <p14:creationId xmlns:p14="http://schemas.microsoft.com/office/powerpoint/2010/main" val="3126002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1200" b="1" u="none" kern="1200" baseline="0" dirty="0" smtClean="0">
                <a:solidFill>
                  <a:schemeClr val="tx1"/>
                </a:solidFill>
                <a:latin typeface="+mn-lt"/>
                <a:ea typeface="+mn-ea"/>
                <a:cs typeface="+mn-cs"/>
              </a:rPr>
              <a:t>KEY</a:t>
            </a:r>
          </a:p>
          <a:p>
            <a:pPr marL="0" indent="0">
              <a:buFont typeface="Arial"/>
              <a:buNone/>
            </a:pPr>
            <a:r>
              <a:rPr lang="en-US" sz="1200" u="none" kern="1200" baseline="0" dirty="0" smtClean="0">
                <a:solidFill>
                  <a:schemeClr val="tx1"/>
                </a:solidFill>
                <a:latin typeface="+mn-lt"/>
                <a:ea typeface="+mn-ea"/>
                <a:cs typeface="+mn-cs"/>
              </a:rPr>
              <a:t>Use the animation to explain personalization</a:t>
            </a:r>
          </a:p>
          <a:p>
            <a:pPr marL="171450" indent="-171450">
              <a:buFont typeface="Arial"/>
              <a:buChar char="•"/>
            </a:pPr>
            <a:endParaRPr lang="en-US" sz="1200" u="none" kern="1200" baseline="0" dirty="0" smtClean="0">
              <a:solidFill>
                <a:schemeClr val="tx1"/>
              </a:solidFill>
              <a:latin typeface="+mn-lt"/>
              <a:ea typeface="+mn-ea"/>
              <a:cs typeface="+mn-cs"/>
            </a:endParaRPr>
          </a:p>
          <a:p>
            <a:pPr marL="0" indent="0">
              <a:buFont typeface="Arial"/>
              <a:buNone/>
            </a:pPr>
            <a:r>
              <a:rPr lang="en-US" sz="1200" b="1" u="none" kern="1200" baseline="0" dirty="0" smtClean="0">
                <a:solidFill>
                  <a:schemeClr val="tx1"/>
                </a:solidFill>
                <a:latin typeface="+mn-lt"/>
                <a:ea typeface="+mn-ea"/>
                <a:cs typeface="+mn-cs"/>
              </a:rPr>
              <a:t>HOW</a:t>
            </a:r>
          </a:p>
          <a:p>
            <a:pPr marL="171450" indent="-171450">
              <a:buFont typeface="Arial" charset="0"/>
              <a:buChar char="•"/>
            </a:pPr>
            <a:r>
              <a:rPr lang="en-US" sz="1200" u="none" kern="1200" baseline="0" dirty="0" smtClean="0">
                <a:solidFill>
                  <a:schemeClr val="tx1"/>
                </a:solidFill>
                <a:latin typeface="+mn-lt"/>
                <a:ea typeface="+mn-ea"/>
                <a:cs typeface="+mn-cs"/>
              </a:rPr>
              <a:t>Explain that, during design, a widget is selected from a catalog and inserted into the page. This widget instantiated in the page can have different property values and also new properties.</a:t>
            </a:r>
          </a:p>
          <a:p>
            <a:pPr marL="171450" indent="-171450">
              <a:buFont typeface="Arial" charset="0"/>
              <a:buChar char="•"/>
            </a:pPr>
            <a:r>
              <a:rPr lang="en-US" sz="1200" u="none" kern="1200" baseline="0" dirty="0" smtClean="0">
                <a:solidFill>
                  <a:schemeClr val="tx1"/>
                </a:solidFill>
                <a:latin typeface="+mn-lt"/>
                <a:ea typeface="+mn-ea"/>
                <a:cs typeface="+mn-cs"/>
              </a:rPr>
              <a:t>In this animation:</a:t>
            </a:r>
          </a:p>
          <a:p>
            <a:pPr marL="171450" indent="-171450">
              <a:buFont typeface="Arial" charset="0"/>
              <a:buChar char="•"/>
            </a:pPr>
            <a:r>
              <a:rPr lang="en-US" sz="1200" u="none" kern="1200" baseline="0" dirty="0" smtClean="0">
                <a:solidFill>
                  <a:schemeClr val="tx1"/>
                </a:solidFill>
                <a:latin typeface="+mn-lt"/>
                <a:ea typeface="+mn-ea"/>
                <a:cs typeface="+mn-cs"/>
              </a:rPr>
              <a:t>we have a page with three containers and two widgets</a:t>
            </a:r>
          </a:p>
          <a:p>
            <a:pPr marL="171450" indent="-171450">
              <a:buFont typeface="Arial" charset="0"/>
              <a:buChar char="•"/>
            </a:pPr>
            <a:r>
              <a:rPr lang="en-US" sz="1200" u="none" kern="1200" baseline="0" dirty="0" smtClean="0">
                <a:solidFill>
                  <a:schemeClr val="tx1"/>
                </a:solidFill>
                <a:latin typeface="+mn-lt"/>
                <a:ea typeface="+mn-ea"/>
                <a:cs typeface="+mn-cs"/>
              </a:rPr>
              <a:t>we add a widget on which we want to enable personalization</a:t>
            </a:r>
          </a:p>
          <a:p>
            <a:pPr marL="171450" indent="-171450">
              <a:buFont typeface="Arial" charset="0"/>
              <a:buChar char="•"/>
            </a:pPr>
            <a:endParaRPr lang="en-US" sz="1200" u="none" kern="1200" baseline="0" dirty="0" smtClean="0">
              <a:solidFill>
                <a:schemeClr val="tx1"/>
              </a:solidFill>
              <a:latin typeface="+mn-lt"/>
              <a:ea typeface="+mn-ea"/>
              <a:cs typeface="+mn-cs"/>
            </a:endParaRPr>
          </a:p>
          <a:p>
            <a:pPr marL="0" indent="0">
              <a:buFont typeface="Arial" charset="0"/>
              <a:buNone/>
            </a:pPr>
            <a:r>
              <a:rPr lang="en-US" sz="1200" b="1" u="none" kern="1200" baseline="0" dirty="0" smtClean="0">
                <a:solidFill>
                  <a:schemeClr val="tx1"/>
                </a:solidFill>
                <a:latin typeface="+mn-lt"/>
                <a:ea typeface="+mn-ea"/>
                <a:cs typeface="+mn-cs"/>
              </a:rPr>
              <a:t>TIME</a:t>
            </a:r>
          </a:p>
          <a:p>
            <a:pPr marL="0" indent="0">
              <a:buFont typeface="Arial" charset="0"/>
              <a:buNone/>
            </a:pPr>
            <a:r>
              <a:rPr lang="en-US" sz="1200" u="none" kern="1200" baseline="0" dirty="0" smtClean="0">
                <a:solidFill>
                  <a:schemeClr val="tx1"/>
                </a:solidFill>
                <a:latin typeface="+mn-lt"/>
                <a:ea typeface="+mn-ea"/>
                <a:cs typeface="+mn-cs"/>
              </a:rPr>
              <a:t>2 min</a:t>
            </a:r>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59</a:t>
            </a:fld>
            <a:endParaRPr lang="en-US"/>
          </a:p>
        </p:txBody>
      </p:sp>
    </p:spTree>
    <p:extLst>
      <p:ext uri="{BB962C8B-B14F-4D97-AF65-F5344CB8AC3E}">
        <p14:creationId xmlns:p14="http://schemas.microsoft.com/office/powerpoint/2010/main" val="31769392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1200" b="1" u="none" kern="1200" baseline="0" dirty="0" smtClean="0">
                <a:solidFill>
                  <a:schemeClr val="tx1"/>
                </a:solidFill>
                <a:latin typeface="+mn-lt"/>
                <a:ea typeface="+mn-ea"/>
                <a:cs typeface="+mn-cs"/>
              </a:rPr>
              <a:t>KEY</a:t>
            </a:r>
          </a:p>
          <a:p>
            <a:pPr marL="0" indent="0">
              <a:buFont typeface="Arial"/>
              <a:buNone/>
            </a:pPr>
            <a:r>
              <a:rPr lang="en-US" sz="1200" u="none" kern="1200" baseline="0" dirty="0" smtClean="0">
                <a:solidFill>
                  <a:schemeClr val="tx1"/>
                </a:solidFill>
                <a:latin typeface="+mn-lt"/>
                <a:ea typeface="+mn-ea"/>
                <a:cs typeface="+mn-cs"/>
              </a:rPr>
              <a:t>Use the animation to explain personalization</a:t>
            </a:r>
          </a:p>
          <a:p>
            <a:pPr marL="171450" indent="-171450">
              <a:buFont typeface="Arial"/>
              <a:buChar char="•"/>
            </a:pPr>
            <a:endParaRPr lang="en-US" sz="1200" u="none" kern="1200" baseline="0" dirty="0" smtClean="0">
              <a:solidFill>
                <a:schemeClr val="tx1"/>
              </a:solidFill>
              <a:latin typeface="+mn-lt"/>
              <a:ea typeface="+mn-ea"/>
              <a:cs typeface="+mn-cs"/>
            </a:endParaRPr>
          </a:p>
          <a:p>
            <a:pPr marL="0" indent="0">
              <a:buFont typeface="Arial"/>
              <a:buNone/>
            </a:pPr>
            <a:r>
              <a:rPr lang="en-US" sz="1200" b="1" u="none" kern="1200" baseline="0" dirty="0" smtClean="0">
                <a:solidFill>
                  <a:schemeClr val="tx1"/>
                </a:solidFill>
                <a:latin typeface="+mn-lt"/>
                <a:ea typeface="+mn-ea"/>
                <a:cs typeface="+mn-cs"/>
              </a:rPr>
              <a:t>HOW</a:t>
            </a:r>
            <a:endParaRPr lang="en-US" sz="1200" u="none" kern="1200" baseline="0" dirty="0" smtClean="0">
              <a:solidFill>
                <a:schemeClr val="tx1"/>
              </a:solidFill>
              <a:latin typeface="+mn-lt"/>
              <a:ea typeface="+mn-ea"/>
              <a:cs typeface="+mn-cs"/>
            </a:endParaRPr>
          </a:p>
          <a:p>
            <a:pPr marL="171450" indent="-171450">
              <a:buFont typeface="Arial"/>
              <a:buChar char="•"/>
            </a:pPr>
            <a:r>
              <a:rPr lang="en-US" sz="1200" u="none" kern="1200" baseline="0" dirty="0" smtClean="0">
                <a:solidFill>
                  <a:schemeClr val="tx1"/>
                </a:solidFill>
                <a:latin typeface="+mn-lt"/>
                <a:ea typeface="+mn-ea"/>
                <a:cs typeface="+mn-cs"/>
              </a:rPr>
              <a:t>Explain that:</a:t>
            </a:r>
          </a:p>
          <a:p>
            <a:pPr marL="628540" lvl="1" indent="-171450">
              <a:buFont typeface="Arial"/>
              <a:buChar char="•"/>
            </a:pPr>
            <a:r>
              <a:rPr lang="en-US" sz="1200" u="none" kern="1200" baseline="0" dirty="0" smtClean="0">
                <a:solidFill>
                  <a:schemeClr val="tx1"/>
                </a:solidFill>
                <a:latin typeface="+mn-lt"/>
                <a:ea typeface="+mn-ea"/>
                <a:cs typeface="+mn-cs"/>
              </a:rPr>
              <a:t>When a user personalizes this widget, a new item will be created in the user space, storing only the delta (changes from the original item)</a:t>
            </a:r>
          </a:p>
          <a:p>
            <a:pPr marL="628540" lvl="1" indent="-171450">
              <a:buFont typeface="Arial"/>
              <a:buChar char="•"/>
            </a:pPr>
            <a:r>
              <a:rPr lang="en-US" sz="1200" u="none" kern="1200" baseline="0" dirty="0" smtClean="0">
                <a:solidFill>
                  <a:schemeClr val="tx1"/>
                </a:solidFill>
                <a:latin typeface="+mn-lt"/>
                <a:ea typeface="+mn-ea"/>
                <a:cs typeface="+mn-cs"/>
              </a:rPr>
              <a:t>Not only preferences can be customized, but also layouts (by drag &amp; dropping widgets in different container areas, for example)</a:t>
            </a:r>
          </a:p>
          <a:p>
            <a:pPr marL="628540" lvl="1" indent="-171450">
              <a:buFont typeface="Arial"/>
              <a:buChar char="•"/>
            </a:pPr>
            <a:r>
              <a:rPr lang="en-US" sz="1200" u="none" kern="1200" baseline="0" dirty="0" smtClean="0">
                <a:solidFill>
                  <a:schemeClr val="tx1"/>
                </a:solidFill>
                <a:latin typeface="+mn-lt"/>
                <a:ea typeface="+mn-ea"/>
                <a:cs typeface="+mn-cs"/>
              </a:rPr>
              <a:t>you cannot personalize pages</a:t>
            </a:r>
          </a:p>
          <a:p>
            <a:pPr marL="171450" indent="-171450">
              <a:buFont typeface="Arial" charset="0"/>
              <a:buChar char="•"/>
            </a:pPr>
            <a:endParaRPr lang="en-US" sz="1200" u="none" kern="1200" baseline="0" dirty="0" smtClean="0">
              <a:solidFill>
                <a:schemeClr val="tx1"/>
              </a:solidFill>
              <a:latin typeface="+mn-lt"/>
              <a:ea typeface="+mn-ea"/>
              <a:cs typeface="+mn-cs"/>
            </a:endParaRPr>
          </a:p>
          <a:p>
            <a:pPr marL="0" indent="0">
              <a:buFont typeface="Arial" charset="0"/>
              <a:buNone/>
            </a:pPr>
            <a:r>
              <a:rPr lang="en-US" sz="1200" b="1" u="none" kern="1200" baseline="0" dirty="0" smtClean="0">
                <a:solidFill>
                  <a:schemeClr val="tx1"/>
                </a:solidFill>
                <a:latin typeface="+mn-lt"/>
                <a:ea typeface="+mn-ea"/>
                <a:cs typeface="+mn-cs"/>
              </a:rPr>
              <a:t>TIME</a:t>
            </a:r>
          </a:p>
          <a:p>
            <a:pPr marL="0" indent="0">
              <a:buFont typeface="Arial" charset="0"/>
              <a:buNone/>
            </a:pPr>
            <a:r>
              <a:rPr lang="en-US" sz="1200" u="none" kern="1200" baseline="0" dirty="0" smtClean="0">
                <a:solidFill>
                  <a:schemeClr val="tx1"/>
                </a:solidFill>
                <a:latin typeface="+mn-lt"/>
                <a:ea typeface="+mn-ea"/>
                <a:cs typeface="+mn-cs"/>
              </a:rPr>
              <a:t>2 min</a:t>
            </a:r>
            <a:endParaRPr lang="en-US" dirty="0" smtClean="0"/>
          </a:p>
          <a:p>
            <a:pPr marL="171450" indent="-171450">
              <a:buFont typeface="Arial"/>
              <a:buChar char="•"/>
            </a:pPr>
            <a:endParaRPr lang="en-US" sz="1200" u="none" kern="1200" baseline="0" dirty="0" smtClean="0">
              <a:solidFill>
                <a:schemeClr val="tx1"/>
              </a:solidFill>
              <a:latin typeface="+mn-lt"/>
              <a:ea typeface="+mn-ea"/>
              <a:cs typeface="+mn-cs"/>
            </a:endParaRPr>
          </a:p>
          <a:p>
            <a:pPr marL="171450" indent="-171450">
              <a:buFont typeface="Arial"/>
              <a:buChar char="•"/>
            </a:pPr>
            <a:endParaRPr lang="en-US" sz="1200" u="none" kern="1200" baseline="0" dirty="0" smtClean="0">
              <a:solidFill>
                <a:schemeClr val="tx1"/>
              </a:solidFill>
              <a:latin typeface="+mn-lt"/>
              <a:ea typeface="+mn-ea"/>
              <a:cs typeface="+mn-cs"/>
            </a:endParaRPr>
          </a:p>
          <a:p>
            <a:pPr marL="171450" indent="-171450">
              <a:buFont typeface="Arial"/>
              <a:buChar char="•"/>
            </a:pPr>
            <a:endParaRPr lang="en-US" sz="1200" u="none" kern="1200" baseline="0" dirty="0" smtClean="0">
              <a:solidFill>
                <a:schemeClr val="tx1"/>
              </a:solidFill>
              <a:latin typeface="+mn-lt"/>
              <a:ea typeface="+mn-ea"/>
              <a:cs typeface="+mn-cs"/>
            </a:endParaRPr>
          </a:p>
          <a:p>
            <a:pPr marL="171450" indent="-171450">
              <a:buFont typeface="Arial"/>
              <a:buChar char="•"/>
            </a:pPr>
            <a:endParaRPr lang="en-US" sz="1200" u="none" kern="1200" baseline="0" dirty="0" smtClean="0">
              <a:solidFill>
                <a:schemeClr val="tx1"/>
              </a:solidFill>
              <a:latin typeface="+mn-lt"/>
              <a:ea typeface="+mn-ea"/>
              <a:cs typeface="+mn-cs"/>
            </a:endParaRPr>
          </a:p>
          <a:p>
            <a:pPr marL="171450" indent="-171450">
              <a:buFont typeface="Arial"/>
              <a:buChar char="•"/>
            </a:pPr>
            <a:endParaRPr lang="en-US" sz="1200" u="none" kern="1200" baseline="0" dirty="0" smtClean="0">
              <a:solidFill>
                <a:schemeClr val="tx1"/>
              </a:solidFill>
              <a:latin typeface="+mn-lt"/>
              <a:ea typeface="+mn-ea"/>
              <a:cs typeface="+mn-cs"/>
            </a:endParaRP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60</a:t>
            </a:fld>
            <a:endParaRPr lang="en-US"/>
          </a:p>
        </p:txBody>
      </p:sp>
    </p:spTree>
    <p:extLst>
      <p:ext uri="{BB962C8B-B14F-4D97-AF65-F5344CB8AC3E}">
        <p14:creationId xmlns:p14="http://schemas.microsoft.com/office/powerpoint/2010/main" val="31769392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b="0" dirty="0" smtClean="0"/>
              <a:t>Explain</a:t>
            </a:r>
            <a:r>
              <a:rPr lang="en-US" b="0" baseline="0" dirty="0" smtClean="0"/>
              <a:t> items and their scopes</a:t>
            </a:r>
          </a:p>
          <a:p>
            <a:endParaRPr lang="en-US" b="0" baseline="0" dirty="0" smtClean="0"/>
          </a:p>
          <a:p>
            <a:r>
              <a:rPr lang="en-US" b="1" dirty="0" smtClean="0"/>
              <a:t>HOW</a:t>
            </a:r>
          </a:p>
          <a:p>
            <a:pPr marL="171450" indent="-171450">
              <a:buFont typeface="Arial" charset="0"/>
              <a:buChar char="•"/>
            </a:pPr>
            <a:r>
              <a:rPr lang="en-US" b="0" dirty="0" smtClean="0"/>
              <a:t>Overview of portal model in terms of personalization (Global space VS user space)</a:t>
            </a:r>
          </a:p>
          <a:p>
            <a:pPr marL="171450" indent="-171450">
              <a:buFont typeface="Arial" charset="0"/>
              <a:buChar char="•"/>
            </a:pPr>
            <a:r>
              <a:rPr lang="en-US" dirty="0" smtClean="0"/>
              <a:t>One thing we don’t cover much is that technically, containers can also be treated like widgets and personalized.</a:t>
            </a:r>
          </a:p>
          <a:p>
            <a:endParaRPr lang="en-US" dirty="0" smtClean="0"/>
          </a:p>
          <a:p>
            <a:r>
              <a:rPr lang="en-US" dirty="0" smtClean="0"/>
              <a:t>CXP objects support personalization in three levels: </a:t>
            </a:r>
          </a:p>
          <a:p>
            <a:pPr marL="228600" indent="-228600">
              <a:buFont typeface="+mj-lt"/>
              <a:buAutoNum type="arabicPeriod"/>
            </a:pPr>
            <a:r>
              <a:rPr lang="en-US" dirty="0" smtClean="0"/>
              <a:t>server</a:t>
            </a:r>
          </a:p>
          <a:p>
            <a:pPr marL="228600" indent="-228600">
              <a:buFont typeface="+mj-lt"/>
              <a:buAutoNum type="arabicPeriod"/>
            </a:pPr>
            <a:r>
              <a:rPr lang="en-US" dirty="0" smtClean="0"/>
              <a:t>portal</a:t>
            </a:r>
          </a:p>
          <a:p>
            <a:pPr marL="228600" indent="-228600">
              <a:buFont typeface="+mj-lt"/>
              <a:buAutoNum type="arabicPeriod"/>
            </a:pPr>
            <a:r>
              <a:rPr lang="en-US" dirty="0" smtClean="0"/>
              <a:t>user</a:t>
            </a:r>
          </a:p>
          <a:p>
            <a:endParaRPr lang="en-US" dirty="0" smtClean="0"/>
          </a:p>
          <a:p>
            <a:r>
              <a:rPr lang="en-US" dirty="0" smtClean="0"/>
              <a:t>This means objects can be defined for:</a:t>
            </a:r>
          </a:p>
          <a:p>
            <a:pPr marL="228600" indent="-228600">
              <a:buFont typeface="+mj-lt"/>
              <a:buAutoNum type="arabicPeriod"/>
            </a:pPr>
            <a:r>
              <a:rPr lang="en-US" dirty="0" smtClean="0"/>
              <a:t>multiple portals</a:t>
            </a:r>
          </a:p>
          <a:p>
            <a:pPr marL="228600" indent="-228600">
              <a:buFont typeface="+mj-lt"/>
              <a:buAutoNum type="arabicPeriod"/>
            </a:pPr>
            <a:r>
              <a:rPr lang="en-US" dirty="0" smtClean="0"/>
              <a:t>multiple users within one portal and</a:t>
            </a:r>
          </a:p>
          <a:p>
            <a:pPr marL="228600" indent="-228600">
              <a:buFont typeface="+mj-lt"/>
              <a:buAutoNum type="arabicPeriod"/>
            </a:pPr>
            <a:r>
              <a:rPr lang="en-US" dirty="0" smtClean="0"/>
              <a:t>for a single user </a:t>
            </a:r>
          </a:p>
          <a:p>
            <a:endParaRPr lang="en-US" dirty="0" smtClean="0"/>
          </a:p>
          <a:p>
            <a:r>
              <a:rPr lang="en-US" dirty="0" smtClean="0"/>
              <a:t>Whenever an object is defined for a new level, the data store makes a copy of the original</a:t>
            </a:r>
          </a:p>
          <a:p>
            <a:r>
              <a:rPr lang="en-US" dirty="0" smtClean="0"/>
              <a:t>object and only stores the changes  DELTA CLONE to the original.</a:t>
            </a:r>
          </a:p>
          <a:p>
            <a:endParaRPr lang="en-US" dirty="0" smtClean="0"/>
          </a:p>
          <a:p>
            <a:r>
              <a:rPr lang="en-US" dirty="0" smtClean="0"/>
              <a:t>Catalogs logically groups objects, e.g. a catalog with news widgets. It can contain any object that extends </a:t>
            </a:r>
            <a:r>
              <a:rPr lang="en-US" dirty="0" err="1" smtClean="0"/>
              <a:t>com.backbase.portal.foundation.domain.conceptual.Item</a:t>
            </a:r>
            <a:r>
              <a:rPr lang="en-US" dirty="0" smtClean="0"/>
              <a:t>.</a:t>
            </a:r>
          </a:p>
          <a:p>
            <a:endParaRPr lang="en-US" dirty="0" smtClean="0"/>
          </a:p>
          <a:p>
            <a:r>
              <a:rPr lang="en-US" b="1" dirty="0" smtClean="0"/>
              <a:t>Inheritance </a:t>
            </a:r>
            <a:r>
              <a:rPr lang="en-US" b="1" dirty="0" err="1" smtClean="0"/>
              <a:t>vs</a:t>
            </a:r>
            <a:r>
              <a:rPr lang="en-US" b="1" dirty="0" smtClean="0"/>
              <a:t> Customization</a:t>
            </a:r>
          </a:p>
          <a:p>
            <a:r>
              <a:rPr lang="en-US" dirty="0" smtClean="0"/>
              <a:t>The </a:t>
            </a:r>
            <a:r>
              <a:rPr lang="en-US" dirty="0" err="1" smtClean="0"/>
              <a:t>Backbase</a:t>
            </a:r>
            <a:r>
              <a:rPr lang="en-US" dirty="0" smtClean="0"/>
              <a:t> CXP object model uses inheritance &amp; customization extensively.</a:t>
            </a:r>
          </a:p>
          <a:p>
            <a:pPr marL="171450" indent="-171450">
              <a:buFont typeface="Arial"/>
              <a:buChar char="•"/>
            </a:pPr>
            <a:r>
              <a:rPr lang="en-US" b="1" dirty="0" smtClean="0"/>
              <a:t>Inheritance</a:t>
            </a:r>
            <a:r>
              <a:rPr lang="en-US" dirty="0" smtClean="0"/>
              <a:t>: When a business user (</a:t>
            </a:r>
            <a:r>
              <a:rPr lang="en-US" dirty="0" err="1" smtClean="0"/>
              <a:t>cxp</a:t>
            </a:r>
            <a:r>
              <a:rPr lang="en-US" dirty="0" smtClean="0"/>
              <a:t> manager) places a widget on a page from the catalog, </a:t>
            </a:r>
            <a:r>
              <a:rPr lang="en-US" dirty="0" err="1" smtClean="0"/>
              <a:t>Backbase</a:t>
            </a:r>
            <a:r>
              <a:rPr lang="en-US" dirty="0" smtClean="0"/>
              <a:t> CXP Foundation creates a new widget that extends the widget in the catalog. The new widget inherits all attributes from the extended widget. </a:t>
            </a:r>
          </a:p>
          <a:p>
            <a:pPr marL="171450" indent="-171450">
              <a:buFont typeface="Arial"/>
              <a:buChar char="•"/>
            </a:pPr>
            <a:r>
              <a:rPr lang="en-US" b="1" dirty="0" smtClean="0"/>
              <a:t>Customization</a:t>
            </a:r>
            <a:r>
              <a:rPr lang="en-US" dirty="0" smtClean="0"/>
              <a:t>: Similarly, when an end user personalizes an object, </a:t>
            </a:r>
            <a:r>
              <a:rPr lang="en-US" dirty="0" err="1" smtClean="0"/>
              <a:t>Backbase</a:t>
            </a:r>
            <a:r>
              <a:rPr lang="en-US" dirty="0" smtClean="0"/>
              <a:t> CXP Foundation copies the original object and applies the personalization to the copy.</a:t>
            </a:r>
          </a:p>
          <a:p>
            <a:endParaRPr lang="en-US" dirty="0" smtClean="0"/>
          </a:p>
          <a:p>
            <a:r>
              <a:rPr lang="en-US" dirty="0" smtClean="0"/>
              <a:t>An example of a personalization is moving a widget to another location on the page.</a:t>
            </a:r>
          </a:p>
          <a:p>
            <a:r>
              <a:rPr lang="en-US" dirty="0" smtClean="0"/>
              <a:t>In both cases, extensions and </a:t>
            </a:r>
            <a:r>
              <a:rPr lang="en-US" dirty="0" err="1" smtClean="0"/>
              <a:t>personalizations</a:t>
            </a:r>
            <a:r>
              <a:rPr lang="en-US" dirty="0" smtClean="0"/>
              <a:t>, </a:t>
            </a:r>
            <a:r>
              <a:rPr lang="en-US" dirty="0" err="1" smtClean="0"/>
              <a:t>Backbase</a:t>
            </a:r>
            <a:r>
              <a:rPr lang="en-US" dirty="0" smtClean="0"/>
              <a:t> CXP only saves the changes (DELTAS) and not the inherited attributes. </a:t>
            </a:r>
          </a:p>
          <a:p>
            <a:r>
              <a:rPr lang="en-US" dirty="0" smtClean="0"/>
              <a:t>This makes the Backbase CXP object model scalable and efficient.</a:t>
            </a:r>
          </a:p>
          <a:p>
            <a:endParaRPr lang="en-US" dirty="0" smtClean="0"/>
          </a:p>
          <a:p>
            <a:r>
              <a:rPr lang="en-US" b="1" dirty="0" smtClean="0"/>
              <a:t>TIME</a:t>
            </a:r>
          </a:p>
          <a:p>
            <a:r>
              <a:rPr lang="en-US" dirty="0" smtClean="0"/>
              <a:t>5 min</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61</a:t>
            </a:fld>
            <a:endParaRPr lang="en-US"/>
          </a:p>
        </p:txBody>
      </p:sp>
    </p:spTree>
    <p:extLst>
      <p:ext uri="{BB962C8B-B14F-4D97-AF65-F5344CB8AC3E}">
        <p14:creationId xmlns:p14="http://schemas.microsoft.com/office/powerpoint/2010/main" val="13883370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1200" b="1" u="none" kern="1200" baseline="0" dirty="0" smtClean="0">
                <a:solidFill>
                  <a:schemeClr val="tx1"/>
                </a:solidFill>
                <a:latin typeface="+mn-lt"/>
                <a:ea typeface="+mn-ea"/>
                <a:cs typeface="+mn-cs"/>
              </a:rPr>
              <a:t>KEY</a:t>
            </a:r>
          </a:p>
          <a:p>
            <a:pPr marL="0" indent="0">
              <a:buFont typeface="Arial"/>
              <a:buNone/>
            </a:pPr>
            <a:r>
              <a:rPr lang="en-US" sz="1200" u="none" kern="1200" baseline="0" dirty="0" smtClean="0">
                <a:solidFill>
                  <a:schemeClr val="tx1"/>
                </a:solidFill>
                <a:latin typeface="+mn-lt"/>
                <a:ea typeface="+mn-ea"/>
                <a:cs typeface="+mn-cs"/>
              </a:rPr>
              <a:t>Explain the concept of chrome</a:t>
            </a:r>
          </a:p>
          <a:p>
            <a:pPr marL="171450" indent="-171450">
              <a:buFont typeface="Arial"/>
              <a:buChar char="•"/>
            </a:pPr>
            <a:endParaRPr lang="en-US" sz="1200" u="none" kern="1200" baseline="0" dirty="0" smtClean="0">
              <a:solidFill>
                <a:schemeClr val="tx1"/>
              </a:solidFill>
              <a:latin typeface="+mn-lt"/>
              <a:ea typeface="+mn-ea"/>
              <a:cs typeface="+mn-cs"/>
            </a:endParaRPr>
          </a:p>
          <a:p>
            <a:pPr marL="0" indent="0">
              <a:buFont typeface="Arial"/>
              <a:buNone/>
            </a:pPr>
            <a:r>
              <a:rPr lang="en-US" sz="1200" b="1" u="none" kern="1200" baseline="0" dirty="0" smtClean="0">
                <a:solidFill>
                  <a:schemeClr val="tx1"/>
                </a:solidFill>
                <a:latin typeface="+mn-lt"/>
                <a:ea typeface="+mn-ea"/>
                <a:cs typeface="+mn-cs"/>
              </a:rPr>
              <a:t>HOW</a:t>
            </a:r>
            <a:endParaRPr lang="en-US" sz="1200" u="none" kern="1200" baseline="0" dirty="0" smtClean="0">
              <a:solidFill>
                <a:schemeClr val="tx1"/>
              </a:solidFill>
              <a:latin typeface="+mn-lt"/>
              <a:ea typeface="+mn-ea"/>
              <a:cs typeface="+mn-cs"/>
            </a:endParaRPr>
          </a:p>
          <a:p>
            <a:pPr marL="171450" indent="-171450">
              <a:buFont typeface="Arial"/>
              <a:buChar char="•"/>
            </a:pPr>
            <a:r>
              <a:rPr lang="en-US" sz="1200" u="none" kern="1200" baseline="0" dirty="0" smtClean="0">
                <a:solidFill>
                  <a:schemeClr val="tx1"/>
                </a:solidFill>
                <a:latin typeface="+mn-lt"/>
                <a:ea typeface="+mn-ea"/>
                <a:cs typeface="+mn-cs"/>
              </a:rPr>
              <a:t>Chromes allow you to visually configure your widget.</a:t>
            </a:r>
          </a:p>
          <a:p>
            <a:pPr marL="171450" indent="-171450">
              <a:buFont typeface="Arial"/>
              <a:buChar char="•"/>
            </a:pPr>
            <a:r>
              <a:rPr lang="en-US" sz="1200" u="none" kern="1200" baseline="0" dirty="0" smtClean="0">
                <a:solidFill>
                  <a:schemeClr val="tx1"/>
                </a:solidFill>
                <a:latin typeface="+mn-lt"/>
                <a:ea typeface="+mn-ea"/>
                <a:cs typeface="+mn-cs"/>
              </a:rPr>
              <a:t>Chromes themselves can be customized, there are various default chromes available (including ‘no chrome’, which is a chrome with no styling)</a:t>
            </a:r>
          </a:p>
          <a:p>
            <a:pPr marL="171450" indent="-171450">
              <a:buFont typeface="Arial"/>
              <a:buChar char="•"/>
            </a:pPr>
            <a:r>
              <a:rPr lang="en-US" sz="1200" u="none" kern="1200" baseline="0" dirty="0" smtClean="0">
                <a:solidFill>
                  <a:schemeClr val="tx1"/>
                </a:solidFill>
                <a:latin typeface="+mn-lt"/>
                <a:ea typeface="+mn-ea"/>
                <a:cs typeface="+mn-cs"/>
              </a:rPr>
              <a:t>Chromes typically give end-users the ability to manage a widget, but developers can restrict that (preferences ‘view hint’ or JavaScript)</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Preferences provide cross session storage space for authenticated users</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TIME</a:t>
            </a:r>
            <a:endParaRPr lang="en-US" dirty="0" smtClean="0"/>
          </a:p>
          <a:p>
            <a:r>
              <a:rPr lang="en-US" b="0" dirty="0" smtClean="0"/>
              <a:t>3 min</a:t>
            </a:r>
            <a:endParaRPr lang="en-US" b="0" dirty="0"/>
          </a:p>
        </p:txBody>
      </p:sp>
      <p:sp>
        <p:nvSpPr>
          <p:cNvPr id="4" name="Slide Number Placeholder 3"/>
          <p:cNvSpPr>
            <a:spLocks noGrp="1"/>
          </p:cNvSpPr>
          <p:nvPr>
            <p:ph type="sldNum" sz="quarter" idx="10"/>
          </p:nvPr>
        </p:nvSpPr>
        <p:spPr/>
        <p:txBody>
          <a:bodyPr/>
          <a:lstStyle/>
          <a:p>
            <a:fld id="{961E29FC-A785-1D40-BBA7-278D4149D253}" type="slidenum">
              <a:rPr lang="en-US" smtClean="0"/>
              <a:t>62</a:t>
            </a:fld>
            <a:endParaRPr lang="en-US"/>
          </a:p>
        </p:txBody>
      </p:sp>
    </p:spTree>
    <p:extLst>
      <p:ext uri="{BB962C8B-B14F-4D97-AF65-F5344CB8AC3E}">
        <p14:creationId xmlns:p14="http://schemas.microsoft.com/office/powerpoint/2010/main" val="3946539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Define a portal</a:t>
            </a:r>
          </a:p>
          <a:p>
            <a:endParaRPr lang="en-US" dirty="0" smtClean="0"/>
          </a:p>
          <a:p>
            <a:r>
              <a:rPr lang="en-US" b="1" dirty="0" smtClean="0"/>
              <a:t>HOW</a:t>
            </a:r>
          </a:p>
          <a:p>
            <a:pPr marL="171450" indent="-171450">
              <a:buFont typeface="Arial" charset="0"/>
              <a:buChar char="•"/>
            </a:pPr>
            <a:r>
              <a:rPr lang="en-US" baseline="0" dirty="0" smtClean="0"/>
              <a:t>Feel free to provide examples of portals. Use your previous experience on portal projects</a:t>
            </a:r>
          </a:p>
          <a:p>
            <a:endParaRPr lang="en-US" dirty="0" smtClean="0"/>
          </a:p>
          <a:p>
            <a:r>
              <a:rPr lang="en-US" b="1" dirty="0" smtClean="0"/>
              <a:t>TIME </a:t>
            </a:r>
          </a:p>
          <a:p>
            <a:r>
              <a:rPr lang="en-US" dirty="0" smtClean="0"/>
              <a:t>3</a:t>
            </a:r>
            <a:r>
              <a:rPr lang="en-US" baseline="0" dirty="0" smtClean="0"/>
              <a:t> </a:t>
            </a:r>
            <a:r>
              <a:rPr lang="en-US" dirty="0" smtClean="0"/>
              <a:t>min</a:t>
            </a:r>
          </a:p>
          <a:p>
            <a:endParaRPr lang="en-US" baseline="0"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t>7</a:t>
            </a:fld>
            <a:endParaRPr lang="en-US"/>
          </a:p>
        </p:txBody>
      </p:sp>
    </p:spTree>
    <p:extLst>
      <p:ext uri="{BB962C8B-B14F-4D97-AF65-F5344CB8AC3E}">
        <p14:creationId xmlns:p14="http://schemas.microsoft.com/office/powerpoint/2010/main" val="3377481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Present a demo or propose an exercise to</a:t>
            </a:r>
            <a:r>
              <a:rPr lang="en-US" baseline="0" dirty="0" smtClean="0"/>
              <a:t> cover the personalization feature.</a:t>
            </a:r>
            <a:endParaRPr lang="en-US" dirty="0" smtClean="0"/>
          </a:p>
          <a:p>
            <a:endParaRPr lang="en-US" dirty="0" smtClean="0"/>
          </a:p>
          <a:p>
            <a:r>
              <a:rPr lang="en-US" b="1" dirty="0" smtClean="0"/>
              <a:t>HOW:</a:t>
            </a:r>
          </a:p>
          <a:p>
            <a:r>
              <a:rPr lang="en-US" dirty="0" smtClean="0"/>
              <a:t>Propose</a:t>
            </a:r>
            <a:r>
              <a:rPr lang="en-US" baseline="0" dirty="0" smtClean="0"/>
              <a:t> a use case using personalization. This use case uses the </a:t>
            </a:r>
            <a:r>
              <a:rPr lang="en-US" i="1" baseline="0" dirty="0" smtClean="0"/>
              <a:t>Video</a:t>
            </a:r>
            <a:r>
              <a:rPr lang="en-US" i="0" baseline="0" dirty="0" smtClean="0"/>
              <a:t> widget as an example of properties personalization. The </a:t>
            </a:r>
            <a:r>
              <a:rPr lang="en-US" i="1" baseline="0" dirty="0" smtClean="0"/>
              <a:t>videoId</a:t>
            </a:r>
            <a:r>
              <a:rPr lang="en-US" i="0" baseline="0" dirty="0" smtClean="0"/>
              <a:t> property will be exposed to end users so that they can personalize the initial video to be exhibited when the page is loaded.</a:t>
            </a:r>
          </a:p>
          <a:p>
            <a:endParaRPr lang="en-US" i="0" baseline="0" dirty="0" smtClean="0"/>
          </a:p>
          <a:p>
            <a:r>
              <a:rPr lang="en-US" b="0" i="1" baseline="0" dirty="0" smtClean="0"/>
              <a:t>Proposed Steps for a Launchpad-based setup</a:t>
            </a:r>
          </a:p>
          <a:p>
            <a:endParaRPr lang="en-US" baseline="0" dirty="0" smtClean="0"/>
          </a:p>
          <a:p>
            <a:pPr marL="171450" indent="-171450" rtl="0" fontAlgn="base">
              <a:buFont typeface="Arial" charset="0"/>
              <a:buChar char="•"/>
            </a:pPr>
            <a:r>
              <a:rPr lang="en-US" sz="1200" b="0" i="0" u="none" strike="noStrike" kern="1200" dirty="0" smtClean="0">
                <a:solidFill>
                  <a:schemeClr val="tx1"/>
                </a:solidFill>
                <a:effectLst/>
                <a:latin typeface="+mn-lt"/>
                <a:ea typeface="+mn-ea"/>
                <a:cs typeface="+mn-cs"/>
              </a:rPr>
              <a:t>Update the Portal catalog:</a:t>
            </a:r>
          </a:p>
          <a:p>
            <a:pPr marL="628540" lvl="1" indent="-171450" rtl="0" fontAlgn="base">
              <a:buFont typeface="Arial" charset="0"/>
              <a:buChar char="•"/>
            </a:pPr>
            <a:r>
              <a:rPr lang="en-US" sz="1200" b="0" i="0" u="none" strike="noStrike" kern="1200" dirty="0" smtClean="0">
                <a:solidFill>
                  <a:schemeClr val="tx1"/>
                </a:solidFill>
                <a:effectLst/>
                <a:latin typeface="+mn-lt"/>
                <a:ea typeface="+mn-ea"/>
                <a:cs typeface="+mn-cs"/>
              </a:rPr>
              <a:t>Open the previously created portal</a:t>
            </a:r>
          </a:p>
          <a:p>
            <a:pPr marL="628540" lvl="1" indent="-171450" rtl="0" fontAlgn="base">
              <a:buFont typeface="Arial" charset="0"/>
              <a:buChar char="•"/>
            </a:pPr>
            <a:r>
              <a:rPr lang="en-US" sz="1200" b="0" i="0" u="none" strike="noStrike" kern="1200" dirty="0" smtClean="0">
                <a:solidFill>
                  <a:schemeClr val="tx1"/>
                </a:solidFill>
                <a:effectLst/>
                <a:latin typeface="+mn-lt"/>
                <a:ea typeface="+mn-ea"/>
                <a:cs typeface="+mn-cs"/>
              </a:rPr>
              <a:t>Add the Video widget items into the </a:t>
            </a:r>
            <a:r>
              <a:rPr lang="en-US" sz="1200" b="0" i="1" u="none" strike="noStrike" kern="1200" dirty="0" smtClean="0">
                <a:solidFill>
                  <a:schemeClr val="tx1"/>
                </a:solidFill>
                <a:effectLst/>
                <a:latin typeface="+mn-lt"/>
                <a:ea typeface="+mn-ea"/>
                <a:cs typeface="+mn-cs"/>
              </a:rPr>
              <a:t>Portal Catalog</a:t>
            </a:r>
          </a:p>
          <a:p>
            <a:pPr marL="171450" indent="-171450" rtl="0" fontAlgn="base">
              <a:buFont typeface="Arial" charset="0"/>
              <a:buChar char="•"/>
            </a:pPr>
            <a:r>
              <a:rPr lang="en-US" sz="1200" b="0" i="0" u="none" strike="noStrike" kern="1200" dirty="0" smtClean="0">
                <a:solidFill>
                  <a:schemeClr val="tx1"/>
                </a:solidFill>
                <a:effectLst/>
                <a:latin typeface="+mn-lt"/>
                <a:ea typeface="+mn-ea"/>
                <a:cs typeface="+mn-cs"/>
              </a:rPr>
              <a:t>Page creation</a:t>
            </a:r>
          </a:p>
          <a:p>
            <a:pPr marL="628540" lvl="1" indent="-171450" rtl="0" fontAlgn="base">
              <a:buFont typeface="Arial" charset="0"/>
              <a:buChar char="•"/>
            </a:pPr>
            <a:r>
              <a:rPr lang="en-US" sz="1200" b="0" i="0" u="none" strike="noStrike" kern="1200" dirty="0" smtClean="0">
                <a:solidFill>
                  <a:schemeClr val="tx1"/>
                </a:solidFill>
                <a:effectLst/>
                <a:latin typeface="+mn-lt"/>
                <a:ea typeface="+mn-ea"/>
                <a:cs typeface="+mn-cs"/>
              </a:rPr>
              <a:t>Create a new page (suggested</a:t>
            </a:r>
            <a:r>
              <a:rPr lang="en-US" sz="1200" b="0" i="0" u="none" strike="noStrike" kern="1200" baseline="0" dirty="0" smtClean="0">
                <a:solidFill>
                  <a:schemeClr val="tx1"/>
                </a:solidFill>
                <a:effectLst/>
                <a:latin typeface="+mn-lt"/>
                <a:ea typeface="+mn-ea"/>
                <a:cs typeface="+mn-cs"/>
              </a:rPr>
              <a:t> name is </a:t>
            </a:r>
            <a:r>
              <a:rPr lang="en-US" sz="1200" b="0" i="1" u="none" strike="noStrike" kern="1200" baseline="0" dirty="0" smtClean="0">
                <a:solidFill>
                  <a:schemeClr val="tx1"/>
                </a:solidFill>
                <a:effectLst/>
                <a:latin typeface="+mn-lt"/>
                <a:ea typeface="+mn-ea"/>
                <a:cs typeface="+mn-cs"/>
              </a:rPr>
              <a:t>My Videos</a:t>
            </a:r>
            <a:r>
              <a:rPr lang="en-US" sz="1200" b="0" i="0" u="none" strike="noStrike" kern="1200" baseline="0" dirty="0" smtClean="0">
                <a:solidFill>
                  <a:schemeClr val="tx1"/>
                </a:solidFill>
                <a:effectLst/>
                <a:latin typeface="+mn-lt"/>
                <a:ea typeface="+mn-ea"/>
                <a:cs typeface="+mn-cs"/>
              </a:rPr>
              <a:t>)</a:t>
            </a:r>
            <a:endParaRPr lang="en-US" sz="1200" b="0" i="0" u="none" strike="noStrike" kern="1200" dirty="0" smtClean="0">
              <a:solidFill>
                <a:schemeClr val="tx1"/>
              </a:solidFill>
              <a:effectLst/>
              <a:latin typeface="+mn-lt"/>
              <a:ea typeface="+mn-ea"/>
              <a:cs typeface="+mn-cs"/>
            </a:endParaRPr>
          </a:p>
          <a:p>
            <a:pPr marL="628540" lvl="1" indent="-171450" rtl="0" fontAlgn="base">
              <a:buFont typeface="Arial" charset="0"/>
              <a:buChar char="•"/>
            </a:pPr>
            <a:r>
              <a:rPr lang="en-US" sz="1200" b="0" i="0" u="none" strike="noStrike" kern="1200" dirty="0" smtClean="0">
                <a:solidFill>
                  <a:schemeClr val="tx1"/>
                </a:solidFill>
                <a:effectLst/>
                <a:latin typeface="+mn-lt"/>
                <a:ea typeface="+mn-ea"/>
                <a:cs typeface="+mn-cs"/>
              </a:rPr>
              <a:t>Inside the page, add a container with three columns</a:t>
            </a:r>
          </a:p>
          <a:p>
            <a:pPr marL="628540" lvl="1" indent="-171450" rtl="0" fontAlgn="base">
              <a:buFont typeface="Arial" charset="0"/>
              <a:buChar char="•"/>
            </a:pPr>
            <a:r>
              <a:rPr lang="en-US" sz="1200" b="0" i="0" u="none" strike="noStrike" kern="1200" dirty="0" smtClean="0">
                <a:solidFill>
                  <a:schemeClr val="tx1"/>
                </a:solidFill>
                <a:effectLst/>
                <a:latin typeface="+mn-lt"/>
                <a:ea typeface="+mn-ea"/>
                <a:cs typeface="+mn-cs"/>
              </a:rPr>
              <a:t>Add a </a:t>
            </a:r>
            <a:r>
              <a:rPr lang="en-US" sz="1200" b="0" i="1" u="none" strike="noStrike" kern="1200" dirty="0" smtClean="0">
                <a:solidFill>
                  <a:schemeClr val="tx1"/>
                </a:solidFill>
                <a:effectLst/>
                <a:latin typeface="+mn-lt"/>
                <a:ea typeface="+mn-ea"/>
                <a:cs typeface="+mn-cs"/>
              </a:rPr>
              <a:t>Video</a:t>
            </a:r>
            <a:r>
              <a:rPr lang="en-US" sz="1200" b="0" i="0" u="none" strike="noStrike" kern="1200" dirty="0" smtClean="0">
                <a:solidFill>
                  <a:schemeClr val="tx1"/>
                </a:solidFill>
                <a:effectLst/>
                <a:latin typeface="+mn-lt"/>
                <a:ea typeface="+mn-ea"/>
                <a:cs typeface="+mn-cs"/>
              </a:rPr>
              <a:t> widget into the first column, with the following properties</a:t>
            </a:r>
          </a:p>
          <a:p>
            <a:pPr marL="1085630" lvl="2" indent="-171450" rtl="0" fontAlgn="base">
              <a:buFont typeface="Arial" charset="0"/>
              <a:buChar char="•"/>
            </a:pPr>
            <a:r>
              <a:rPr lang="en-US" sz="1200" b="0" i="0" u="none" strike="noStrike" kern="1200" dirty="0" smtClean="0">
                <a:solidFill>
                  <a:schemeClr val="tx1"/>
                </a:solidFill>
                <a:effectLst/>
                <a:latin typeface="+mn-lt"/>
                <a:ea typeface="+mn-ea"/>
                <a:cs typeface="+mn-cs"/>
              </a:rPr>
              <a:t>Source: </a:t>
            </a:r>
            <a:r>
              <a:rPr lang="en-US" sz="1200" b="0" i="1" u="none" strike="noStrike" kern="1200" dirty="0" smtClean="0">
                <a:solidFill>
                  <a:schemeClr val="tx1"/>
                </a:solidFill>
                <a:effectLst/>
                <a:latin typeface="+mn-lt"/>
                <a:ea typeface="+mn-ea"/>
                <a:cs typeface="+mn-cs"/>
              </a:rPr>
              <a:t>YouTube</a:t>
            </a:r>
          </a:p>
          <a:p>
            <a:pPr marL="1085630" lvl="2" indent="-171450" rtl="0" fontAlgn="base">
              <a:buFont typeface="Arial" charset="0"/>
              <a:buChar char="•"/>
            </a:pPr>
            <a:r>
              <a:rPr lang="en-US" sz="1200" b="0" i="0" u="none" strike="noStrike" kern="1200" dirty="0" smtClean="0">
                <a:solidFill>
                  <a:schemeClr val="tx1"/>
                </a:solidFill>
                <a:effectLst/>
                <a:latin typeface="+mn-lt"/>
                <a:ea typeface="+mn-ea"/>
                <a:cs typeface="+mn-cs"/>
              </a:rPr>
              <a:t>Original Height: 400</a:t>
            </a:r>
          </a:p>
          <a:p>
            <a:pPr marL="1085630" lvl="2" indent="-171450" rtl="0" fontAlgn="base">
              <a:buFont typeface="Arial" charset="0"/>
              <a:buChar char="•"/>
            </a:pPr>
            <a:r>
              <a:rPr lang="en-US" sz="1200" b="0" i="0" u="none" strike="noStrike" kern="1200" dirty="0" smtClean="0">
                <a:solidFill>
                  <a:schemeClr val="tx1"/>
                </a:solidFill>
                <a:effectLst/>
                <a:latin typeface="+mn-lt"/>
                <a:ea typeface="+mn-ea"/>
                <a:cs typeface="+mn-cs"/>
              </a:rPr>
              <a:t>Video ID: OI3XGVK7dYQ</a:t>
            </a:r>
          </a:p>
          <a:p>
            <a:pPr marL="1085630" lvl="2" indent="-171450" rtl="0" fontAlgn="base">
              <a:buFont typeface="Arial" charset="0"/>
              <a:buChar char="•"/>
            </a:pPr>
            <a:r>
              <a:rPr lang="en-US" sz="1200" b="0" i="0" u="none" strike="noStrike" kern="1200" dirty="0" smtClean="0">
                <a:solidFill>
                  <a:schemeClr val="tx1"/>
                </a:solidFill>
                <a:effectLst/>
                <a:latin typeface="+mn-lt"/>
                <a:ea typeface="+mn-ea"/>
                <a:cs typeface="+mn-cs"/>
              </a:rPr>
              <a:t>Original Width: 400</a:t>
            </a:r>
          </a:p>
          <a:p>
            <a:pPr marL="171450" indent="-171450" rtl="0" fontAlgn="base">
              <a:buFont typeface="Arial" charset="0"/>
              <a:buChar char="•"/>
            </a:pPr>
            <a:r>
              <a:rPr lang="en-US" sz="1200" b="0" i="0" u="none" strike="noStrike" kern="1200" dirty="0" smtClean="0">
                <a:solidFill>
                  <a:schemeClr val="tx1"/>
                </a:solidFill>
                <a:effectLst/>
                <a:latin typeface="+mn-lt"/>
                <a:ea typeface="+mn-ea"/>
                <a:cs typeface="+mn-cs"/>
              </a:rPr>
              <a:t>Enable chrome</a:t>
            </a:r>
          </a:p>
          <a:p>
            <a:pPr marL="628540" lvl="1" indent="-171450" rtl="0" fontAlgn="base">
              <a:buFont typeface="Arial" charset="0"/>
              <a:buChar char="•"/>
            </a:pPr>
            <a:r>
              <a:rPr lang="en-US" sz="1200" b="0" i="0" u="none" strike="noStrike" kern="1200" dirty="0" smtClean="0">
                <a:solidFill>
                  <a:schemeClr val="tx1"/>
                </a:solidFill>
                <a:effectLst/>
                <a:latin typeface="+mn-lt"/>
                <a:ea typeface="+mn-ea"/>
                <a:cs typeface="+mn-cs"/>
              </a:rPr>
              <a:t>Go to the explorer (left-hand</a:t>
            </a:r>
            <a:r>
              <a:rPr lang="en-US" sz="1200" b="0" i="0" u="none" strike="noStrike" kern="1200" baseline="0" dirty="0" smtClean="0">
                <a:solidFill>
                  <a:schemeClr val="tx1"/>
                </a:solidFill>
                <a:effectLst/>
                <a:latin typeface="+mn-lt"/>
                <a:ea typeface="+mn-ea"/>
                <a:cs typeface="+mn-cs"/>
              </a:rPr>
              <a:t> side menu)</a:t>
            </a:r>
            <a:endParaRPr lang="en-US" sz="1200" b="0" i="0" u="none" strike="noStrike" kern="1200" dirty="0" smtClean="0">
              <a:solidFill>
                <a:schemeClr val="tx1"/>
              </a:solidFill>
              <a:effectLst/>
              <a:latin typeface="+mn-lt"/>
              <a:ea typeface="+mn-ea"/>
              <a:cs typeface="+mn-cs"/>
            </a:endParaRPr>
          </a:p>
          <a:p>
            <a:pPr marL="628540" lvl="1" indent="-171450" rtl="0" fontAlgn="base">
              <a:buFont typeface="Arial" charset="0"/>
              <a:buChar char="•"/>
            </a:pPr>
            <a:r>
              <a:rPr lang="en-US" sz="1200" b="0" i="0" u="none" strike="noStrike" kern="1200" dirty="0" smtClean="0">
                <a:solidFill>
                  <a:schemeClr val="tx1"/>
                </a:solidFill>
                <a:effectLst/>
                <a:latin typeface="+mn-lt"/>
                <a:ea typeface="+mn-ea"/>
                <a:cs typeface="+mn-cs"/>
              </a:rPr>
              <a:t>Find the widget that had been just added into the page </a:t>
            </a:r>
          </a:p>
          <a:p>
            <a:pPr marL="1085630" lvl="2" indent="-171450" rtl="0" fontAlgn="base">
              <a:buFont typeface="Arial" charset="0"/>
              <a:buChar char="•"/>
            </a:pPr>
            <a:r>
              <a:rPr lang="en-US" sz="1200" b="0" i="0" u="none" strike="noStrike" kern="1200" dirty="0" smtClean="0">
                <a:solidFill>
                  <a:schemeClr val="tx1"/>
                </a:solidFill>
                <a:effectLst/>
                <a:latin typeface="+mn-lt"/>
                <a:ea typeface="+mn-ea"/>
                <a:cs typeface="+mn-cs"/>
              </a:rPr>
              <a:t>Portals &gt; Personalization &gt; Items &gt; </a:t>
            </a:r>
            <a:r>
              <a:rPr lang="en-US" sz="1200" b="0" i="1" u="none" strike="noStrike" kern="1200" dirty="0" smtClean="0">
                <a:solidFill>
                  <a:schemeClr val="tx1"/>
                </a:solidFill>
                <a:effectLst/>
                <a:latin typeface="+mn-lt"/>
                <a:ea typeface="+mn-ea"/>
                <a:cs typeface="+mn-cs"/>
              </a:rPr>
              <a:t>your-page-name </a:t>
            </a:r>
            <a:r>
              <a:rPr lang="en-US" sz="1200" b="0" i="0" u="none" strike="noStrike" kern="1200" dirty="0" smtClean="0">
                <a:solidFill>
                  <a:schemeClr val="tx1"/>
                </a:solidFill>
                <a:effectLst/>
                <a:latin typeface="+mn-lt"/>
                <a:ea typeface="+mn-ea"/>
                <a:cs typeface="+mn-cs"/>
              </a:rPr>
              <a:t>&gt; Manageable Area &gt; Columns &gt; Video</a:t>
            </a:r>
          </a:p>
          <a:p>
            <a:pPr marL="628540" lvl="1" indent="-171450" rtl="0" fontAlgn="base">
              <a:buFont typeface="Arial" charset="0"/>
              <a:buChar char="•"/>
            </a:pPr>
            <a:r>
              <a:rPr lang="en-US" sz="1200" b="0" i="0" u="none" strike="noStrike" kern="1200" dirty="0" smtClean="0">
                <a:solidFill>
                  <a:schemeClr val="tx1"/>
                </a:solidFill>
                <a:effectLst/>
                <a:latin typeface="+mn-lt"/>
                <a:ea typeface="+mn-ea"/>
                <a:cs typeface="+mn-cs"/>
              </a:rPr>
              <a:t>Change the property value of </a:t>
            </a:r>
            <a:r>
              <a:rPr lang="en-US" sz="1200" b="1" i="1" u="none" strike="noStrike" kern="1200" dirty="0" smtClean="0">
                <a:solidFill>
                  <a:schemeClr val="tx1"/>
                </a:solidFill>
                <a:effectLst/>
                <a:latin typeface="+mn-lt"/>
                <a:ea typeface="+mn-ea"/>
                <a:cs typeface="+mn-cs"/>
              </a:rPr>
              <a:t>widgetChrome</a:t>
            </a:r>
            <a:r>
              <a:rPr lang="en-US" sz="1200" b="0" i="0" u="none" strike="noStrike" kern="1200" dirty="0" smtClean="0">
                <a:solidFill>
                  <a:schemeClr val="tx1"/>
                </a:solidFill>
                <a:effectLst/>
                <a:latin typeface="+mn-lt"/>
                <a:ea typeface="+mn-ea"/>
                <a:cs typeface="+mn-cs"/>
              </a:rPr>
              <a:t> to use the following value</a:t>
            </a:r>
          </a:p>
          <a:p>
            <a:pPr marL="1085630" lvl="2" indent="-171450" rtl="0" fontAlgn="base">
              <a:buFont typeface="Arial" charset="0"/>
              <a:buChar char="•"/>
            </a:pPr>
            <a:r>
              <a:rPr lang="en-US" sz="1200" b="0" i="1" u="none" strike="noStrike" kern="1200" dirty="0" smtClean="0">
                <a:solidFill>
                  <a:schemeClr val="tx1"/>
                </a:solidFill>
                <a:effectLst/>
                <a:latin typeface="+mn-lt"/>
                <a:ea typeface="+mn-ea"/>
                <a:cs typeface="+mn-cs"/>
              </a:rPr>
              <a:t>$(contextRoot)/static/backbase.com.2012.aurora/html/chromes/</a:t>
            </a:r>
            <a:r>
              <a:rPr lang="en-US" sz="1200" b="0" i="1" u="none" strike="noStrike" kern="1200" dirty="0" err="1" smtClean="0">
                <a:solidFill>
                  <a:schemeClr val="tx1"/>
                </a:solidFill>
                <a:effectLst/>
                <a:latin typeface="+mn-lt"/>
                <a:ea typeface="+mn-ea"/>
                <a:cs typeface="+mn-cs"/>
              </a:rPr>
              <a:t>widget_default.html</a:t>
            </a:r>
            <a:endParaRPr lang="en-US" sz="1200" b="0" i="1" u="none" strike="noStrike" kern="1200" dirty="0" smtClean="0">
              <a:solidFill>
                <a:schemeClr val="tx1"/>
              </a:solidFill>
              <a:effectLst/>
              <a:latin typeface="+mn-lt"/>
              <a:ea typeface="+mn-ea"/>
              <a:cs typeface="+mn-cs"/>
            </a:endParaRPr>
          </a:p>
          <a:p>
            <a:pPr marL="628540" lvl="1" indent="-171450" rtl="0" fontAlgn="base">
              <a:buFont typeface="Arial" charset="0"/>
              <a:buChar char="•"/>
            </a:pPr>
            <a:r>
              <a:rPr lang="en-US" sz="1200" b="0" i="0" u="none" strike="noStrike" kern="1200" dirty="0" smtClean="0">
                <a:solidFill>
                  <a:schemeClr val="tx1"/>
                </a:solidFill>
                <a:effectLst/>
                <a:latin typeface="+mn-lt"/>
                <a:ea typeface="+mn-ea"/>
                <a:cs typeface="+mn-cs"/>
              </a:rPr>
              <a:t>Change the property called </a:t>
            </a:r>
            <a:r>
              <a:rPr lang="en-US" sz="1200" b="0" i="1" u="none" strike="noStrike" kern="1200" dirty="0" smtClean="0">
                <a:solidFill>
                  <a:schemeClr val="tx1"/>
                </a:solidFill>
                <a:effectLst/>
                <a:latin typeface="+mn-lt"/>
                <a:ea typeface="+mn-ea"/>
                <a:cs typeface="+mn-cs"/>
              </a:rPr>
              <a:t>videoId</a:t>
            </a:r>
            <a:r>
              <a:rPr lang="en-US" sz="1200" b="0" i="0" u="none" strike="noStrike" kern="1200" dirty="0" smtClean="0">
                <a:solidFill>
                  <a:schemeClr val="tx1"/>
                </a:solidFill>
                <a:effectLst/>
                <a:latin typeface="+mn-lt"/>
                <a:ea typeface="+mn-ea"/>
                <a:cs typeface="+mn-cs"/>
              </a:rPr>
              <a:t>, and make the following changes to the viewHint field:</a:t>
            </a:r>
          </a:p>
          <a:p>
            <a:pPr marL="1085630" lvl="2" indent="-171450" rtl="0" fontAlgn="base">
              <a:buFont typeface="Arial" charset="0"/>
              <a:buChar char="•"/>
            </a:pPr>
            <a:r>
              <a:rPr lang="en-US" sz="1200" b="0" i="1" u="none" strike="noStrike" kern="1200" dirty="0" smtClean="0">
                <a:solidFill>
                  <a:schemeClr val="tx1"/>
                </a:solidFill>
                <a:effectLst/>
                <a:latin typeface="+mn-lt"/>
                <a:ea typeface="+mn-ea"/>
                <a:cs typeface="+mn-cs"/>
              </a:rPr>
              <a:t>Remove the tag </a:t>
            </a:r>
            <a:r>
              <a:rPr lang="en-US" sz="1200" b="0" i="1" u="none" strike="noStrike" kern="1200" dirty="0" err="1" smtClean="0">
                <a:solidFill>
                  <a:schemeClr val="tx1"/>
                </a:solidFill>
                <a:effectLst/>
                <a:latin typeface="+mn-lt"/>
                <a:ea typeface="+mn-ea"/>
                <a:cs typeface="+mn-cs"/>
              </a:rPr>
              <a:t>DesignModeOnly</a:t>
            </a:r>
            <a:r>
              <a:rPr lang="en-US" sz="1200" b="0" i="1" u="none" strike="noStrike" kern="1200" dirty="0" smtClean="0">
                <a:solidFill>
                  <a:schemeClr val="tx1"/>
                </a:solidFill>
                <a:effectLst/>
                <a:latin typeface="+mn-lt"/>
                <a:ea typeface="+mn-ea"/>
                <a:cs typeface="+mn-cs"/>
              </a:rPr>
              <a:t>.</a:t>
            </a:r>
            <a:r>
              <a:rPr lang="en-US" sz="1200" b="0" i="1" u="none" strike="noStrike" kern="1200" baseline="0" dirty="0" smtClean="0">
                <a:solidFill>
                  <a:schemeClr val="tx1"/>
                </a:solidFill>
                <a:effectLst/>
                <a:latin typeface="+mn-lt"/>
                <a:ea typeface="+mn-ea"/>
                <a:cs typeface="+mn-cs"/>
              </a:rPr>
              <a:t> </a:t>
            </a:r>
            <a:r>
              <a:rPr lang="en-US" sz="1200" b="0" i="0" u="none" strike="noStrike" kern="1200" baseline="0" dirty="0" smtClean="0">
                <a:solidFill>
                  <a:schemeClr val="tx1"/>
                </a:solidFill>
                <a:effectLst/>
                <a:latin typeface="+mn-lt"/>
                <a:ea typeface="+mn-ea"/>
                <a:cs typeface="+mn-cs"/>
              </a:rPr>
              <a:t>Now the property can be changed during runtime</a:t>
            </a:r>
            <a:endParaRPr lang="en-US" sz="1200" b="0" i="1" u="none" strike="noStrike" kern="1200" dirty="0" smtClean="0">
              <a:solidFill>
                <a:schemeClr val="tx1"/>
              </a:solidFill>
              <a:effectLst/>
              <a:latin typeface="+mn-lt"/>
              <a:ea typeface="+mn-ea"/>
              <a:cs typeface="+mn-cs"/>
            </a:endParaRPr>
          </a:p>
          <a:p>
            <a:pPr marL="1085630" lvl="2" indent="-171450" rtl="0" fontAlgn="base">
              <a:buFont typeface="Arial" charset="0"/>
              <a:buChar char="•"/>
            </a:pPr>
            <a:r>
              <a:rPr lang="en-US" sz="1200" b="0" i="0" u="none" strike="noStrike" kern="1200" dirty="0" smtClean="0">
                <a:solidFill>
                  <a:schemeClr val="tx1"/>
                </a:solidFill>
                <a:effectLst/>
                <a:latin typeface="+mn-lt"/>
                <a:ea typeface="+mn-ea"/>
                <a:cs typeface="+mn-cs"/>
              </a:rPr>
              <a:t>Change the tag admin to user. Now the property can be personalized</a:t>
            </a:r>
            <a:r>
              <a:rPr lang="en-US" sz="1200" b="0" i="0" u="none" strike="noStrike" kern="1200" baseline="0" dirty="0" smtClean="0">
                <a:solidFill>
                  <a:schemeClr val="tx1"/>
                </a:solidFill>
                <a:effectLst/>
                <a:latin typeface="+mn-lt"/>
                <a:ea typeface="+mn-ea"/>
                <a:cs typeface="+mn-cs"/>
              </a:rPr>
              <a:t> by users</a:t>
            </a:r>
            <a:endParaRPr lang="en-US" sz="1200" b="0" i="0" u="none" strike="noStrike" kern="1200" dirty="0" smtClean="0">
              <a:solidFill>
                <a:schemeClr val="tx1"/>
              </a:solidFill>
              <a:effectLst/>
              <a:latin typeface="+mn-lt"/>
              <a:ea typeface="+mn-ea"/>
              <a:cs typeface="+mn-cs"/>
            </a:endParaRPr>
          </a:p>
          <a:p>
            <a:pPr marL="171450" indent="-171450" rtl="0" fontAlgn="base">
              <a:buFont typeface="Arial" charset="0"/>
              <a:buChar char="•"/>
            </a:pPr>
            <a:r>
              <a:rPr lang="en-US" sz="1200" b="0" i="0" u="none" strike="noStrike" kern="1200" dirty="0" smtClean="0">
                <a:solidFill>
                  <a:schemeClr val="tx1"/>
                </a:solidFill>
                <a:effectLst/>
                <a:latin typeface="+mn-lt"/>
                <a:ea typeface="+mn-ea"/>
                <a:cs typeface="+mn-cs"/>
              </a:rPr>
              <a:t>Changing permissions:</a:t>
            </a:r>
          </a:p>
          <a:p>
            <a:pPr marL="628540" lvl="1" indent="-171450" rtl="0" fontAlgn="base">
              <a:buFont typeface="Arial" charset="0"/>
              <a:buChar char="•"/>
            </a:pPr>
            <a:r>
              <a:rPr lang="en-US" sz="1200" b="0" i="0" u="none" strike="noStrike" kern="1200" dirty="0" smtClean="0">
                <a:solidFill>
                  <a:schemeClr val="tx1"/>
                </a:solidFill>
                <a:effectLst/>
                <a:latin typeface="+mn-lt"/>
                <a:ea typeface="+mn-ea"/>
                <a:cs typeface="+mn-cs"/>
              </a:rPr>
              <a:t>Go back to your page and change the columns container permissions so that users can personalize the content</a:t>
            </a:r>
          </a:p>
          <a:p>
            <a:pPr marL="171450" indent="-171450" rtl="0" fontAlgn="base">
              <a:buFont typeface="Arial" charset="0"/>
              <a:buChar char="•"/>
            </a:pPr>
            <a:r>
              <a:rPr lang="en-US" sz="1200" b="0" i="0" u="none" strike="noStrike" kern="1200" dirty="0" smtClean="0">
                <a:solidFill>
                  <a:schemeClr val="tx1"/>
                </a:solidFill>
                <a:effectLst/>
                <a:latin typeface="+mn-lt"/>
                <a:ea typeface="+mn-ea"/>
                <a:cs typeface="+mn-cs"/>
              </a:rPr>
              <a:t>Testing changes:</a:t>
            </a:r>
          </a:p>
          <a:p>
            <a:pPr marL="628540" lvl="1" indent="-171450" rtl="0" fontAlgn="base">
              <a:buFont typeface="Arial" charset="0"/>
              <a:buChar char="•"/>
            </a:pPr>
            <a:r>
              <a:rPr lang="en-US" sz="1200" b="0" i="0" u="none" strike="noStrike" kern="1200" dirty="0" smtClean="0">
                <a:solidFill>
                  <a:schemeClr val="tx1"/>
                </a:solidFill>
                <a:effectLst/>
                <a:latin typeface="+mn-lt"/>
                <a:ea typeface="+mn-ea"/>
                <a:cs typeface="+mn-cs"/>
              </a:rPr>
              <a:t>Open the page using a regular user account (e.g. user</a:t>
            </a:r>
            <a:r>
              <a:rPr lang="en-US" sz="1200" b="0" i="0" u="none" strike="noStrike" kern="1200" baseline="0" dirty="0" smtClean="0">
                <a:solidFill>
                  <a:schemeClr val="tx1"/>
                </a:solidFill>
                <a:effectLst/>
                <a:latin typeface="+mn-lt"/>
                <a:ea typeface="+mn-ea"/>
                <a:cs typeface="+mn-cs"/>
              </a:rPr>
              <a:t>/password)</a:t>
            </a:r>
            <a:endParaRPr lang="en-US" sz="1200" b="0" i="0" u="none" strike="noStrike" kern="1200" dirty="0" smtClean="0">
              <a:solidFill>
                <a:schemeClr val="tx1"/>
              </a:solidFill>
              <a:effectLst/>
              <a:latin typeface="+mn-lt"/>
              <a:ea typeface="+mn-ea"/>
              <a:cs typeface="+mn-cs"/>
            </a:endParaRPr>
          </a:p>
          <a:p>
            <a:pPr marL="1085630" lvl="2" indent="-171450" rtl="0" fontAlgn="base">
              <a:buFont typeface="Arial" charset="0"/>
              <a:buChar char="•"/>
            </a:pPr>
            <a:r>
              <a:rPr lang="en-US" sz="1200" b="0" i="0" u="none" strike="noStrike" kern="1200" dirty="0" smtClean="0">
                <a:solidFill>
                  <a:schemeClr val="tx1"/>
                </a:solidFill>
                <a:effectLst/>
                <a:latin typeface="+mn-lt"/>
                <a:ea typeface="+mn-ea"/>
                <a:cs typeface="+mn-cs"/>
              </a:rPr>
              <a:t>Using the</a:t>
            </a:r>
            <a:r>
              <a:rPr lang="en-US" sz="1200" b="0" i="0" u="none" strike="noStrike" kern="1200" baseline="0" dirty="0" smtClean="0">
                <a:solidFill>
                  <a:schemeClr val="tx1"/>
                </a:solidFill>
                <a:effectLst/>
                <a:latin typeface="+mn-lt"/>
                <a:ea typeface="+mn-ea"/>
                <a:cs typeface="+mn-cs"/>
              </a:rPr>
              <a:t> chrome, </a:t>
            </a:r>
            <a:r>
              <a:rPr lang="en-US" sz="1200" b="0" i="0" u="none" strike="noStrike" kern="1200" dirty="0" smtClean="0">
                <a:solidFill>
                  <a:schemeClr val="tx1"/>
                </a:solidFill>
                <a:effectLst/>
                <a:latin typeface="+mn-lt"/>
                <a:ea typeface="+mn-ea"/>
                <a:cs typeface="+mn-cs"/>
              </a:rPr>
              <a:t>edit</a:t>
            </a:r>
            <a:r>
              <a:rPr lang="en-US" sz="1200" b="0" i="0" u="none" strike="noStrike" kern="1200" baseline="0" dirty="0" smtClean="0">
                <a:solidFill>
                  <a:schemeClr val="tx1"/>
                </a:solidFill>
                <a:effectLst/>
                <a:latin typeface="+mn-lt"/>
                <a:ea typeface="+mn-ea"/>
                <a:cs typeface="+mn-cs"/>
              </a:rPr>
              <a:t> the widget preferences. C</a:t>
            </a:r>
            <a:r>
              <a:rPr lang="en-US" sz="1200" b="0" i="0" u="none" strike="noStrike" kern="1200" dirty="0" smtClean="0">
                <a:solidFill>
                  <a:schemeClr val="tx1"/>
                </a:solidFill>
                <a:effectLst/>
                <a:latin typeface="+mn-lt"/>
                <a:ea typeface="+mn-ea"/>
                <a:cs typeface="+mn-cs"/>
              </a:rPr>
              <a:t>hange the video ID to </a:t>
            </a:r>
            <a:r>
              <a:rPr lang="en-US" sz="1200" b="0" i="1" u="none" strike="noStrike" kern="1200" dirty="0" smtClean="0">
                <a:solidFill>
                  <a:schemeClr val="tx1"/>
                </a:solidFill>
                <a:effectLst/>
                <a:latin typeface="+mn-lt"/>
                <a:ea typeface="+mn-ea"/>
                <a:cs typeface="+mn-cs"/>
              </a:rPr>
              <a:t>PtWeqZsuzpE</a:t>
            </a:r>
            <a:endParaRPr lang="en-US" sz="1200" b="0" i="0" u="none" strike="noStrike" kern="1200" dirty="0" smtClean="0">
              <a:solidFill>
                <a:schemeClr val="tx1"/>
              </a:solidFill>
              <a:effectLst/>
              <a:latin typeface="+mn-lt"/>
              <a:ea typeface="+mn-ea"/>
              <a:cs typeface="+mn-cs"/>
            </a:endParaRPr>
          </a:p>
          <a:p>
            <a:pPr marL="628540" lvl="1" indent="-171450" rtl="0" fontAlgn="base">
              <a:buFont typeface="Arial" charset="0"/>
              <a:buChar char="•"/>
            </a:pPr>
            <a:r>
              <a:rPr lang="en-US" sz="1200" b="0" i="0" u="none" strike="noStrike" kern="1200" dirty="0" smtClean="0">
                <a:solidFill>
                  <a:schemeClr val="tx1"/>
                </a:solidFill>
                <a:effectLst/>
                <a:latin typeface="+mn-lt"/>
                <a:ea typeface="+mn-ea"/>
                <a:cs typeface="+mn-cs"/>
              </a:rPr>
              <a:t>Open the page using another type of user (manager for example)</a:t>
            </a:r>
          </a:p>
          <a:p>
            <a:pPr marL="1085630" lvl="2" indent="-171450" rtl="0" fontAlgn="base">
              <a:buFont typeface="Arial" charset="0"/>
              <a:buChar char="•"/>
            </a:pPr>
            <a:r>
              <a:rPr lang="en-US" sz="1200" b="0" i="0" u="none" strike="noStrike" kern="1200" dirty="0" smtClean="0">
                <a:solidFill>
                  <a:schemeClr val="tx1"/>
                </a:solidFill>
                <a:effectLst/>
                <a:latin typeface="+mn-lt"/>
                <a:ea typeface="+mn-ea"/>
                <a:cs typeface="+mn-cs"/>
              </a:rPr>
              <a:t>Check the video (must be the same based on factory settings)</a:t>
            </a:r>
          </a:p>
          <a:p>
            <a:pPr marL="628540" lvl="1" indent="-171450" rtl="0" fontAlgn="base">
              <a:buFont typeface="Arial" charset="0"/>
              <a:buChar char="•"/>
            </a:pPr>
            <a:r>
              <a:rPr lang="en-US" sz="1200" b="0" i="0" u="none" strike="noStrike" kern="1200" dirty="0" smtClean="0">
                <a:solidFill>
                  <a:schemeClr val="tx1"/>
                </a:solidFill>
                <a:effectLst/>
                <a:latin typeface="+mn-lt"/>
                <a:ea typeface="+mn-ea"/>
                <a:cs typeface="+mn-cs"/>
              </a:rPr>
              <a:t>Open the page using the previous user</a:t>
            </a:r>
          </a:p>
          <a:p>
            <a:pPr marL="1085630" lvl="2" indent="-171450" rtl="0" fontAlgn="base">
              <a:buFont typeface="Arial" charset="0"/>
              <a:buChar char="•"/>
            </a:pPr>
            <a:r>
              <a:rPr lang="en-US" sz="1200" b="0" i="0" u="none" strike="noStrike" kern="1200" dirty="0" smtClean="0">
                <a:solidFill>
                  <a:schemeClr val="tx1"/>
                </a:solidFill>
                <a:effectLst/>
                <a:latin typeface="+mn-lt"/>
                <a:ea typeface="+mn-ea"/>
                <a:cs typeface="+mn-cs"/>
              </a:rPr>
              <a:t>Check the video (must be your personalized video)</a:t>
            </a:r>
          </a:p>
          <a:p>
            <a:endParaRPr lang="en-US" baseline="0" dirty="0" smtClean="0"/>
          </a:p>
          <a:p>
            <a:r>
              <a:rPr lang="en-US" b="0" baseline="0" dirty="0" smtClean="0"/>
              <a:t>For a Widget Collections 2.x setup, you can use the Places widget and personalize the zoom property, for example.</a:t>
            </a:r>
          </a:p>
          <a:p>
            <a:endParaRPr lang="en-US" b="1" baseline="0" dirty="0" smtClean="0"/>
          </a:p>
          <a:p>
            <a:r>
              <a:rPr lang="en-US" b="1" baseline="0" dirty="0" smtClean="0"/>
              <a:t>TIME:</a:t>
            </a:r>
          </a:p>
          <a:p>
            <a:r>
              <a:rPr lang="en-US" b="1" baseline="0" dirty="0" smtClean="0"/>
              <a:t>	</a:t>
            </a:r>
            <a:r>
              <a:rPr lang="en-US" b="0" baseline="0" dirty="0" smtClean="0"/>
              <a:t>Approx. 15mins.</a:t>
            </a:r>
            <a:endParaRPr lang="en-US" b="1" baseline="0" dirty="0" smtClean="0"/>
          </a:p>
          <a:p>
            <a:r>
              <a:rPr lang="en-US" baseline="0" dirty="0" smtClean="0"/>
              <a:t>	</a:t>
            </a:r>
          </a:p>
          <a:p>
            <a:pPr marL="628540" lvl="1" indent="-171450">
              <a:buFont typeface="Arial" charset="0"/>
              <a:buChar char="•"/>
            </a:pPr>
            <a:endParaRPr lang="en-US" baseline="0" dirty="0" smtClean="0"/>
          </a:p>
          <a:p>
            <a:pPr marL="457090" lvl="1" indent="0">
              <a:buFont typeface="Arial" charset="0"/>
              <a:buNone/>
            </a:pPr>
            <a:endParaRPr lang="en-US" baseline="0"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t>63</a:t>
            </a:fld>
            <a:endParaRPr lang="en-US"/>
          </a:p>
        </p:txBody>
      </p:sp>
    </p:spTree>
    <p:extLst>
      <p:ext uri="{BB962C8B-B14F-4D97-AF65-F5344CB8AC3E}">
        <p14:creationId xmlns:p14="http://schemas.microsoft.com/office/powerpoint/2010/main" val="14199552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Briefly explain the table of contents</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endParaRPr lang="en-US" sz="1200" u="none" kern="1200" baseline="0" dirty="0" smtClean="0">
              <a:solidFill>
                <a:schemeClr val="tx1"/>
              </a:solidFill>
              <a:latin typeface="+mn-lt"/>
              <a:ea typeface="+mn-ea"/>
              <a:cs typeface="+mn-cs"/>
            </a:endParaRP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dirty="0" smtClean="0"/>
              <a:t>Explain that we are going to a new subject that covers the </a:t>
            </a:r>
            <a:r>
              <a:rPr lang="en-US" b="0" baseline="0" dirty="0" smtClean="0"/>
              <a:t>ability to integrate with heterogeneous systems</a:t>
            </a: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endParaRPr lang="en-US" sz="1200"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1 min</a:t>
            </a:r>
          </a:p>
        </p:txBody>
      </p:sp>
      <p:sp>
        <p:nvSpPr>
          <p:cNvPr id="4" name="Slide Number Placeholder 3"/>
          <p:cNvSpPr>
            <a:spLocks noGrp="1"/>
          </p:cNvSpPr>
          <p:nvPr>
            <p:ph type="sldNum" sz="quarter" idx="10"/>
          </p:nvPr>
        </p:nvSpPr>
        <p:spPr/>
        <p:txBody>
          <a:bodyPr/>
          <a:lstStyle/>
          <a:p>
            <a:fld id="{961E29FC-A785-1D40-BBA7-278D4149D253}" type="slidenum">
              <a:rPr lang="en-US" smtClean="0"/>
              <a:t>64</a:t>
            </a:fld>
            <a:endParaRPr lang="en-US"/>
          </a:p>
        </p:txBody>
      </p:sp>
    </p:spTree>
    <p:extLst>
      <p:ext uri="{BB962C8B-B14F-4D97-AF65-F5344CB8AC3E}">
        <p14:creationId xmlns:p14="http://schemas.microsoft.com/office/powerpoint/2010/main" val="17789974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65</a:t>
            </a:fld>
            <a:endParaRPr lang="en-US"/>
          </a:p>
        </p:txBody>
      </p:sp>
    </p:spTree>
    <p:extLst>
      <p:ext uri="{BB962C8B-B14F-4D97-AF65-F5344CB8AC3E}">
        <p14:creationId xmlns:p14="http://schemas.microsoft.com/office/powerpoint/2010/main" val="2802406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Enterprise integration</a:t>
            </a:r>
          </a:p>
          <a:p>
            <a:endParaRPr lang="en-US" dirty="0" smtClean="0"/>
          </a:p>
          <a:p>
            <a:r>
              <a:rPr lang="en-US" b="1" dirty="0" smtClean="0"/>
              <a:t>HOW</a:t>
            </a:r>
          </a:p>
          <a:p>
            <a:r>
              <a:rPr lang="en-US" dirty="0" smtClean="0"/>
              <a:t>Explain why</a:t>
            </a:r>
            <a:r>
              <a:rPr lang="en-US" baseline="0" dirty="0" smtClean="0"/>
              <a:t> we need to integrate systems. Be prepared to provide examples from your past experience.</a:t>
            </a:r>
          </a:p>
          <a:p>
            <a:endParaRPr lang="en-US" baseline="0" dirty="0" smtClean="0"/>
          </a:p>
          <a:p>
            <a:r>
              <a:rPr lang="en-US" b="1" baseline="0" dirty="0" smtClean="0"/>
              <a:t>TIME</a:t>
            </a:r>
          </a:p>
          <a:p>
            <a:r>
              <a:rPr lang="en-US" baseline="0" dirty="0" smtClean="0"/>
              <a:t>3 min</a:t>
            </a:r>
            <a:endParaRPr lang="en-US"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t>66</a:t>
            </a:fld>
            <a:endParaRPr lang="en-US"/>
          </a:p>
        </p:txBody>
      </p:sp>
    </p:spTree>
    <p:extLst>
      <p:ext uri="{BB962C8B-B14F-4D97-AF65-F5344CB8AC3E}">
        <p14:creationId xmlns:p14="http://schemas.microsoft.com/office/powerpoint/2010/main" val="35343278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Enterprise integration patterns</a:t>
            </a:r>
          </a:p>
          <a:p>
            <a:endParaRPr lang="en-US" dirty="0" smtClean="0"/>
          </a:p>
          <a:p>
            <a:r>
              <a:rPr lang="en-US" b="1" dirty="0" smtClean="0"/>
              <a:t>HOW</a:t>
            </a:r>
          </a:p>
          <a:p>
            <a:r>
              <a:rPr lang="en-US" baseline="0" dirty="0" smtClean="0"/>
              <a:t>Ask participants to give examples of integration. Tell them that most of integration problems and solutions are recurrent.</a:t>
            </a:r>
          </a:p>
          <a:p>
            <a:pPr marL="0" marR="0" indent="0" algn="l" defTabSz="457090" rtl="0" eaLnBrk="1" fontAlgn="auto" latinLnBrk="0" hangingPunct="1">
              <a:lnSpc>
                <a:spcPct val="100000"/>
              </a:lnSpc>
              <a:spcBef>
                <a:spcPts val="0"/>
              </a:spcBef>
              <a:spcAft>
                <a:spcPts val="0"/>
              </a:spcAft>
              <a:buClrTx/>
              <a:buSzTx/>
              <a:buFontTx/>
              <a:buNone/>
              <a:tabLst/>
              <a:defRPr/>
            </a:pPr>
            <a:r>
              <a:rPr lang="en-US" baseline="0" dirty="0" smtClean="0"/>
              <a:t>The book cover is a famous book with a catalog of patterns. </a:t>
            </a:r>
            <a:r>
              <a:rPr lang="en-US" dirty="0" smtClean="0"/>
              <a:t>Spring Integration / Camel are based on those patterns</a:t>
            </a:r>
            <a:endParaRPr lang="en-US" baseline="0" dirty="0" smtClean="0"/>
          </a:p>
          <a:p>
            <a:endParaRPr lang="en-US" baseline="0" dirty="0" smtClean="0"/>
          </a:p>
          <a:p>
            <a:r>
              <a:rPr lang="en-US" b="1" baseline="0" dirty="0" smtClean="0"/>
              <a:t>TIME</a:t>
            </a:r>
          </a:p>
          <a:p>
            <a:r>
              <a:rPr lang="en-US" baseline="0" dirty="0" smtClean="0"/>
              <a:t>3 min</a:t>
            </a:r>
            <a:endParaRPr lang="en-US"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t>67</a:t>
            </a:fld>
            <a:endParaRPr lang="en-US"/>
          </a:p>
        </p:txBody>
      </p:sp>
    </p:spTree>
    <p:extLst>
      <p:ext uri="{BB962C8B-B14F-4D97-AF65-F5344CB8AC3E}">
        <p14:creationId xmlns:p14="http://schemas.microsoft.com/office/powerpoint/2010/main" val="10388027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Some</a:t>
            </a:r>
            <a:r>
              <a:rPr lang="en-US" baseline="0" dirty="0" smtClean="0"/>
              <a:t> examples of integration patterns</a:t>
            </a:r>
          </a:p>
          <a:p>
            <a:endParaRPr lang="en-US" baseline="0" dirty="0" smtClean="0"/>
          </a:p>
          <a:p>
            <a:r>
              <a:rPr lang="en-US" b="1" baseline="0" dirty="0" smtClean="0"/>
              <a:t>HOW</a:t>
            </a:r>
            <a:endParaRPr lang="en-US" b="1" dirty="0" smtClean="0"/>
          </a:p>
          <a:p>
            <a:r>
              <a:rPr lang="en-US" dirty="0" smtClean="0"/>
              <a:t>Give some examples of</a:t>
            </a:r>
            <a:r>
              <a:rPr lang="en-US" baseline="0" dirty="0" smtClean="0"/>
              <a:t> patterns and how they can be used.</a:t>
            </a:r>
          </a:p>
          <a:p>
            <a:endParaRPr lang="en-US" baseline="0" dirty="0" smtClean="0"/>
          </a:p>
          <a:p>
            <a:r>
              <a:rPr lang="en-US" b="1" baseline="0" dirty="0" smtClean="0"/>
              <a:t>TIME</a:t>
            </a:r>
          </a:p>
          <a:p>
            <a:r>
              <a:rPr lang="en-US" baseline="0" dirty="0" smtClean="0"/>
              <a:t>5 min</a:t>
            </a:r>
          </a:p>
        </p:txBody>
      </p:sp>
      <p:sp>
        <p:nvSpPr>
          <p:cNvPr id="4" name="Slide Number Placeholder 3"/>
          <p:cNvSpPr>
            <a:spLocks noGrp="1"/>
          </p:cNvSpPr>
          <p:nvPr>
            <p:ph type="sldNum" sz="quarter" idx="10"/>
          </p:nvPr>
        </p:nvSpPr>
        <p:spPr/>
        <p:txBody>
          <a:bodyPr/>
          <a:lstStyle/>
          <a:p>
            <a:fld id="{961E29FC-A785-1D40-BBA7-278D4149D253}" type="slidenum">
              <a:rPr lang="en-US" smtClean="0"/>
              <a:t>68</a:t>
            </a:fld>
            <a:endParaRPr lang="en-US"/>
          </a:p>
        </p:txBody>
      </p:sp>
    </p:spTree>
    <p:extLst>
      <p:ext uri="{BB962C8B-B14F-4D97-AF65-F5344CB8AC3E}">
        <p14:creationId xmlns:p14="http://schemas.microsoft.com/office/powerpoint/2010/main" val="39281210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Present Apache</a:t>
            </a:r>
            <a:r>
              <a:rPr lang="en-US" baseline="0" dirty="0" smtClean="0"/>
              <a:t> Camel</a:t>
            </a:r>
            <a:endParaRPr lang="en-US" dirty="0" smtClean="0"/>
          </a:p>
          <a:p>
            <a:endParaRPr lang="en-US" dirty="0" smtClean="0"/>
          </a:p>
          <a:p>
            <a:r>
              <a:rPr lang="en-US" b="1" dirty="0" smtClean="0"/>
              <a:t>HOW</a:t>
            </a:r>
          </a:p>
          <a:p>
            <a:pPr marL="171450" indent="-171450">
              <a:buFont typeface="Arial" charset="0"/>
              <a:buChar char="•"/>
            </a:pPr>
            <a:r>
              <a:rPr lang="en-US" dirty="0" smtClean="0"/>
              <a:t>ESB : enterprise service bus</a:t>
            </a:r>
          </a:p>
          <a:p>
            <a:pPr marL="171450" indent="-171450">
              <a:buFont typeface="Arial" charset="0"/>
              <a:buChar char="•"/>
            </a:pPr>
            <a:r>
              <a:rPr lang="en-US" dirty="0" smtClean="0"/>
              <a:t>Domain Specific</a:t>
            </a:r>
            <a:r>
              <a:rPr lang="en-US" baseline="0" dirty="0" smtClean="0"/>
              <a:t> language: all these routes using those patterns can be specified using  a DSL (java or xml/spring), other DSLs available</a:t>
            </a:r>
          </a:p>
          <a:p>
            <a:endParaRPr lang="en-US" baseline="0" dirty="0" smtClean="0"/>
          </a:p>
          <a:p>
            <a:r>
              <a:rPr lang="en-US" baseline="0" dirty="0" smtClean="0"/>
              <a:t>Point to </a:t>
            </a:r>
            <a:r>
              <a:rPr lang="en-US" baseline="0" dirty="0" err="1" smtClean="0"/>
              <a:t>my.backbase.com</a:t>
            </a:r>
            <a:r>
              <a:rPr lang="en-US" baseline="0" dirty="0" smtClean="0"/>
              <a:t> for docs on DSLs</a:t>
            </a:r>
          </a:p>
          <a:p>
            <a:endParaRPr lang="en-US" baseline="0" dirty="0" smtClean="0"/>
          </a:p>
          <a:p>
            <a:r>
              <a:rPr lang="en-US" baseline="0" dirty="0" smtClean="0"/>
              <a:t>Camel Components: endpoint factories (like gulp plugins)</a:t>
            </a:r>
          </a:p>
          <a:p>
            <a:endParaRPr lang="en-US" baseline="0" dirty="0" smtClean="0"/>
          </a:p>
          <a:p>
            <a:r>
              <a:rPr lang="en-US" b="1" baseline="0" dirty="0" smtClean="0"/>
              <a:t>TIME</a:t>
            </a:r>
            <a:r>
              <a:rPr lang="en-US" baseline="0" dirty="0" smtClean="0"/>
              <a:t> </a:t>
            </a:r>
          </a:p>
          <a:p>
            <a:r>
              <a:rPr lang="en-US" baseline="0" dirty="0" smtClean="0"/>
              <a:t>3 min</a:t>
            </a:r>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69</a:t>
            </a:fld>
            <a:endParaRPr lang="en-US"/>
          </a:p>
        </p:txBody>
      </p:sp>
    </p:spTree>
    <p:extLst>
      <p:ext uri="{BB962C8B-B14F-4D97-AF65-F5344CB8AC3E}">
        <p14:creationId xmlns:p14="http://schemas.microsoft.com/office/powerpoint/2010/main" val="33231383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Apache</a:t>
            </a:r>
            <a:r>
              <a:rPr lang="en-US" baseline="0" dirty="0" smtClean="0"/>
              <a:t> Camel overall architecture</a:t>
            </a:r>
            <a:endParaRPr lang="en-US" dirty="0" smtClean="0"/>
          </a:p>
          <a:p>
            <a:endParaRPr lang="en-US" dirty="0" smtClean="0"/>
          </a:p>
          <a:p>
            <a:r>
              <a:rPr lang="en-US" b="1" dirty="0" smtClean="0"/>
              <a:t>HOW</a:t>
            </a: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dirty="0" smtClean="0"/>
              <a:t>Discuss terms on slide and then zoom in on the terminology used</a:t>
            </a:r>
            <a:r>
              <a:rPr lang="en-US" baseline="0" dirty="0" smtClean="0"/>
              <a:t> in Camel</a:t>
            </a:r>
          </a:p>
          <a:p>
            <a:endParaRPr lang="en-US" baseline="0" dirty="0" smtClean="0"/>
          </a:p>
          <a:p>
            <a:r>
              <a:rPr lang="en-US" b="1" baseline="0" dirty="0" smtClean="0"/>
              <a:t>TIME</a:t>
            </a:r>
            <a:r>
              <a:rPr lang="en-US" baseline="0" dirty="0" smtClean="0"/>
              <a:t> </a:t>
            </a:r>
          </a:p>
          <a:p>
            <a:r>
              <a:rPr lang="en-US" baseline="0" dirty="0" smtClean="0"/>
              <a:t>3 min</a:t>
            </a:r>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70</a:t>
            </a:fld>
            <a:endParaRPr lang="en-US"/>
          </a:p>
        </p:txBody>
      </p:sp>
    </p:spTree>
    <p:extLst>
      <p:ext uri="{BB962C8B-B14F-4D97-AF65-F5344CB8AC3E}">
        <p14:creationId xmlns:p14="http://schemas.microsoft.com/office/powerpoint/2010/main" val="25509491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Apache</a:t>
            </a:r>
            <a:r>
              <a:rPr lang="en-US" baseline="0" dirty="0" smtClean="0"/>
              <a:t> Camel in CXP</a:t>
            </a:r>
            <a:endParaRPr lang="en-US" dirty="0" smtClean="0"/>
          </a:p>
          <a:p>
            <a:endParaRPr lang="en-US" dirty="0" smtClean="0"/>
          </a:p>
          <a:p>
            <a:r>
              <a:rPr lang="en-US" b="1" dirty="0" smtClean="0"/>
              <a:t>HOW</a:t>
            </a: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dirty="0" smtClean="0"/>
              <a:t>Present</a:t>
            </a:r>
            <a:r>
              <a:rPr lang="en-US" baseline="0" dirty="0" smtClean="0"/>
              <a:t> how CXP integrates with heterogeneous systems through the Integration Services layer</a:t>
            </a:r>
          </a:p>
          <a:p>
            <a:endParaRPr lang="en-US" baseline="0" dirty="0" smtClean="0"/>
          </a:p>
          <a:p>
            <a:r>
              <a:rPr lang="en-US" b="1" baseline="0" dirty="0" smtClean="0"/>
              <a:t>TIME</a:t>
            </a:r>
            <a:r>
              <a:rPr lang="en-US" baseline="0" dirty="0" smtClean="0"/>
              <a:t> </a:t>
            </a:r>
          </a:p>
          <a:p>
            <a:r>
              <a:rPr lang="en-US" baseline="0" dirty="0" smtClean="0"/>
              <a:t>3 min</a:t>
            </a:r>
            <a:endParaRPr lang="en-US" dirty="0" smtClean="0"/>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71</a:t>
            </a:fld>
            <a:endParaRPr lang="en-US"/>
          </a:p>
        </p:txBody>
      </p:sp>
    </p:spTree>
    <p:extLst>
      <p:ext uri="{BB962C8B-B14F-4D97-AF65-F5344CB8AC3E}">
        <p14:creationId xmlns:p14="http://schemas.microsoft.com/office/powerpoint/2010/main" val="1276337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Briefly explain the table of contents</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endParaRPr lang="en-US" sz="1200" u="none" kern="1200" baseline="0" dirty="0" smtClean="0">
              <a:solidFill>
                <a:schemeClr val="tx1"/>
              </a:solidFill>
              <a:latin typeface="+mn-lt"/>
              <a:ea typeface="+mn-ea"/>
              <a:cs typeface="+mn-cs"/>
            </a:endParaRP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dirty="0" smtClean="0"/>
              <a:t>Explain that we are going to a new subject that covers the </a:t>
            </a:r>
            <a:r>
              <a:rPr lang="en-US" b="0" baseline="0" dirty="0" smtClean="0"/>
              <a:t>content services module</a:t>
            </a: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endParaRPr lang="en-US" sz="1200"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1 min</a:t>
            </a:r>
          </a:p>
        </p:txBody>
      </p:sp>
      <p:sp>
        <p:nvSpPr>
          <p:cNvPr id="4" name="Slide Number Placeholder 3"/>
          <p:cNvSpPr>
            <a:spLocks noGrp="1"/>
          </p:cNvSpPr>
          <p:nvPr>
            <p:ph type="sldNum" sz="quarter" idx="10"/>
          </p:nvPr>
        </p:nvSpPr>
        <p:spPr/>
        <p:txBody>
          <a:bodyPr/>
          <a:lstStyle/>
          <a:p>
            <a:fld id="{961E29FC-A785-1D40-BBA7-278D4149D253}" type="slidenum">
              <a:rPr lang="en-US" smtClean="0"/>
              <a:t>72</a:t>
            </a:fld>
            <a:endParaRPr lang="en-US"/>
          </a:p>
        </p:txBody>
      </p:sp>
    </p:spTree>
    <p:extLst>
      <p:ext uri="{BB962C8B-B14F-4D97-AF65-F5344CB8AC3E}">
        <p14:creationId xmlns:p14="http://schemas.microsoft.com/office/powerpoint/2010/main" val="911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Present three major stakeholders of CXP</a:t>
            </a:r>
          </a:p>
          <a:p>
            <a:endParaRPr lang="en-US" dirty="0" smtClean="0"/>
          </a:p>
          <a:p>
            <a:r>
              <a:rPr lang="en-US" b="1" dirty="0" smtClean="0"/>
              <a:t>HOW</a:t>
            </a:r>
          </a:p>
          <a:p>
            <a:r>
              <a:rPr lang="en-US" dirty="0" smtClean="0"/>
              <a:t>Describe the</a:t>
            </a:r>
            <a:r>
              <a:rPr lang="en-US" baseline="0" dirty="0" smtClean="0"/>
              <a:t> role and interests of each one in the portal context. Point out also that:</a:t>
            </a:r>
          </a:p>
          <a:p>
            <a:pPr marL="171450" indent="-171450">
              <a:buFont typeface="Arial" charset="0"/>
              <a:buChar char="•"/>
            </a:pPr>
            <a:r>
              <a:rPr lang="en-US" baseline="0" dirty="0" smtClean="0"/>
              <a:t>in general, portal users/customers wants some simple, seamless, easy to learn and fast.</a:t>
            </a:r>
          </a:p>
          <a:p>
            <a:pPr marL="171450" indent="-171450">
              <a:buFont typeface="Arial" charset="0"/>
              <a:buChar char="•"/>
            </a:pPr>
            <a:r>
              <a:rPr lang="en-US" baseline="0" dirty="0" smtClean="0"/>
              <a:t>Business members want time-to-market</a:t>
            </a:r>
          </a:p>
          <a:p>
            <a:pPr marL="171450" indent="-171450">
              <a:buFont typeface="Arial" charset="0"/>
              <a:buChar char="•"/>
            </a:pPr>
            <a:r>
              <a:rPr lang="en-US" baseline="0" dirty="0" smtClean="0"/>
              <a:t>IT wants agility without compromising risks.</a:t>
            </a:r>
          </a:p>
          <a:p>
            <a:endParaRPr lang="en-US" dirty="0" smtClean="0"/>
          </a:p>
          <a:p>
            <a:r>
              <a:rPr lang="en-US" b="1" dirty="0" smtClean="0"/>
              <a:t>TIME </a:t>
            </a:r>
          </a:p>
          <a:p>
            <a:r>
              <a:rPr lang="en-US" dirty="0" smtClean="0"/>
              <a:t>3</a:t>
            </a:r>
            <a:r>
              <a:rPr lang="en-US" baseline="0" dirty="0" smtClean="0"/>
              <a:t> </a:t>
            </a:r>
            <a:r>
              <a:rPr lang="en-US" dirty="0" smtClean="0"/>
              <a:t>min</a:t>
            </a:r>
          </a:p>
        </p:txBody>
      </p:sp>
      <p:sp>
        <p:nvSpPr>
          <p:cNvPr id="4" name="Slide Number Placeholder 3"/>
          <p:cNvSpPr>
            <a:spLocks noGrp="1"/>
          </p:cNvSpPr>
          <p:nvPr>
            <p:ph type="sldNum" sz="quarter" idx="10"/>
          </p:nvPr>
        </p:nvSpPr>
        <p:spPr/>
        <p:txBody>
          <a:bodyPr/>
          <a:lstStyle/>
          <a:p>
            <a:fld id="{961E29FC-A785-1D40-BBA7-278D4149D253}" type="slidenum">
              <a:rPr lang="en-US" smtClean="0"/>
              <a:t>8</a:t>
            </a:fld>
            <a:endParaRPr lang="en-US"/>
          </a:p>
        </p:txBody>
      </p:sp>
    </p:spTree>
    <p:extLst>
      <p:ext uri="{BB962C8B-B14F-4D97-AF65-F5344CB8AC3E}">
        <p14:creationId xmlns:p14="http://schemas.microsoft.com/office/powerpoint/2010/main" val="9073362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73</a:t>
            </a:fld>
            <a:endParaRPr lang="en-US"/>
          </a:p>
        </p:txBody>
      </p:sp>
    </p:spTree>
    <p:extLst>
      <p:ext uri="{BB962C8B-B14F-4D97-AF65-F5344CB8AC3E}">
        <p14:creationId xmlns:p14="http://schemas.microsoft.com/office/powerpoint/2010/main" val="21150513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Define Content Services</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p>
          <a:p>
            <a:r>
              <a:rPr lang="en-US" sz="1200" b="0" u="none" kern="1200" baseline="0" dirty="0" smtClean="0">
                <a:solidFill>
                  <a:schemeClr val="tx1"/>
                </a:solidFill>
                <a:latin typeface="+mn-lt"/>
                <a:ea typeface="+mn-ea"/>
                <a:cs typeface="+mn-cs"/>
              </a:rPr>
              <a:t>Explain that CS is a </a:t>
            </a:r>
            <a:r>
              <a:rPr lang="en-US" sz="1200" u="none" kern="1200" baseline="0" dirty="0" smtClean="0">
                <a:solidFill>
                  <a:schemeClr val="tx1"/>
                </a:solidFill>
                <a:latin typeface="+mn-lt"/>
                <a:ea typeface="+mn-ea"/>
                <a:cs typeface="+mn-cs"/>
              </a:rPr>
              <a:t>content delivery platform, not a full blown CMS</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TIME</a:t>
            </a:r>
          </a:p>
          <a:p>
            <a:r>
              <a:rPr lang="en-US" sz="1200" b="0" u="none" kern="1200" baseline="0" dirty="0" smtClean="0">
                <a:solidFill>
                  <a:schemeClr val="tx1"/>
                </a:solidFill>
                <a:latin typeface="+mn-lt"/>
                <a:ea typeface="+mn-ea"/>
                <a:cs typeface="+mn-cs"/>
              </a:rPr>
              <a:t>1 min</a:t>
            </a:r>
            <a:endParaRPr lang="en-US" b="0" dirty="0"/>
          </a:p>
        </p:txBody>
      </p:sp>
      <p:sp>
        <p:nvSpPr>
          <p:cNvPr id="4" name="Slide Number Placeholder 3"/>
          <p:cNvSpPr>
            <a:spLocks noGrp="1"/>
          </p:cNvSpPr>
          <p:nvPr>
            <p:ph type="sldNum" sz="quarter" idx="10"/>
          </p:nvPr>
        </p:nvSpPr>
        <p:spPr/>
        <p:txBody>
          <a:bodyPr/>
          <a:lstStyle/>
          <a:p>
            <a:fld id="{961E29FC-A785-1D40-BBA7-278D4149D253}" type="slidenum">
              <a:rPr lang="en-US" smtClean="0"/>
              <a:t>74</a:t>
            </a:fld>
            <a:endParaRPr lang="en-US"/>
          </a:p>
        </p:txBody>
      </p:sp>
    </p:spTree>
    <p:extLst>
      <p:ext uri="{BB962C8B-B14F-4D97-AF65-F5344CB8AC3E}">
        <p14:creationId xmlns:p14="http://schemas.microsoft.com/office/powerpoint/2010/main" val="95970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dirty="0" smtClean="0"/>
              <a:t>KEY</a:t>
            </a:r>
          </a:p>
          <a:p>
            <a:pPr marL="0" lvl="0" indent="0">
              <a:buFont typeface="Arial" panose="020B0604020202020204" pitchFamily="34" charset="0"/>
              <a:buNone/>
            </a:pPr>
            <a:r>
              <a:rPr lang="en-US" b="0" dirty="0" smtClean="0"/>
              <a:t>Describe</a:t>
            </a:r>
            <a:r>
              <a:rPr lang="en-US" b="0" baseline="0" dirty="0" smtClean="0"/>
              <a:t> the overall architecture of CS</a:t>
            </a:r>
          </a:p>
          <a:p>
            <a:pPr marL="0" lvl="0" indent="0">
              <a:buFont typeface="Arial" panose="020B0604020202020204" pitchFamily="34" charset="0"/>
              <a:buNone/>
            </a:pPr>
            <a:endParaRPr lang="en-US" b="0" baseline="0" dirty="0" smtClean="0"/>
          </a:p>
          <a:p>
            <a:pPr marL="0" lvl="0" indent="0">
              <a:buFont typeface="Arial" panose="020B0604020202020204" pitchFamily="34" charset="0"/>
              <a:buNone/>
            </a:pPr>
            <a:r>
              <a:rPr lang="en-US" b="1" baseline="0" dirty="0" smtClean="0"/>
              <a:t>HOW</a:t>
            </a:r>
            <a:endParaRPr lang="en-US" b="1" dirty="0" smtClean="0"/>
          </a:p>
          <a:p>
            <a:pPr marL="228600" lvl="0" indent="-228600">
              <a:buFont typeface="Arial" panose="020B0604020202020204" pitchFamily="34" charset="0"/>
              <a:buChar char="•"/>
            </a:pPr>
            <a:r>
              <a:rPr lang="en-US" b="1" dirty="0" smtClean="0"/>
              <a:t>Content repositories</a:t>
            </a:r>
            <a:r>
              <a:rPr lang="en-US" dirty="0" smtClean="0"/>
              <a:t> - These repositories store content used by Backbase widgets, like images and text.</a:t>
            </a:r>
          </a:p>
          <a:p>
            <a:pPr marL="685690" lvl="1" indent="-228600">
              <a:buFont typeface="Arial" panose="020B0604020202020204" pitchFamily="34" charset="0"/>
              <a:buChar char="•"/>
            </a:pPr>
            <a:r>
              <a:rPr lang="en-US" b="1" dirty="0" smtClean="0"/>
              <a:t>Content repository</a:t>
            </a:r>
            <a:r>
              <a:rPr lang="en-US" dirty="0" smtClean="0"/>
              <a:t> — stores Shared Content that multiple portals can use. One can navigate this repository from the Shared Content app in CXP Manager.</a:t>
            </a:r>
          </a:p>
          <a:p>
            <a:pPr marL="685690" lvl="1" indent="-228600">
              <a:buFont typeface="Arial" panose="020B0604020202020204" pitchFamily="34" charset="0"/>
              <a:buChar char="•"/>
            </a:pPr>
            <a:r>
              <a:rPr lang="en-US" b="1" dirty="0" smtClean="0"/>
              <a:t>Portal repositories</a:t>
            </a:r>
            <a:r>
              <a:rPr lang="en-US" dirty="0" smtClean="0"/>
              <a:t> — each portal has its own repository that stores ICE Content and Portal Content. One can navigate this repository from the Portal Content app in CXP Manager.</a:t>
            </a:r>
          </a:p>
          <a:p>
            <a:pPr marL="228600" lvl="0" indent="-228600">
              <a:buFont typeface="Arial" panose="020B0604020202020204" pitchFamily="34" charset="0"/>
              <a:buChar char="•"/>
            </a:pPr>
            <a:r>
              <a:rPr lang="en-US" b="1" dirty="0" smtClean="0"/>
              <a:t>Internal repositories</a:t>
            </a:r>
            <a:endParaRPr lang="en-US" dirty="0" smtClean="0"/>
          </a:p>
          <a:p>
            <a:pPr marL="685690" lvl="1" indent="-228600">
              <a:buFont typeface="Arial" panose="020B0604020202020204" pitchFamily="34" charset="0"/>
              <a:buChar char="•"/>
            </a:pPr>
            <a:r>
              <a:rPr lang="en-US" b="1" dirty="0" smtClean="0"/>
              <a:t>Configuration repository</a:t>
            </a:r>
            <a:r>
              <a:rPr lang="en-US" dirty="0" smtClean="0"/>
              <a:t> — allows to configure importers that fetch remote content.</a:t>
            </a:r>
          </a:p>
          <a:p>
            <a:pPr marL="685690" lvl="1" indent="-228600">
              <a:buFont typeface="Arial" panose="020B0604020202020204" pitchFamily="34" charset="0"/>
              <a:buChar char="•"/>
            </a:pPr>
            <a:r>
              <a:rPr lang="en-US" b="1" dirty="0" smtClean="0"/>
              <a:t>Resources repository</a:t>
            </a:r>
            <a:r>
              <a:rPr lang="en-US" dirty="0" smtClean="0"/>
              <a:t> — stores imported catalog items (when Import/Export is configured to store imported catalog items in Content Services).</a:t>
            </a:r>
          </a:p>
          <a:p>
            <a:pPr marL="171450" indent="-171450">
              <a:buFont typeface="Arial"/>
              <a:buChar char="•"/>
            </a:pPr>
            <a:r>
              <a:rPr lang="en-US" sz="1200" u="none" kern="1200" baseline="0" dirty="0" smtClean="0">
                <a:solidFill>
                  <a:schemeClr val="tx1"/>
                </a:solidFill>
                <a:latin typeface="+mn-lt"/>
                <a:ea typeface="+mn-ea"/>
                <a:cs typeface="+mn-cs"/>
              </a:rPr>
              <a:t>Can optimize between file system storage and </a:t>
            </a:r>
            <a:r>
              <a:rPr lang="en-US" sz="1200" u="none" kern="1200" baseline="0" dirty="0" err="1" smtClean="0">
                <a:solidFill>
                  <a:schemeClr val="tx1"/>
                </a:solidFill>
                <a:latin typeface="+mn-lt"/>
                <a:ea typeface="+mn-ea"/>
                <a:cs typeface="+mn-cs"/>
              </a:rPr>
              <a:t>db</a:t>
            </a:r>
            <a:r>
              <a:rPr lang="en-US" sz="1200" u="none" kern="1200" baseline="0" dirty="0" smtClean="0">
                <a:solidFill>
                  <a:schemeClr val="tx1"/>
                </a:solidFill>
                <a:latin typeface="+mn-lt"/>
                <a:ea typeface="+mn-ea"/>
                <a:cs typeface="+mn-cs"/>
              </a:rPr>
              <a:t> storage</a:t>
            </a:r>
          </a:p>
          <a:p>
            <a:pPr marL="171450" indent="-171450">
              <a:buFont typeface="Arial"/>
              <a:buChar char="•"/>
            </a:pPr>
            <a:r>
              <a:rPr lang="en-US" sz="1200" u="none" kern="1200" baseline="0" dirty="0" smtClean="0">
                <a:solidFill>
                  <a:schemeClr val="tx1"/>
                </a:solidFill>
                <a:latin typeface="+mn-lt"/>
                <a:ea typeface="+mn-ea"/>
                <a:cs typeface="+mn-cs"/>
              </a:rPr>
              <a:t>Can define importers to import from a remote CMS</a:t>
            </a:r>
          </a:p>
          <a:p>
            <a:pPr marL="171450" indent="-171450">
              <a:buFont typeface="Arial"/>
              <a:buChar char="•"/>
            </a:pPr>
            <a:r>
              <a:rPr lang="en-US" sz="1200" u="none" kern="1200" baseline="0" dirty="0" smtClean="0">
                <a:solidFill>
                  <a:schemeClr val="tx1"/>
                </a:solidFill>
                <a:latin typeface="+mn-lt"/>
                <a:ea typeface="+mn-ea"/>
                <a:cs typeface="+mn-cs"/>
              </a:rPr>
              <a:t>Remote application can connect to CS through CMIS, WebDAV or JMX</a:t>
            </a:r>
          </a:p>
          <a:p>
            <a:pPr marL="171450" indent="-171450">
              <a:buFont typeface="Arial"/>
              <a:buChar char="•"/>
            </a:pPr>
            <a:endParaRPr lang="en-US" sz="1200" u="none" kern="1200" baseline="0" dirty="0" smtClean="0">
              <a:solidFill>
                <a:schemeClr val="tx1"/>
              </a:solidFill>
              <a:latin typeface="+mn-lt"/>
              <a:ea typeface="+mn-ea"/>
              <a:cs typeface="+mn-cs"/>
            </a:endParaRPr>
          </a:p>
          <a:p>
            <a:pPr marL="0" indent="0">
              <a:buFont typeface="Arial"/>
              <a:buNone/>
            </a:pPr>
            <a:r>
              <a:rPr lang="en-US" sz="1200" b="1" u="none" kern="1200" baseline="0" dirty="0" smtClean="0">
                <a:solidFill>
                  <a:schemeClr val="tx1"/>
                </a:solidFill>
                <a:latin typeface="+mn-lt"/>
                <a:ea typeface="+mn-ea"/>
                <a:cs typeface="+mn-cs"/>
              </a:rPr>
              <a:t>TIME</a:t>
            </a:r>
          </a:p>
          <a:p>
            <a:pPr marL="0" indent="0">
              <a:buFont typeface="Arial"/>
              <a:buNone/>
            </a:pPr>
            <a:r>
              <a:rPr lang="en-US" sz="1200" b="0" u="none" kern="1200" baseline="0" dirty="0" smtClean="0">
                <a:solidFill>
                  <a:schemeClr val="tx1"/>
                </a:solidFill>
                <a:latin typeface="+mn-lt"/>
                <a:ea typeface="+mn-ea"/>
                <a:cs typeface="+mn-cs"/>
              </a:rPr>
              <a:t>3 min</a:t>
            </a:r>
            <a:endParaRPr lang="en-US" b="0" dirty="0"/>
          </a:p>
        </p:txBody>
      </p:sp>
      <p:sp>
        <p:nvSpPr>
          <p:cNvPr id="4" name="Slide Number Placeholder 3"/>
          <p:cNvSpPr>
            <a:spLocks noGrp="1"/>
          </p:cNvSpPr>
          <p:nvPr>
            <p:ph type="sldNum" sz="quarter" idx="10"/>
          </p:nvPr>
        </p:nvSpPr>
        <p:spPr/>
        <p:txBody>
          <a:bodyPr/>
          <a:lstStyle/>
          <a:p>
            <a:fld id="{961E29FC-A785-1D40-BBA7-278D4149D253}" type="slidenum">
              <a:rPr lang="en-US" smtClean="0"/>
              <a:t>75</a:t>
            </a:fld>
            <a:endParaRPr lang="en-US"/>
          </a:p>
        </p:txBody>
      </p:sp>
    </p:spTree>
    <p:extLst>
      <p:ext uri="{BB962C8B-B14F-4D97-AF65-F5344CB8AC3E}">
        <p14:creationId xmlns:p14="http://schemas.microsoft.com/office/powerpoint/2010/main" val="35532929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CS capabilities</a:t>
            </a:r>
          </a:p>
          <a:p>
            <a:endParaRPr lang="en-US" dirty="0" smtClean="0"/>
          </a:p>
          <a:p>
            <a:r>
              <a:rPr lang="en-US" b="1" dirty="0" smtClean="0"/>
              <a:t>HOW</a:t>
            </a:r>
          </a:p>
          <a:p>
            <a:r>
              <a:rPr lang="en-US" dirty="0" smtClean="0"/>
              <a:t>Elaborate on the</a:t>
            </a:r>
            <a:r>
              <a:rPr lang="en-US" baseline="0" dirty="0" smtClean="0"/>
              <a:t> slide</a:t>
            </a:r>
          </a:p>
          <a:p>
            <a:endParaRPr lang="en-US" baseline="0" dirty="0" smtClean="0"/>
          </a:p>
          <a:p>
            <a:r>
              <a:rPr lang="en-US" b="1" baseline="0" dirty="0" smtClean="0"/>
              <a:t>TIME</a:t>
            </a:r>
          </a:p>
          <a:p>
            <a:r>
              <a:rPr lang="en-US" baseline="0" dirty="0" smtClean="0"/>
              <a:t>1 min</a:t>
            </a:r>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76</a:t>
            </a:fld>
            <a:endParaRPr lang="en-US"/>
          </a:p>
        </p:txBody>
      </p:sp>
    </p:spTree>
    <p:extLst>
      <p:ext uri="{BB962C8B-B14F-4D97-AF65-F5344CB8AC3E}">
        <p14:creationId xmlns:p14="http://schemas.microsoft.com/office/powerpoint/2010/main" val="2368226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CS capabilities</a:t>
            </a:r>
          </a:p>
          <a:p>
            <a:endParaRPr lang="en-US" dirty="0" smtClean="0"/>
          </a:p>
          <a:p>
            <a:r>
              <a:rPr lang="en-US" b="1" dirty="0" smtClean="0"/>
              <a:t>HOW</a:t>
            </a:r>
          </a:p>
          <a:p>
            <a:r>
              <a:rPr lang="en-US" dirty="0" smtClean="0"/>
              <a:t>Describe each content type. Be prepared to share examples.</a:t>
            </a:r>
            <a:endParaRPr lang="en-US" baseline="0" dirty="0" smtClean="0"/>
          </a:p>
          <a:p>
            <a:endParaRPr lang="en-US" baseline="0" dirty="0" smtClean="0"/>
          </a:p>
          <a:p>
            <a:r>
              <a:rPr lang="en-US" b="1" baseline="0" dirty="0" smtClean="0"/>
              <a:t>TIME</a:t>
            </a:r>
          </a:p>
          <a:p>
            <a:r>
              <a:rPr lang="en-US" baseline="0" dirty="0" smtClean="0"/>
              <a:t>1 min</a:t>
            </a:r>
            <a:endParaRPr lang="en-US" dirty="0" smtClean="0"/>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77</a:t>
            </a:fld>
            <a:endParaRPr lang="en-US"/>
          </a:p>
        </p:txBody>
      </p:sp>
    </p:spTree>
    <p:extLst>
      <p:ext uri="{BB962C8B-B14F-4D97-AF65-F5344CB8AC3E}">
        <p14:creationId xmlns:p14="http://schemas.microsoft.com/office/powerpoint/2010/main" val="20646881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smtClean="0"/>
              <a:t>KEY</a:t>
            </a:r>
          </a:p>
          <a:p>
            <a:pPr marL="0" indent="0">
              <a:buFont typeface="Arial" panose="020B0604020202020204" pitchFamily="34" charset="0"/>
              <a:buNone/>
            </a:pPr>
            <a:r>
              <a:rPr lang="en-US" dirty="0" smtClean="0"/>
              <a:t>Describe CS scopes</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1" dirty="0" smtClean="0"/>
              <a:t>HOW</a:t>
            </a:r>
          </a:p>
          <a:p>
            <a:pPr marL="0" indent="0">
              <a:buFont typeface="Arial" panose="020B0604020202020204" pitchFamily="34" charset="0"/>
              <a:buNone/>
            </a:pPr>
            <a:r>
              <a:rPr lang="en-US" dirty="0" smtClean="0"/>
              <a:t>Regarding scope, Reusable Content can be:</a:t>
            </a:r>
            <a:endParaRPr lang="en-US" b="0" dirty="0" smtClean="0"/>
          </a:p>
          <a:p>
            <a:pPr marL="171450" indent="-171450">
              <a:buFont typeface="Arial" panose="020B0604020202020204" pitchFamily="34" charset="0"/>
              <a:buChar char="•"/>
            </a:pPr>
            <a:r>
              <a:rPr lang="en-US" b="1" dirty="0" smtClean="0"/>
              <a:t>Shared (or Global)</a:t>
            </a:r>
            <a:r>
              <a:rPr lang="en-US" dirty="0" smtClean="0"/>
              <a:t> — content items which are shared and stored in the content repository. Shared Content items are managed from the Shared Content app and are available to be dragged and dropped in pages of all portals in your environment.</a:t>
            </a:r>
          </a:p>
          <a:p>
            <a:pPr marL="171450" indent="-171450">
              <a:buFont typeface="Arial" panose="020B0604020202020204" pitchFamily="34" charset="0"/>
              <a:buChar char="•"/>
            </a:pPr>
            <a:r>
              <a:rPr lang="en-US" b="1" dirty="0" smtClean="0"/>
              <a:t>Portal-specific</a:t>
            </a:r>
            <a:r>
              <a:rPr lang="en-US" dirty="0" smtClean="0"/>
              <a:t> — each portal has their own repository, the portal repository, that stores Portal Content (and ICE Content). Portal Content items are managed from the Portal Content app and are visible only for users of that portal; so only available to drag and drop on pages of that portal.</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b="1" dirty="0" smtClean="0"/>
              <a:t>TIME</a:t>
            </a:r>
          </a:p>
          <a:p>
            <a:r>
              <a:rPr lang="en-US" dirty="0" smtClean="0"/>
              <a:t>3 min</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78</a:t>
            </a:fld>
            <a:endParaRPr lang="en-US"/>
          </a:p>
        </p:txBody>
      </p:sp>
    </p:spTree>
    <p:extLst>
      <p:ext uri="{BB962C8B-B14F-4D97-AF65-F5344CB8AC3E}">
        <p14:creationId xmlns:p14="http://schemas.microsoft.com/office/powerpoint/2010/main" val="10883684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CS and CXP Portal </a:t>
            </a:r>
          </a:p>
          <a:p>
            <a:endParaRPr lang="en-US" dirty="0" smtClean="0"/>
          </a:p>
          <a:p>
            <a:r>
              <a:rPr lang="en-US" b="1" dirty="0" smtClean="0"/>
              <a:t>HOW</a:t>
            </a:r>
          </a:p>
          <a:p>
            <a:r>
              <a:rPr lang="en-US" dirty="0" smtClean="0"/>
              <a:t>Explain the dynamics of CS and Portal</a:t>
            </a:r>
            <a:r>
              <a:rPr lang="en-US" baseline="0" dirty="0" smtClean="0"/>
              <a:t> publishing</a:t>
            </a:r>
            <a:endParaRPr lang="en-US" dirty="0" smtClean="0"/>
          </a:p>
          <a:p>
            <a:endParaRPr lang="en-US" dirty="0" smtClean="0"/>
          </a:p>
          <a:p>
            <a:r>
              <a:rPr lang="en-US" b="1" dirty="0" smtClean="0"/>
              <a:t>TIME</a:t>
            </a:r>
          </a:p>
          <a:p>
            <a:r>
              <a:rPr lang="en-US" dirty="0" smtClean="0"/>
              <a:t>3</a:t>
            </a:r>
            <a:r>
              <a:rPr lang="en-US" baseline="0" dirty="0" smtClean="0"/>
              <a:t> min</a:t>
            </a:r>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79</a:t>
            </a:fld>
            <a:endParaRPr lang="en-US"/>
          </a:p>
        </p:txBody>
      </p:sp>
    </p:spTree>
    <p:extLst>
      <p:ext uri="{BB962C8B-B14F-4D97-AF65-F5344CB8AC3E}">
        <p14:creationId xmlns:p14="http://schemas.microsoft.com/office/powerpoint/2010/main" val="16172779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Briefly explain the table of contents</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endParaRPr lang="en-US" sz="1200" u="none" kern="1200" baseline="0" dirty="0" smtClean="0">
              <a:solidFill>
                <a:schemeClr val="tx1"/>
              </a:solidFill>
              <a:latin typeface="+mn-lt"/>
              <a:ea typeface="+mn-ea"/>
              <a:cs typeface="+mn-cs"/>
            </a:endParaRP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dirty="0" smtClean="0"/>
              <a:t>Explain that we are going to a new subject that covers the </a:t>
            </a:r>
            <a:r>
              <a:rPr lang="en-US" b="0" baseline="0" dirty="0" smtClean="0"/>
              <a:t>security aspect of CXP</a:t>
            </a: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endParaRPr lang="en-US" sz="1200"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1 min</a:t>
            </a:r>
          </a:p>
        </p:txBody>
      </p:sp>
      <p:sp>
        <p:nvSpPr>
          <p:cNvPr id="4" name="Slide Number Placeholder 3"/>
          <p:cNvSpPr>
            <a:spLocks noGrp="1"/>
          </p:cNvSpPr>
          <p:nvPr>
            <p:ph type="sldNum" sz="quarter" idx="10"/>
          </p:nvPr>
        </p:nvSpPr>
        <p:spPr/>
        <p:txBody>
          <a:bodyPr/>
          <a:lstStyle/>
          <a:p>
            <a:fld id="{961E29FC-A785-1D40-BBA7-278D4149D253}" type="slidenum">
              <a:rPr lang="en-US" smtClean="0"/>
              <a:t>80</a:t>
            </a:fld>
            <a:endParaRPr lang="en-US"/>
          </a:p>
        </p:txBody>
      </p:sp>
    </p:spTree>
    <p:extLst>
      <p:ext uri="{BB962C8B-B14F-4D97-AF65-F5344CB8AC3E}">
        <p14:creationId xmlns:p14="http://schemas.microsoft.com/office/powerpoint/2010/main" val="13759660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Give an overview about the security layer of CXP</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p>
          <a:p>
            <a:r>
              <a:rPr lang="en-US" sz="1200" u="none" kern="1200" baseline="0" dirty="0" smtClean="0">
                <a:solidFill>
                  <a:schemeClr val="tx1"/>
                </a:solidFill>
                <a:latin typeface="+mn-lt"/>
                <a:ea typeface="+mn-ea"/>
                <a:cs typeface="+mn-cs"/>
              </a:rPr>
              <a:t>Portal security relies on Spring security:</a:t>
            </a:r>
          </a:p>
          <a:p>
            <a:pPr marL="171450" indent="-171450">
              <a:buFont typeface="Arial"/>
              <a:buChar char="•"/>
            </a:pPr>
            <a:endParaRPr lang="en-US" sz="1200" u="none" kern="1200" baseline="0" dirty="0" smtClean="0">
              <a:solidFill>
                <a:schemeClr val="tx1"/>
              </a:solidFill>
              <a:latin typeface="+mn-lt"/>
              <a:ea typeface="+mn-ea"/>
              <a:cs typeface="+mn-cs"/>
            </a:endParaRPr>
          </a:p>
          <a:p>
            <a:pPr marL="171450" indent="-171450">
              <a:buFont typeface="Arial"/>
              <a:buChar char="•"/>
            </a:pPr>
            <a:r>
              <a:rPr lang="en-US" sz="1200" u="none" kern="1200" baseline="0" dirty="0" smtClean="0">
                <a:solidFill>
                  <a:schemeClr val="tx1"/>
                </a:solidFill>
                <a:latin typeface="+mn-lt"/>
                <a:ea typeface="+mn-ea"/>
                <a:cs typeface="+mn-cs"/>
              </a:rPr>
              <a:t>well-established</a:t>
            </a:r>
          </a:p>
          <a:p>
            <a:pPr marL="171450" indent="-171450">
              <a:buFont typeface="Arial"/>
              <a:buChar char="•"/>
            </a:pPr>
            <a:r>
              <a:rPr lang="en-US" sz="1200" u="none" kern="1200" baseline="0" dirty="0" smtClean="0">
                <a:solidFill>
                  <a:schemeClr val="tx1"/>
                </a:solidFill>
                <a:latin typeface="+mn-lt"/>
                <a:ea typeface="+mn-ea"/>
                <a:cs typeface="+mn-cs"/>
              </a:rPr>
              <a:t>mature framework</a:t>
            </a:r>
          </a:p>
          <a:p>
            <a:pPr marL="171450" indent="-171450">
              <a:buFont typeface="Arial"/>
              <a:buChar char="•"/>
            </a:pPr>
            <a:r>
              <a:rPr lang="en-US" sz="1200" u="none" kern="1200" baseline="0" dirty="0" smtClean="0">
                <a:solidFill>
                  <a:schemeClr val="tx1"/>
                </a:solidFill>
                <a:latin typeface="+mn-lt"/>
                <a:ea typeface="+mn-ea"/>
                <a:cs typeface="+mn-cs"/>
              </a:rPr>
              <a:t>a lot of connectors available (LDAP, etc..)</a:t>
            </a:r>
          </a:p>
          <a:p>
            <a:pPr marL="171450" indent="-171450">
              <a:buFont typeface="Arial"/>
              <a:buChar char="•"/>
            </a:pPr>
            <a:r>
              <a:rPr lang="en-US" sz="1200" u="none" kern="1200" baseline="0" dirty="0" smtClean="0">
                <a:solidFill>
                  <a:schemeClr val="tx1"/>
                </a:solidFill>
                <a:latin typeface="+mn-lt"/>
                <a:ea typeface="+mn-ea"/>
                <a:cs typeface="+mn-cs"/>
              </a:rPr>
              <a:t>single sign-on feature (CAS: central authentication service)</a:t>
            </a:r>
          </a:p>
          <a:p>
            <a:pPr marL="171450" indent="-171450">
              <a:buFont typeface="Arial"/>
              <a:buChar char="•"/>
            </a:pPr>
            <a:endParaRPr lang="en-US" sz="1200" u="none" kern="1200" baseline="0" dirty="0" smtClean="0">
              <a:solidFill>
                <a:schemeClr val="tx1"/>
              </a:solidFill>
              <a:latin typeface="+mn-lt"/>
              <a:ea typeface="+mn-ea"/>
              <a:cs typeface="+mn-cs"/>
            </a:endParaRPr>
          </a:p>
          <a:p>
            <a:pPr marL="0" indent="0">
              <a:buFont typeface="Arial"/>
              <a:buNone/>
            </a:pPr>
            <a:r>
              <a:rPr lang="en-US" sz="1200" b="1" u="none" kern="1200" baseline="0" dirty="0" smtClean="0">
                <a:solidFill>
                  <a:schemeClr val="tx1"/>
                </a:solidFill>
                <a:latin typeface="+mn-lt"/>
                <a:ea typeface="+mn-ea"/>
                <a:cs typeface="+mn-cs"/>
              </a:rPr>
              <a:t>TIME</a:t>
            </a:r>
          </a:p>
          <a:p>
            <a:pPr marL="0" indent="0">
              <a:buFont typeface="Arial"/>
              <a:buNone/>
            </a:pPr>
            <a:r>
              <a:rPr lang="en-US" sz="1200" b="0" u="none" kern="1200" baseline="0" dirty="0" smtClean="0">
                <a:solidFill>
                  <a:schemeClr val="tx1"/>
                </a:solidFill>
                <a:latin typeface="+mn-lt"/>
                <a:ea typeface="+mn-ea"/>
                <a:cs typeface="+mn-cs"/>
              </a:rPr>
              <a:t>4 minutes</a:t>
            </a:r>
            <a:endParaRPr lang="en-US" b="0" dirty="0"/>
          </a:p>
        </p:txBody>
      </p:sp>
      <p:sp>
        <p:nvSpPr>
          <p:cNvPr id="4" name="Slide Number Placeholder 3"/>
          <p:cNvSpPr>
            <a:spLocks noGrp="1"/>
          </p:cNvSpPr>
          <p:nvPr>
            <p:ph type="sldNum" sz="quarter" idx="10"/>
          </p:nvPr>
        </p:nvSpPr>
        <p:spPr/>
        <p:txBody>
          <a:bodyPr/>
          <a:lstStyle/>
          <a:p>
            <a:fld id="{961E29FC-A785-1D40-BBA7-278D4149D253}" type="slidenum">
              <a:rPr lang="en-US" smtClean="0"/>
              <a:t>82</a:t>
            </a:fld>
            <a:endParaRPr lang="en-US"/>
          </a:p>
        </p:txBody>
      </p:sp>
    </p:spTree>
    <p:extLst>
      <p:ext uri="{BB962C8B-B14F-4D97-AF65-F5344CB8AC3E}">
        <p14:creationId xmlns:p14="http://schemas.microsoft.com/office/powerpoint/2010/main" val="19965941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Authentication process</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2 steps:</a:t>
            </a:r>
          </a:p>
          <a:p>
            <a:endParaRPr lang="en-US" sz="1200" u="none" kern="1200" baseline="0" dirty="0" smtClean="0">
              <a:solidFill>
                <a:schemeClr val="tx1"/>
              </a:solidFill>
              <a:latin typeface="+mn-lt"/>
              <a:ea typeface="+mn-ea"/>
              <a:cs typeface="+mn-cs"/>
            </a:endParaRPr>
          </a:p>
          <a:p>
            <a:pPr marL="228600" indent="-228600">
              <a:buFont typeface="+mj-lt"/>
              <a:buAutoNum type="arabicPeriod"/>
            </a:pPr>
            <a:r>
              <a:rPr lang="en-US" sz="1200" u="none" kern="1200" baseline="0" dirty="0" smtClean="0">
                <a:solidFill>
                  <a:schemeClr val="tx1"/>
                </a:solidFill>
                <a:latin typeface="+mn-lt"/>
                <a:ea typeface="+mn-ea"/>
                <a:cs typeface="+mn-cs"/>
              </a:rPr>
              <a:t>authenticating users</a:t>
            </a:r>
          </a:p>
          <a:p>
            <a:pPr marL="228600" indent="-228600">
              <a:buFont typeface="+mj-lt"/>
              <a:buAutoNum type="arabicPeriod"/>
            </a:pPr>
            <a:r>
              <a:rPr lang="en-US" sz="1200" u="none" kern="1200" baseline="0" dirty="0" smtClean="0">
                <a:solidFill>
                  <a:schemeClr val="tx1"/>
                </a:solidFill>
                <a:latin typeface="+mn-lt"/>
                <a:ea typeface="+mn-ea"/>
                <a:cs typeface="+mn-cs"/>
              </a:rPr>
              <a:t>authorizing users (access control list + group membership, or roles, </a:t>
            </a:r>
            <a:r>
              <a:rPr lang="en-US" sz="1200" u="none" kern="1200" baseline="0" dirty="0" err="1" smtClean="0">
                <a:solidFill>
                  <a:schemeClr val="tx1"/>
                </a:solidFill>
                <a:latin typeface="+mn-lt"/>
                <a:ea typeface="+mn-ea"/>
                <a:cs typeface="+mn-cs"/>
              </a:rPr>
              <a:t>url</a:t>
            </a:r>
            <a:r>
              <a:rPr lang="en-US" sz="1200" u="none" kern="1200" baseline="0" dirty="0" smtClean="0">
                <a:solidFill>
                  <a:schemeClr val="tx1"/>
                </a:solidFill>
                <a:latin typeface="+mn-lt"/>
                <a:ea typeface="+mn-ea"/>
                <a:cs typeface="+mn-cs"/>
              </a:rPr>
              <a:t> protection)</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Do not go into too much details; explain that this is covered in-depth in Backend training.</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TIME</a:t>
            </a:r>
          </a:p>
          <a:p>
            <a:r>
              <a:rPr lang="en-US" sz="1200" u="none" kern="1200" baseline="0" dirty="0" smtClean="0">
                <a:solidFill>
                  <a:schemeClr val="tx1"/>
                </a:solidFill>
                <a:latin typeface="+mn-lt"/>
                <a:ea typeface="+mn-ea"/>
                <a:cs typeface="+mn-cs"/>
              </a:rPr>
              <a:t>3 min</a:t>
            </a:r>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83</a:t>
            </a:fld>
            <a:endParaRPr lang="en-US"/>
          </a:p>
        </p:txBody>
      </p:sp>
    </p:spTree>
    <p:extLst>
      <p:ext uri="{BB962C8B-B14F-4D97-AF65-F5344CB8AC3E}">
        <p14:creationId xmlns:p14="http://schemas.microsoft.com/office/powerpoint/2010/main" val="2115673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Show how CXP join</a:t>
            </a:r>
            <a:r>
              <a:rPr lang="en-US" baseline="0" dirty="0" smtClean="0"/>
              <a:t> up these stakeholders</a:t>
            </a:r>
            <a:endParaRPr lang="en-US" dirty="0" smtClean="0"/>
          </a:p>
          <a:p>
            <a:endParaRPr lang="en-US" dirty="0" smtClean="0"/>
          </a:p>
          <a:p>
            <a:r>
              <a:rPr lang="en-US" b="1" dirty="0" smtClean="0"/>
              <a:t>HOW</a:t>
            </a:r>
          </a:p>
          <a:p>
            <a:pPr marL="171450" indent="-171450">
              <a:buFont typeface="Arial" charset="0"/>
              <a:buChar char="•"/>
            </a:pPr>
            <a:r>
              <a:rPr lang="en-US" sz="1200" u="none" kern="1200" baseline="0" dirty="0" smtClean="0">
                <a:solidFill>
                  <a:schemeClr val="tx1"/>
                </a:solidFill>
                <a:latin typeface="+mn-lt"/>
                <a:ea typeface="+mn-ea"/>
                <a:cs typeface="+mn-cs"/>
              </a:rPr>
              <a:t>Explain that CXP does not put the business in control over IT. It puts business users in control where it needs to be so that both parties can be more efficient.</a:t>
            </a:r>
          </a:p>
          <a:p>
            <a:pPr marL="171450" indent="-171450">
              <a:buFont typeface="Arial" charset="0"/>
              <a:buChar char="•"/>
            </a:pPr>
            <a:r>
              <a:rPr lang="en-US" sz="1200" u="none" kern="1200" baseline="0" dirty="0" smtClean="0">
                <a:solidFill>
                  <a:schemeClr val="tx1"/>
                </a:solidFill>
                <a:latin typeface="+mn-lt"/>
                <a:ea typeface="+mn-ea"/>
                <a:cs typeface="+mn-cs"/>
              </a:rPr>
              <a:t>Backbase Portal delivers the framework for IT to put the business in control.</a:t>
            </a:r>
          </a:p>
          <a:p>
            <a:pPr marL="171450" indent="-171450">
              <a:buFont typeface="Arial" charset="0"/>
              <a:buChar char="•"/>
            </a:pPr>
            <a:r>
              <a:rPr lang="en-US" sz="1200" u="none" kern="1200" baseline="0" dirty="0" smtClean="0">
                <a:solidFill>
                  <a:schemeClr val="tx1"/>
                </a:solidFill>
                <a:latin typeface="+mn-lt"/>
                <a:ea typeface="+mn-ea"/>
                <a:cs typeface="+mn-cs"/>
              </a:rPr>
              <a:t>Backbase CXP brings value to all three involved parties: customers, business members and IT</a:t>
            </a:r>
            <a:endParaRPr lang="en-US" baseline="0" dirty="0" smtClean="0"/>
          </a:p>
          <a:p>
            <a:endParaRPr lang="en-US" dirty="0" smtClean="0"/>
          </a:p>
          <a:p>
            <a:r>
              <a:rPr lang="en-US" b="1" dirty="0" smtClean="0"/>
              <a:t>TIME </a:t>
            </a:r>
          </a:p>
          <a:p>
            <a:r>
              <a:rPr lang="en-US" dirty="0" smtClean="0"/>
              <a:t>3</a:t>
            </a:r>
            <a:r>
              <a:rPr lang="en-US" baseline="0" dirty="0" smtClean="0"/>
              <a:t> </a:t>
            </a:r>
            <a:r>
              <a:rPr lang="en-US" dirty="0" smtClean="0"/>
              <a:t>min</a:t>
            </a:r>
          </a:p>
          <a:p>
            <a:endParaRPr lang="en-US" sz="1200" u="none" kern="1200" baseline="0" dirty="0" smtClean="0">
              <a:solidFill>
                <a:schemeClr val="tx1"/>
              </a:solidFill>
              <a:latin typeface="+mn-lt"/>
              <a:ea typeface="+mn-ea"/>
              <a:cs typeface="+mn-cs"/>
            </a:endParaRPr>
          </a:p>
          <a:p>
            <a:endParaRPr lang="en-US" sz="1200" u="none" kern="1200" baseline="0" dirty="0" smtClean="0">
              <a:solidFill>
                <a:schemeClr val="tx1"/>
              </a:solidFill>
              <a:latin typeface="+mn-lt"/>
              <a:ea typeface="+mn-ea"/>
              <a:cs typeface="+mn-cs"/>
            </a:endParaRPr>
          </a:p>
          <a:p>
            <a:endParaRPr lang="en-US" b="0" baseline="0" dirty="0" smtClean="0">
              <a:latin typeface="Times New Roman" pitchFamily="18" charset="0"/>
            </a:endParaRPr>
          </a:p>
        </p:txBody>
      </p:sp>
      <p:sp>
        <p:nvSpPr>
          <p:cNvPr id="4" name="Slide Number Placeholder 3"/>
          <p:cNvSpPr>
            <a:spLocks noGrp="1"/>
          </p:cNvSpPr>
          <p:nvPr>
            <p:ph type="sldNum" sz="quarter" idx="10"/>
          </p:nvPr>
        </p:nvSpPr>
        <p:spPr/>
        <p:txBody>
          <a:bodyPr/>
          <a:lstStyle/>
          <a:p>
            <a:fld id="{961E29FC-A785-1D40-BBA7-278D4149D253}" type="slidenum">
              <a:rPr lang="en-US" smtClean="0"/>
              <a:t>9</a:t>
            </a:fld>
            <a:endParaRPr lang="en-US"/>
          </a:p>
        </p:txBody>
      </p:sp>
    </p:spTree>
    <p:extLst>
      <p:ext uri="{BB962C8B-B14F-4D97-AF65-F5344CB8AC3E}">
        <p14:creationId xmlns:p14="http://schemas.microsoft.com/office/powerpoint/2010/main" val="24377638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Present a demo or propose an exercise to</a:t>
            </a:r>
            <a:r>
              <a:rPr lang="en-US" baseline="0" dirty="0" smtClean="0"/>
              <a:t> cover the security feature.</a:t>
            </a:r>
            <a:endParaRPr lang="en-US" dirty="0" smtClean="0"/>
          </a:p>
          <a:p>
            <a:endParaRPr lang="en-US" dirty="0" smtClean="0"/>
          </a:p>
          <a:p>
            <a:r>
              <a:rPr lang="en-US" b="1" dirty="0" smtClean="0"/>
              <a:t>HOW:</a:t>
            </a:r>
          </a:p>
          <a:p>
            <a:r>
              <a:rPr lang="en-US" dirty="0" smtClean="0"/>
              <a:t>Propose</a:t>
            </a:r>
            <a:r>
              <a:rPr lang="en-US" baseline="0" dirty="0" smtClean="0"/>
              <a:t> a simple use case. </a:t>
            </a:r>
          </a:p>
          <a:p>
            <a:endParaRPr lang="en-US" baseline="0" dirty="0" smtClean="0"/>
          </a:p>
          <a:p>
            <a:r>
              <a:rPr lang="en-US" sz="1200" b="1" kern="1200" dirty="0" smtClean="0">
                <a:solidFill>
                  <a:schemeClr val="tx1"/>
                </a:solidFill>
                <a:effectLst/>
                <a:latin typeface="+mn-lt"/>
                <a:ea typeface="+mn-ea"/>
                <a:cs typeface="+mn-cs"/>
              </a:rPr>
              <a:t>Exercise 04: Security</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Group creation:</a:t>
            </a:r>
          </a:p>
          <a:p>
            <a:pPr lvl="1"/>
            <a:r>
              <a:rPr lang="en-US" sz="1200" kern="1200" dirty="0" smtClean="0">
                <a:solidFill>
                  <a:schemeClr val="tx1"/>
                </a:solidFill>
                <a:effectLst/>
                <a:latin typeface="+mn-lt"/>
                <a:ea typeface="+mn-ea"/>
                <a:cs typeface="+mn-cs"/>
              </a:rPr>
              <a:t>Create two groups:</a:t>
            </a:r>
          </a:p>
          <a:p>
            <a:pPr lvl="2"/>
            <a:r>
              <a:rPr lang="en-US" sz="1200" kern="1200" dirty="0" smtClean="0">
                <a:solidFill>
                  <a:schemeClr val="tx1"/>
                </a:solidFill>
                <a:effectLst/>
                <a:latin typeface="+mn-lt"/>
                <a:ea typeface="+mn-ea"/>
                <a:cs typeface="+mn-cs"/>
              </a:rPr>
              <a:t>premium customers</a:t>
            </a:r>
          </a:p>
          <a:p>
            <a:pPr lvl="2"/>
            <a:r>
              <a:rPr lang="en-US" sz="1200" kern="1200" dirty="0" smtClean="0">
                <a:solidFill>
                  <a:schemeClr val="tx1"/>
                </a:solidFill>
                <a:effectLst/>
                <a:latin typeface="+mn-lt"/>
                <a:ea typeface="+mn-ea"/>
                <a:cs typeface="+mn-cs"/>
              </a:rPr>
              <a:t>standard customers</a:t>
            </a:r>
          </a:p>
          <a:p>
            <a:pPr lvl="1"/>
            <a:r>
              <a:rPr lang="en-US" sz="1200" kern="1200" dirty="0" smtClean="0">
                <a:solidFill>
                  <a:schemeClr val="tx1"/>
                </a:solidFill>
                <a:effectLst/>
                <a:latin typeface="+mn-lt"/>
                <a:ea typeface="+mn-ea"/>
                <a:cs typeface="+mn-cs"/>
              </a:rPr>
              <a:t>Create a user for each group. They will be used for testing purposes</a:t>
            </a:r>
          </a:p>
          <a:p>
            <a:r>
              <a:rPr lang="en-US" sz="1200" kern="1200" dirty="0" smtClean="0">
                <a:solidFill>
                  <a:schemeClr val="tx1"/>
                </a:solidFill>
                <a:effectLst/>
                <a:latin typeface="+mn-lt"/>
                <a:ea typeface="+mn-ea"/>
                <a:cs typeface="+mn-cs"/>
              </a:rPr>
              <a:t>Authorization</a:t>
            </a:r>
          </a:p>
          <a:p>
            <a:pPr lvl="1"/>
            <a:r>
              <a:rPr lang="en-US" sz="1200" kern="1200" dirty="0" smtClean="0">
                <a:solidFill>
                  <a:schemeClr val="tx1"/>
                </a:solidFill>
                <a:effectLst/>
                <a:latin typeface="+mn-lt"/>
                <a:ea typeface="+mn-ea"/>
                <a:cs typeface="+mn-cs"/>
              </a:rPr>
              <a:t>Change the portal permission</a:t>
            </a:r>
          </a:p>
          <a:p>
            <a:pPr lvl="2"/>
            <a:r>
              <a:rPr lang="en-US" sz="1200" kern="1200" dirty="0" smtClean="0">
                <a:solidFill>
                  <a:schemeClr val="tx1"/>
                </a:solidFill>
                <a:effectLst/>
                <a:latin typeface="+mn-lt"/>
                <a:ea typeface="+mn-ea"/>
                <a:cs typeface="+mn-cs"/>
              </a:rPr>
              <a:t>Allow premium and standard customers to view the portal</a:t>
            </a:r>
          </a:p>
          <a:p>
            <a:pPr lvl="1"/>
            <a:r>
              <a:rPr lang="en-US" sz="1200" kern="1200" dirty="0" smtClean="0">
                <a:solidFill>
                  <a:schemeClr val="tx1"/>
                </a:solidFill>
                <a:effectLst/>
                <a:latin typeface="+mn-lt"/>
                <a:ea typeface="+mn-ea"/>
                <a:cs typeface="+mn-cs"/>
              </a:rPr>
              <a:t>Change your </a:t>
            </a:r>
            <a:r>
              <a:rPr lang="en-US" sz="1200" i="1" kern="1200" dirty="0" smtClean="0">
                <a:solidFill>
                  <a:schemeClr val="tx1"/>
                </a:solidFill>
                <a:effectLst/>
                <a:latin typeface="+mn-lt"/>
                <a:ea typeface="+mn-ea"/>
                <a:cs typeface="+mn-cs"/>
              </a:rPr>
              <a:t>credit cards</a:t>
            </a:r>
            <a:r>
              <a:rPr lang="en-US" sz="1200" kern="1200" dirty="0" smtClean="0">
                <a:solidFill>
                  <a:schemeClr val="tx1"/>
                </a:solidFill>
                <a:effectLst/>
                <a:latin typeface="+mn-lt"/>
                <a:ea typeface="+mn-ea"/>
                <a:cs typeface="+mn-cs"/>
              </a:rPr>
              <a:t> page</a:t>
            </a:r>
          </a:p>
          <a:p>
            <a:pPr lvl="2"/>
            <a:r>
              <a:rPr lang="en-US" sz="1200" kern="1200" dirty="0" smtClean="0">
                <a:solidFill>
                  <a:schemeClr val="tx1"/>
                </a:solidFill>
                <a:effectLst/>
                <a:latin typeface="+mn-lt"/>
                <a:ea typeface="+mn-ea"/>
                <a:cs typeface="+mn-cs"/>
              </a:rPr>
              <a:t>Add a content widget inside the second column of the columns container. This content widget will display credit card information for standard customers. The first content widget will display credit card information for premium customers.</a:t>
            </a:r>
          </a:p>
          <a:p>
            <a:pPr lvl="1"/>
            <a:r>
              <a:rPr lang="en-US" sz="1200" kern="1200" dirty="0" smtClean="0">
                <a:solidFill>
                  <a:schemeClr val="tx1"/>
                </a:solidFill>
                <a:effectLst/>
                <a:latin typeface="+mn-lt"/>
                <a:ea typeface="+mn-ea"/>
                <a:cs typeface="+mn-cs"/>
              </a:rPr>
              <a:t>Change the authorization </a:t>
            </a:r>
          </a:p>
          <a:p>
            <a:pPr lvl="2"/>
            <a:r>
              <a:rPr lang="en-US" sz="1200" kern="1200" dirty="0" smtClean="0">
                <a:solidFill>
                  <a:schemeClr val="tx1"/>
                </a:solidFill>
                <a:effectLst/>
                <a:latin typeface="+mn-lt"/>
                <a:ea typeface="+mn-ea"/>
                <a:cs typeface="+mn-cs"/>
              </a:rPr>
              <a:t>Premium customers can view the widget in the first column</a:t>
            </a:r>
          </a:p>
          <a:p>
            <a:pPr lvl="2"/>
            <a:r>
              <a:rPr lang="en-US" sz="1200" kern="1200" dirty="0" smtClean="0">
                <a:solidFill>
                  <a:schemeClr val="tx1"/>
                </a:solidFill>
                <a:effectLst/>
                <a:latin typeface="+mn-lt"/>
                <a:ea typeface="+mn-ea"/>
                <a:cs typeface="+mn-cs"/>
              </a:rPr>
              <a:t>Standard customers can view the widget in the second column</a:t>
            </a:r>
          </a:p>
          <a:p>
            <a:r>
              <a:rPr lang="en-US" sz="1200" kern="1200" dirty="0" smtClean="0">
                <a:solidFill>
                  <a:schemeClr val="tx1"/>
                </a:solidFill>
                <a:effectLst/>
                <a:latin typeface="+mn-lt"/>
                <a:ea typeface="+mn-ea"/>
                <a:cs typeface="+mn-cs"/>
              </a:rPr>
              <a:t>Test the page</a:t>
            </a:r>
          </a:p>
          <a:p>
            <a:pPr lvl="1"/>
            <a:r>
              <a:rPr lang="en-US" sz="1200" kern="1200" dirty="0" smtClean="0">
                <a:solidFill>
                  <a:schemeClr val="tx1"/>
                </a:solidFill>
                <a:effectLst/>
                <a:latin typeface="+mn-lt"/>
                <a:ea typeface="+mn-ea"/>
                <a:cs typeface="+mn-cs"/>
              </a:rPr>
              <a:t>Access the credit card page using a standard customer</a:t>
            </a:r>
          </a:p>
          <a:p>
            <a:pPr lvl="1"/>
            <a:r>
              <a:rPr lang="en-US" sz="1200" kern="1200" smtClean="0">
                <a:solidFill>
                  <a:schemeClr val="tx1"/>
                </a:solidFill>
                <a:effectLst/>
                <a:latin typeface="+mn-lt"/>
                <a:ea typeface="+mn-ea"/>
                <a:cs typeface="+mn-cs"/>
              </a:rPr>
              <a:t>Access the credit card page using a premium customer</a:t>
            </a:r>
          </a:p>
          <a:p>
            <a:endParaRPr lang="en-US" sz="1200" kern="1200" dirty="0" smtClean="0">
              <a:solidFill>
                <a:schemeClr val="tx1"/>
              </a:solidFill>
              <a:effectLst/>
              <a:latin typeface="+mn-lt"/>
              <a:ea typeface="+mn-ea"/>
              <a:cs typeface="+mn-cs"/>
            </a:endParaRPr>
          </a:p>
          <a:p>
            <a:endParaRPr lang="en-US" baseline="0" dirty="0" smtClean="0"/>
          </a:p>
          <a:p>
            <a:r>
              <a:rPr lang="en-US" b="1" baseline="0" dirty="0" smtClean="0"/>
              <a:t>TIME:</a:t>
            </a:r>
          </a:p>
          <a:p>
            <a:r>
              <a:rPr lang="en-US" b="1" baseline="0" dirty="0" smtClean="0"/>
              <a:t>	</a:t>
            </a:r>
            <a:r>
              <a:rPr lang="en-US" b="0" baseline="0" dirty="0" smtClean="0"/>
              <a:t>Approx. 8mins.</a:t>
            </a:r>
            <a:endParaRPr lang="en-US" b="1" baseline="0"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t>84</a:t>
            </a:fld>
            <a:endParaRPr lang="en-US"/>
          </a:p>
        </p:txBody>
      </p:sp>
    </p:spTree>
    <p:extLst>
      <p:ext uri="{BB962C8B-B14F-4D97-AF65-F5344CB8AC3E}">
        <p14:creationId xmlns:p14="http://schemas.microsoft.com/office/powerpoint/2010/main" val="6423244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Briefly explain the table of contents</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endParaRPr lang="en-US" sz="1200" u="none" kern="1200" baseline="0" dirty="0" smtClean="0">
              <a:solidFill>
                <a:schemeClr val="tx1"/>
              </a:solidFill>
              <a:latin typeface="+mn-lt"/>
              <a:ea typeface="+mn-ea"/>
              <a:cs typeface="+mn-cs"/>
            </a:endParaRP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dirty="0" smtClean="0"/>
              <a:t>Explain that we are going to a new subject that covers the </a:t>
            </a:r>
            <a:r>
              <a:rPr lang="en-US" b="0" baseline="0" dirty="0" smtClean="0"/>
              <a:t>ability to show different content to users based on a set of rules</a:t>
            </a: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endParaRPr lang="en-US" sz="1200"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1 min</a:t>
            </a:r>
          </a:p>
        </p:txBody>
      </p:sp>
      <p:sp>
        <p:nvSpPr>
          <p:cNvPr id="4" name="Slide Number Placeholder 3"/>
          <p:cNvSpPr>
            <a:spLocks noGrp="1"/>
          </p:cNvSpPr>
          <p:nvPr>
            <p:ph type="sldNum" sz="quarter" idx="10"/>
          </p:nvPr>
        </p:nvSpPr>
        <p:spPr/>
        <p:txBody>
          <a:bodyPr/>
          <a:lstStyle/>
          <a:p>
            <a:fld id="{961E29FC-A785-1D40-BBA7-278D4149D253}" type="slidenum">
              <a:rPr lang="en-US" smtClean="0"/>
              <a:t>85</a:t>
            </a:fld>
            <a:endParaRPr lang="en-US"/>
          </a:p>
        </p:txBody>
      </p:sp>
    </p:spTree>
    <p:extLst>
      <p:ext uri="{BB962C8B-B14F-4D97-AF65-F5344CB8AC3E}">
        <p14:creationId xmlns:p14="http://schemas.microsoft.com/office/powerpoint/2010/main" val="12824962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090" rtl="0" eaLnBrk="1" fontAlgn="auto" latinLnBrk="0" hangingPunct="1">
              <a:lnSpc>
                <a:spcPct val="100000"/>
              </a:lnSpc>
              <a:spcBef>
                <a:spcPts val="0"/>
              </a:spcBef>
              <a:spcAft>
                <a:spcPts val="0"/>
              </a:spcAft>
              <a:buClrTx/>
              <a:buSzTx/>
              <a:buFont typeface="+mj-lt"/>
              <a:buNone/>
              <a:tabLst/>
              <a:defRPr/>
            </a:pPr>
            <a:r>
              <a:rPr lang="en-US" b="1" dirty="0" smtClean="0"/>
              <a:t>KEY</a:t>
            </a:r>
          </a:p>
          <a:p>
            <a:pPr marL="0" marR="0" indent="0" algn="l" defTabSz="457090" rtl="0" eaLnBrk="1" fontAlgn="auto" latinLnBrk="0" hangingPunct="1">
              <a:lnSpc>
                <a:spcPct val="100000"/>
              </a:lnSpc>
              <a:spcBef>
                <a:spcPts val="0"/>
              </a:spcBef>
              <a:spcAft>
                <a:spcPts val="0"/>
              </a:spcAft>
              <a:buClrTx/>
              <a:buSzTx/>
              <a:buFont typeface="+mj-lt"/>
              <a:buNone/>
              <a:tabLst/>
              <a:defRPr/>
            </a:pPr>
            <a:r>
              <a:rPr lang="en-US" b="0" dirty="0" smtClean="0"/>
              <a:t>Define</a:t>
            </a:r>
            <a:r>
              <a:rPr lang="en-US" b="0" baseline="0" dirty="0" smtClean="0"/>
              <a:t> targeting</a:t>
            </a:r>
          </a:p>
          <a:p>
            <a:pPr marL="0" marR="0" indent="0" algn="l" defTabSz="457090" rtl="0" eaLnBrk="1" fontAlgn="auto" latinLnBrk="0" hangingPunct="1">
              <a:lnSpc>
                <a:spcPct val="100000"/>
              </a:lnSpc>
              <a:spcBef>
                <a:spcPts val="0"/>
              </a:spcBef>
              <a:spcAft>
                <a:spcPts val="0"/>
              </a:spcAft>
              <a:buClrTx/>
              <a:buSzTx/>
              <a:buFont typeface="+mj-lt"/>
              <a:buNone/>
              <a:tabLst/>
              <a:defRPr/>
            </a:pPr>
            <a:endParaRPr lang="en-US" b="1" dirty="0" smtClean="0"/>
          </a:p>
          <a:p>
            <a:pPr marL="0" marR="0" indent="0" algn="l" defTabSz="457090" rtl="0" eaLnBrk="1" fontAlgn="auto" latinLnBrk="0" hangingPunct="1">
              <a:lnSpc>
                <a:spcPct val="100000"/>
              </a:lnSpc>
              <a:spcBef>
                <a:spcPts val="0"/>
              </a:spcBef>
              <a:spcAft>
                <a:spcPts val="0"/>
              </a:spcAft>
              <a:buClrTx/>
              <a:buSzTx/>
              <a:buFont typeface="+mj-lt"/>
              <a:buNone/>
              <a:tabLst/>
              <a:defRPr/>
            </a:pPr>
            <a:r>
              <a:rPr lang="en-US" b="1" dirty="0" smtClean="0"/>
              <a:t>HOW</a:t>
            </a:r>
          </a:p>
          <a:p>
            <a:pPr marL="0" marR="0" indent="0" algn="l" defTabSz="457090" rtl="0" eaLnBrk="1" fontAlgn="auto" latinLnBrk="0" hangingPunct="1">
              <a:lnSpc>
                <a:spcPct val="100000"/>
              </a:lnSpc>
              <a:spcBef>
                <a:spcPts val="0"/>
              </a:spcBef>
              <a:spcAft>
                <a:spcPts val="0"/>
              </a:spcAft>
              <a:buClrTx/>
              <a:buSzTx/>
              <a:buFont typeface="+mj-lt"/>
              <a:buNone/>
              <a:tabLst/>
              <a:defRPr/>
            </a:pPr>
            <a:r>
              <a:rPr lang="en-US" b="0" dirty="0" smtClean="0"/>
              <a:t>Describe</a:t>
            </a:r>
            <a:r>
              <a:rPr lang="en-US" b="0" baseline="0" dirty="0" smtClean="0"/>
              <a:t> targeting and its elements. Be prepared to give examples of usage. </a:t>
            </a:r>
            <a:endParaRPr lang="en-US" b="1" dirty="0" smtClean="0"/>
          </a:p>
          <a:p>
            <a:pPr marL="228600" marR="0" indent="-228600" algn="l" defTabSz="457090" rtl="0" eaLnBrk="1" fontAlgn="auto" latinLnBrk="0" hangingPunct="1">
              <a:lnSpc>
                <a:spcPct val="100000"/>
              </a:lnSpc>
              <a:spcBef>
                <a:spcPts val="0"/>
              </a:spcBef>
              <a:spcAft>
                <a:spcPts val="0"/>
              </a:spcAft>
              <a:buClrTx/>
              <a:buSzTx/>
              <a:buFont typeface="+mj-lt"/>
              <a:buAutoNum type="arabicPeriod"/>
              <a:tabLst/>
              <a:defRPr/>
            </a:pPr>
            <a:endParaRPr lang="en-US" dirty="0" smtClean="0"/>
          </a:p>
          <a:p>
            <a:pPr marL="0" marR="0" indent="0" algn="l" defTabSz="457090" rtl="0" eaLnBrk="1" fontAlgn="auto" latinLnBrk="0" hangingPunct="1">
              <a:lnSpc>
                <a:spcPct val="100000"/>
              </a:lnSpc>
              <a:spcBef>
                <a:spcPts val="0"/>
              </a:spcBef>
              <a:spcAft>
                <a:spcPts val="0"/>
              </a:spcAft>
              <a:buClrTx/>
              <a:buSzTx/>
              <a:buFont typeface="+mj-lt"/>
              <a:buNone/>
              <a:tabLst/>
              <a:defRPr/>
            </a:pPr>
            <a:r>
              <a:rPr lang="en-US" b="1" dirty="0" smtClean="0"/>
              <a:t>TIME</a:t>
            </a:r>
          </a:p>
          <a:p>
            <a:pPr marL="0" marR="0" indent="0" algn="l" defTabSz="457090" rtl="0" eaLnBrk="1" fontAlgn="auto" latinLnBrk="0" hangingPunct="1">
              <a:lnSpc>
                <a:spcPct val="100000"/>
              </a:lnSpc>
              <a:spcBef>
                <a:spcPts val="0"/>
              </a:spcBef>
              <a:spcAft>
                <a:spcPts val="0"/>
              </a:spcAft>
              <a:buClrTx/>
              <a:buSzTx/>
              <a:buFont typeface="+mj-lt"/>
              <a:buNone/>
              <a:tabLst/>
              <a:defRPr/>
            </a:pPr>
            <a:r>
              <a:rPr lang="en-US" dirty="0" smtClean="0"/>
              <a:t>3 min</a:t>
            </a:r>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87</a:t>
            </a:fld>
            <a:endParaRPr lang="en-US"/>
          </a:p>
        </p:txBody>
      </p:sp>
    </p:spTree>
    <p:extLst>
      <p:ext uri="{BB962C8B-B14F-4D97-AF65-F5344CB8AC3E}">
        <p14:creationId xmlns:p14="http://schemas.microsoft.com/office/powerpoint/2010/main" val="6425523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Targeting architecture</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p>
          <a:p>
            <a:r>
              <a:rPr lang="en-US" sz="1200" u="none" kern="1200" baseline="0" dirty="0" smtClean="0">
                <a:solidFill>
                  <a:schemeClr val="tx1"/>
                </a:solidFill>
                <a:latin typeface="+mn-lt"/>
                <a:ea typeface="+mn-ea"/>
                <a:cs typeface="+mn-cs"/>
              </a:rPr>
              <a:t>Given a page with a targeting container on it:</a:t>
            </a:r>
          </a:p>
          <a:p>
            <a:endParaRPr lang="en-US" sz="1200" u="none" kern="1200" baseline="0" dirty="0" smtClean="0">
              <a:solidFill>
                <a:schemeClr val="tx1"/>
              </a:solidFill>
              <a:latin typeface="+mn-lt"/>
              <a:ea typeface="+mn-ea"/>
              <a:cs typeface="+mn-cs"/>
            </a:endParaRPr>
          </a:p>
          <a:p>
            <a:pPr marL="171450" indent="-171450">
              <a:buFont typeface="Arial"/>
              <a:buChar char="•"/>
            </a:pPr>
            <a:r>
              <a:rPr lang="en-US" sz="1200" u="none" kern="1200" baseline="0" dirty="0" smtClean="0">
                <a:solidFill>
                  <a:schemeClr val="tx1"/>
                </a:solidFill>
                <a:latin typeface="+mn-lt"/>
                <a:ea typeface="+mn-ea"/>
                <a:cs typeface="+mn-cs"/>
              </a:rPr>
              <a:t>portal gets request from the client</a:t>
            </a:r>
          </a:p>
          <a:p>
            <a:pPr marL="171450" indent="-171450">
              <a:buFont typeface="Arial"/>
              <a:buChar char="•"/>
            </a:pPr>
            <a:r>
              <a:rPr lang="en-US" sz="1200" u="none" kern="1200" baseline="0" dirty="0" smtClean="0">
                <a:solidFill>
                  <a:schemeClr val="tx1"/>
                </a:solidFill>
                <a:latin typeface="+mn-lt"/>
                <a:ea typeface="+mn-ea"/>
                <a:cs typeface="+mn-cs"/>
              </a:rPr>
              <a:t>rules engine calls the targeting collectors</a:t>
            </a:r>
          </a:p>
          <a:p>
            <a:pPr marL="171450" indent="-171450">
              <a:buFont typeface="Arial"/>
              <a:buChar char="•"/>
            </a:pPr>
            <a:r>
              <a:rPr lang="en-US" sz="1200" u="none" kern="1200" baseline="0" dirty="0" smtClean="0">
                <a:solidFill>
                  <a:schemeClr val="tx1"/>
                </a:solidFill>
                <a:latin typeface="+mn-lt"/>
                <a:ea typeface="+mn-ea"/>
                <a:cs typeface="+mn-cs"/>
              </a:rPr>
              <a:t>collectors call various remote sources</a:t>
            </a:r>
          </a:p>
          <a:p>
            <a:pPr marL="171450" indent="-171450">
              <a:buFont typeface="Arial"/>
              <a:buChar char="•"/>
            </a:pPr>
            <a:r>
              <a:rPr lang="en-US" sz="1200" u="none" kern="1200" baseline="0" dirty="0" smtClean="0">
                <a:solidFill>
                  <a:schemeClr val="tx1"/>
                </a:solidFill>
                <a:latin typeface="+mn-lt"/>
                <a:ea typeface="+mn-ea"/>
                <a:cs typeface="+mn-cs"/>
              </a:rPr>
              <a:t>data is stored in user profile</a:t>
            </a:r>
          </a:p>
          <a:p>
            <a:pPr marL="171450" indent="-171450">
              <a:buFont typeface="Arial"/>
              <a:buChar char="•"/>
            </a:pPr>
            <a:r>
              <a:rPr lang="en-US" sz="1200" u="none" kern="1200" baseline="0" dirty="0" smtClean="0">
                <a:solidFill>
                  <a:schemeClr val="tx1"/>
                </a:solidFill>
                <a:latin typeface="+mn-lt"/>
                <a:ea typeface="+mn-ea"/>
                <a:cs typeface="+mn-cs"/>
              </a:rPr>
              <a:t>user profile is returned to the rules engine so it can select the correct alternative</a:t>
            </a:r>
          </a:p>
          <a:p>
            <a:pPr marL="171450" indent="-171450">
              <a:buFont typeface="Arial"/>
              <a:buChar char="•"/>
            </a:pPr>
            <a:r>
              <a:rPr lang="en-US" sz="1200" u="none" kern="1200" baseline="0" dirty="0" smtClean="0">
                <a:solidFill>
                  <a:schemeClr val="tx1"/>
                </a:solidFill>
                <a:latin typeface="+mn-lt"/>
                <a:ea typeface="+mn-ea"/>
                <a:cs typeface="+mn-cs"/>
              </a:rPr>
              <a:t>if no alternative matches the current user, the fallback is selected</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You probably want to cache the user info for performance reasons</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TIME</a:t>
            </a:r>
          </a:p>
          <a:p>
            <a:r>
              <a:rPr lang="en-US" sz="1200" u="none" kern="1200" baseline="0" dirty="0" smtClean="0">
                <a:solidFill>
                  <a:schemeClr val="tx1"/>
                </a:solidFill>
                <a:latin typeface="+mn-lt"/>
                <a:ea typeface="+mn-ea"/>
                <a:cs typeface="+mn-cs"/>
              </a:rPr>
              <a:t>3 min</a:t>
            </a:r>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88</a:t>
            </a:fld>
            <a:endParaRPr lang="en-US"/>
          </a:p>
        </p:txBody>
      </p:sp>
    </p:spTree>
    <p:extLst>
      <p:ext uri="{BB962C8B-B14F-4D97-AF65-F5344CB8AC3E}">
        <p14:creationId xmlns:p14="http://schemas.microsoft.com/office/powerpoint/2010/main" val="182679756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Present a demo or propose an exercise to</a:t>
            </a:r>
            <a:r>
              <a:rPr lang="en-US" baseline="0" dirty="0" smtClean="0"/>
              <a:t> cover the targeting feature</a:t>
            </a:r>
            <a:endParaRPr lang="en-US" dirty="0" smtClean="0"/>
          </a:p>
          <a:p>
            <a:endParaRPr lang="en-US" dirty="0" smtClean="0"/>
          </a:p>
          <a:p>
            <a:r>
              <a:rPr lang="en-US" b="1" dirty="0" smtClean="0"/>
              <a:t>HOW</a:t>
            </a:r>
          </a:p>
          <a:p>
            <a:r>
              <a:rPr lang="en-US" dirty="0" smtClean="0"/>
              <a:t>Create a targeting</a:t>
            </a:r>
            <a:r>
              <a:rPr lang="en-US" baseline="0" dirty="0" smtClean="0"/>
              <a:t> container with conditions based on session attributes (e.g. browser name)</a:t>
            </a:r>
            <a:endParaRPr lang="en-US" i="0" baseline="0" dirty="0" smtClean="0"/>
          </a:p>
          <a:p>
            <a:endParaRPr lang="en-US" i="0" baseline="0" dirty="0" smtClean="0"/>
          </a:p>
          <a:p>
            <a:r>
              <a:rPr lang="en-US" b="0" i="1" baseline="0" dirty="0" smtClean="0"/>
              <a:t>Proposed Steps</a:t>
            </a:r>
          </a:p>
          <a:p>
            <a:endParaRPr lang="en-US" b="0" i="1" baseline="0" dirty="0" smtClean="0"/>
          </a:p>
          <a:p>
            <a:pPr marL="171450" indent="-171450">
              <a:buFont typeface="Arial" charset="0"/>
              <a:buChar char="•"/>
            </a:pPr>
            <a:r>
              <a:rPr lang="en-US" baseline="0" dirty="0" smtClean="0"/>
              <a:t>Portal catalog</a:t>
            </a:r>
          </a:p>
          <a:p>
            <a:pPr marL="628540" lvl="1" indent="-171450">
              <a:buFont typeface="Arial" charset="0"/>
              <a:buChar char="•"/>
            </a:pPr>
            <a:r>
              <a:rPr lang="en-US" baseline="0" dirty="0" smtClean="0"/>
              <a:t>Add the targeting and fallback container into your portal catalog</a:t>
            </a:r>
          </a:p>
          <a:p>
            <a:pPr marL="171450" indent="-171450">
              <a:buFont typeface="Arial" charset="0"/>
              <a:buChar char="•"/>
            </a:pPr>
            <a:r>
              <a:rPr lang="en-US" baseline="0" dirty="0" smtClean="0"/>
              <a:t>Page creation</a:t>
            </a:r>
          </a:p>
          <a:p>
            <a:pPr marL="628540" lvl="1" indent="-171450">
              <a:buFont typeface="Arial" charset="0"/>
              <a:buChar char="•"/>
            </a:pPr>
            <a:r>
              <a:rPr lang="en-US" baseline="0" dirty="0" smtClean="0"/>
              <a:t>Create a page with a targeting container (e.g. Targeting)</a:t>
            </a:r>
          </a:p>
          <a:p>
            <a:pPr marL="1085630" lvl="2" indent="-171450">
              <a:buFont typeface="Arial" charset="0"/>
              <a:buChar char="•"/>
            </a:pPr>
            <a:r>
              <a:rPr lang="en-US" baseline="0" dirty="0" smtClean="0"/>
              <a:t>Create two alternatives (e.g. Chrome, Firefox)</a:t>
            </a:r>
          </a:p>
          <a:p>
            <a:pPr marL="1085630" lvl="2" indent="-171450">
              <a:buFont typeface="Arial" charset="0"/>
              <a:buChar char="•"/>
            </a:pPr>
            <a:r>
              <a:rPr lang="en-US" baseline="0" dirty="0" smtClean="0"/>
              <a:t>For each alternative, add a container with a recognizable label</a:t>
            </a:r>
          </a:p>
          <a:p>
            <a:pPr marL="171450" lvl="0" indent="-171450">
              <a:buFont typeface="Arial" charset="0"/>
              <a:buChar char="•"/>
            </a:pPr>
            <a:r>
              <a:rPr lang="en-US" baseline="0" dirty="0" smtClean="0"/>
              <a:t>Test</a:t>
            </a:r>
          </a:p>
          <a:p>
            <a:pPr marL="628540" lvl="1" indent="-171450">
              <a:buFont typeface="Arial" charset="0"/>
              <a:buChar char="•"/>
            </a:pPr>
            <a:r>
              <a:rPr lang="en-US" baseline="0" dirty="0" smtClean="0"/>
              <a:t>Test the application using different browsers.</a:t>
            </a:r>
          </a:p>
          <a:p>
            <a:pPr marL="628540" lvl="1" indent="-171450">
              <a:buFont typeface="Arial" charset="0"/>
              <a:buChar char="•"/>
            </a:pPr>
            <a:endParaRPr lang="en-US" baseline="0" dirty="0" smtClean="0"/>
          </a:p>
          <a:p>
            <a:r>
              <a:rPr lang="en-US" b="1" baseline="0" dirty="0" smtClean="0"/>
              <a:t>TIME</a:t>
            </a:r>
          </a:p>
          <a:p>
            <a:r>
              <a:rPr lang="en-US" b="1" baseline="0" dirty="0" smtClean="0"/>
              <a:t>	</a:t>
            </a:r>
            <a:r>
              <a:rPr lang="en-US" b="0" baseline="0" dirty="0" smtClean="0"/>
              <a:t>Approx. 6mins.</a:t>
            </a:r>
            <a:endParaRPr lang="en-US" b="1" baseline="0" dirty="0" smtClean="0"/>
          </a:p>
          <a:p>
            <a:r>
              <a:rPr lang="en-US" baseline="0" dirty="0" smtClean="0"/>
              <a:t>	</a:t>
            </a:r>
          </a:p>
          <a:p>
            <a:pPr marL="628540" lvl="1" indent="-171450">
              <a:buFont typeface="Arial" charset="0"/>
              <a:buChar char="•"/>
            </a:pPr>
            <a:endParaRPr lang="en-US" baseline="0" dirty="0" smtClean="0"/>
          </a:p>
          <a:p>
            <a:pPr marL="457090" lvl="1" indent="0">
              <a:buFont typeface="Arial" charset="0"/>
              <a:buNone/>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89</a:t>
            </a:fld>
            <a:endParaRPr lang="en-US"/>
          </a:p>
        </p:txBody>
      </p:sp>
    </p:spTree>
    <p:extLst>
      <p:ext uri="{BB962C8B-B14F-4D97-AF65-F5344CB8AC3E}">
        <p14:creationId xmlns:p14="http://schemas.microsoft.com/office/powerpoint/2010/main" val="15710613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Briefly explain the table of contents</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endParaRPr lang="en-US" sz="1200" u="none" kern="1200" baseline="0" dirty="0" smtClean="0">
              <a:solidFill>
                <a:schemeClr val="tx1"/>
              </a:solidFill>
              <a:latin typeface="+mn-lt"/>
              <a:ea typeface="+mn-ea"/>
              <a:cs typeface="+mn-cs"/>
            </a:endParaRP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dirty="0" smtClean="0"/>
              <a:t>Explain that we are going to a new subject that covers the </a:t>
            </a:r>
            <a:r>
              <a:rPr lang="en-US" b="0" baseline="0" dirty="0" smtClean="0"/>
              <a:t>publishing process</a:t>
            </a: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endParaRPr lang="en-US" sz="1200" u="none" kern="1200" baseline="0" dirty="0" smtClean="0">
              <a:solidFill>
                <a:schemeClr val="tx1"/>
              </a:solidFill>
              <a:latin typeface="+mn-lt"/>
              <a:ea typeface="+mn-ea"/>
              <a:cs typeface="+mn-cs"/>
            </a:endParaRPr>
          </a:p>
          <a:p>
            <a:pPr marL="0" lvl="0" indent="0">
              <a:buFont typeface="Arial"/>
              <a:buNone/>
            </a:pPr>
            <a:r>
              <a:rPr lang="en-US" sz="1200" b="1" u="none" kern="1200" baseline="0" dirty="0" smtClean="0">
                <a:solidFill>
                  <a:schemeClr val="tx1"/>
                </a:solidFill>
                <a:latin typeface="+mn-lt"/>
                <a:ea typeface="+mn-ea"/>
                <a:cs typeface="+mn-cs"/>
              </a:rPr>
              <a:t>TIME</a:t>
            </a:r>
          </a:p>
          <a:p>
            <a:pPr marL="0" lvl="0" indent="0">
              <a:buFont typeface="Arial"/>
              <a:buNone/>
            </a:pPr>
            <a:r>
              <a:rPr lang="en-US" sz="1200" b="0" u="none" kern="1200" baseline="0" dirty="0" smtClean="0">
                <a:solidFill>
                  <a:schemeClr val="tx1"/>
                </a:solidFill>
                <a:latin typeface="+mn-lt"/>
                <a:ea typeface="+mn-ea"/>
                <a:cs typeface="+mn-cs"/>
              </a:rPr>
              <a:t>1 min</a:t>
            </a:r>
          </a:p>
        </p:txBody>
      </p:sp>
      <p:sp>
        <p:nvSpPr>
          <p:cNvPr id="4" name="Slide Number Placeholder 3"/>
          <p:cNvSpPr>
            <a:spLocks noGrp="1"/>
          </p:cNvSpPr>
          <p:nvPr>
            <p:ph type="sldNum" sz="quarter" idx="10"/>
          </p:nvPr>
        </p:nvSpPr>
        <p:spPr/>
        <p:txBody>
          <a:bodyPr/>
          <a:lstStyle/>
          <a:p>
            <a:fld id="{961E29FC-A785-1D40-BBA7-278D4149D253}" type="slidenum">
              <a:rPr lang="en-US" smtClean="0"/>
              <a:t>90</a:t>
            </a:fld>
            <a:endParaRPr lang="en-US"/>
          </a:p>
        </p:txBody>
      </p:sp>
    </p:spTree>
    <p:extLst>
      <p:ext uri="{BB962C8B-B14F-4D97-AF65-F5344CB8AC3E}">
        <p14:creationId xmlns:p14="http://schemas.microsoft.com/office/powerpoint/2010/main" val="26358733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090" rtl="0" eaLnBrk="1" fontAlgn="auto" latinLnBrk="0" hangingPunct="1">
              <a:lnSpc>
                <a:spcPct val="100000"/>
              </a:lnSpc>
              <a:spcBef>
                <a:spcPts val="0"/>
              </a:spcBef>
              <a:spcAft>
                <a:spcPts val="0"/>
              </a:spcAft>
              <a:buClrTx/>
              <a:buSzTx/>
              <a:buFont typeface="Arial"/>
              <a:buNone/>
              <a:tabLst/>
              <a:defRPr/>
            </a:pPr>
            <a:r>
              <a:rPr lang="en-US" b="1" dirty="0" smtClean="0"/>
              <a:t>KEY</a:t>
            </a:r>
          </a:p>
          <a:p>
            <a:pPr marL="0" marR="0" indent="0" algn="l" defTabSz="457090" rtl="0" eaLnBrk="1" fontAlgn="auto" latinLnBrk="0" hangingPunct="1">
              <a:lnSpc>
                <a:spcPct val="100000"/>
              </a:lnSpc>
              <a:spcBef>
                <a:spcPts val="0"/>
              </a:spcBef>
              <a:spcAft>
                <a:spcPts val="0"/>
              </a:spcAft>
              <a:buClrTx/>
              <a:buSzTx/>
              <a:buFont typeface="Arial"/>
              <a:buNone/>
              <a:tabLst/>
              <a:defRPr/>
            </a:pPr>
            <a:r>
              <a:rPr lang="en-US" dirty="0" smtClean="0"/>
              <a:t>Define the publishing process</a:t>
            </a:r>
          </a:p>
          <a:p>
            <a:pPr marL="0" indent="0">
              <a:buFont typeface="Arial"/>
              <a:buNone/>
            </a:pPr>
            <a:endParaRPr lang="en-US" dirty="0" smtClean="0"/>
          </a:p>
          <a:p>
            <a:pPr marL="0" indent="0">
              <a:buFont typeface="Arial"/>
              <a:buNone/>
            </a:pPr>
            <a:r>
              <a:rPr lang="en-US" b="1" dirty="0" smtClean="0"/>
              <a:t>HOW</a:t>
            </a:r>
          </a:p>
          <a:p>
            <a:pPr marL="171450" indent="-171450">
              <a:buFont typeface="Arial"/>
              <a:buChar char="•"/>
            </a:pPr>
            <a:r>
              <a:rPr lang="en-US" dirty="0" smtClean="0"/>
              <a:t>Publishing is a mechanism of Backbase CXP to control creation and migration of portals among several environments.</a:t>
            </a:r>
          </a:p>
          <a:p>
            <a:pPr marL="171450" indent="-171450">
              <a:buFont typeface="Arial"/>
              <a:buChar char="•"/>
            </a:pPr>
            <a:r>
              <a:rPr lang="en-US" dirty="0" err="1" smtClean="0"/>
              <a:t>Backbase</a:t>
            </a:r>
            <a:r>
              <a:rPr lang="en-US" dirty="0" smtClean="0"/>
              <a:t> CXP supports publishing pages and content to different environments in a controlled manner. A typical setup has an editorial, staging and live environment.</a:t>
            </a:r>
          </a:p>
          <a:p>
            <a:pPr marL="171450" indent="-171450">
              <a:buFont typeface="Arial"/>
              <a:buChar char="•"/>
            </a:pPr>
            <a:r>
              <a:rPr lang="en-US" dirty="0" err="1" smtClean="0"/>
              <a:t>Backbase</a:t>
            </a:r>
            <a:r>
              <a:rPr lang="en-US" dirty="0" smtClean="0"/>
              <a:t> CXP always publishes a whole page with all its containers, widgets and ICE content (if ICE widgets are used). </a:t>
            </a:r>
            <a:r>
              <a:rPr lang="en-US" b="1" dirty="0" smtClean="0"/>
              <a:t>You cannot publish individual widgets or containers.</a:t>
            </a:r>
          </a:p>
          <a:p>
            <a:endParaRPr lang="en-US" dirty="0" smtClean="0"/>
          </a:p>
          <a:p>
            <a:pPr marL="0" marR="0" indent="0" algn="l" defTabSz="457090" rtl="0" eaLnBrk="1" fontAlgn="auto" latinLnBrk="0" hangingPunct="1">
              <a:lnSpc>
                <a:spcPct val="100000"/>
              </a:lnSpc>
              <a:spcBef>
                <a:spcPts val="0"/>
              </a:spcBef>
              <a:spcAft>
                <a:spcPts val="0"/>
              </a:spcAft>
              <a:buClrTx/>
              <a:buSzTx/>
              <a:buFontTx/>
              <a:buNone/>
              <a:tabLst/>
              <a:defRPr/>
            </a:pPr>
            <a:r>
              <a:rPr lang="en-US" b="1" dirty="0" smtClean="0"/>
              <a:t>TIME</a:t>
            </a:r>
          </a:p>
          <a:p>
            <a:r>
              <a:rPr lang="en-US" dirty="0" smtClean="0"/>
              <a:t>4 min</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92</a:t>
            </a:fld>
            <a:endParaRPr lang="en-US"/>
          </a:p>
        </p:txBody>
      </p:sp>
    </p:spTree>
    <p:extLst>
      <p:ext uri="{BB962C8B-B14F-4D97-AF65-F5344CB8AC3E}">
        <p14:creationId xmlns:p14="http://schemas.microsoft.com/office/powerpoint/2010/main" val="17806418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090" rtl="0" eaLnBrk="1" fontAlgn="auto" latinLnBrk="0" hangingPunct="1">
              <a:lnSpc>
                <a:spcPct val="100000"/>
              </a:lnSpc>
              <a:spcBef>
                <a:spcPts val="0"/>
              </a:spcBef>
              <a:spcAft>
                <a:spcPts val="0"/>
              </a:spcAft>
              <a:buClrTx/>
              <a:buSzTx/>
              <a:buFontTx/>
              <a:buNone/>
              <a:tabLst/>
              <a:defRPr/>
            </a:pPr>
            <a:r>
              <a:rPr lang="en-US" b="1" dirty="0" smtClean="0"/>
              <a:t>KEY</a:t>
            </a:r>
          </a:p>
          <a:p>
            <a:pPr marL="0" marR="0" indent="0" algn="l" defTabSz="457090" rtl="0" eaLnBrk="1" fontAlgn="auto" latinLnBrk="0" hangingPunct="1">
              <a:lnSpc>
                <a:spcPct val="100000"/>
              </a:lnSpc>
              <a:spcBef>
                <a:spcPts val="0"/>
              </a:spcBef>
              <a:spcAft>
                <a:spcPts val="0"/>
              </a:spcAft>
              <a:buClrTx/>
              <a:buSzTx/>
              <a:buFontTx/>
              <a:buNone/>
              <a:tabLst/>
              <a:defRPr/>
            </a:pPr>
            <a:r>
              <a:rPr lang="en-US" b="0" dirty="0" smtClean="0"/>
              <a:t>Publishing elements</a:t>
            </a:r>
          </a:p>
          <a:p>
            <a:pPr marL="0" marR="0" indent="0" algn="l" defTabSz="45709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457090" rtl="0" eaLnBrk="1" fontAlgn="auto" latinLnBrk="0" hangingPunct="1">
              <a:lnSpc>
                <a:spcPct val="100000"/>
              </a:lnSpc>
              <a:spcBef>
                <a:spcPts val="0"/>
              </a:spcBef>
              <a:spcAft>
                <a:spcPts val="0"/>
              </a:spcAft>
              <a:buClrTx/>
              <a:buSzTx/>
              <a:buFontTx/>
              <a:buNone/>
              <a:tabLst/>
              <a:defRPr/>
            </a:pPr>
            <a:r>
              <a:rPr lang="en-US" b="1" dirty="0" smtClean="0"/>
              <a:t>HOW</a:t>
            </a:r>
          </a:p>
          <a:p>
            <a:pPr marL="0" marR="0" indent="0" algn="l" defTabSz="457090" rtl="0" eaLnBrk="1" fontAlgn="auto" latinLnBrk="0" hangingPunct="1">
              <a:lnSpc>
                <a:spcPct val="100000"/>
              </a:lnSpc>
              <a:spcBef>
                <a:spcPts val="0"/>
              </a:spcBef>
              <a:spcAft>
                <a:spcPts val="0"/>
              </a:spcAft>
              <a:buClrTx/>
              <a:buSzTx/>
              <a:buFontTx/>
              <a:buNone/>
              <a:tabLst/>
              <a:defRPr/>
            </a:pPr>
            <a:r>
              <a:rPr lang="en-US" b="1" dirty="0" smtClean="0"/>
              <a:t>Editorial environment</a:t>
            </a:r>
          </a:p>
          <a:p>
            <a:pPr marL="0" marR="0" indent="0" algn="l" defTabSz="45709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090" rtl="0" eaLnBrk="1" fontAlgn="auto" latinLnBrk="0" hangingPunct="1">
              <a:lnSpc>
                <a:spcPct val="100000"/>
              </a:lnSpc>
              <a:spcBef>
                <a:spcPts val="0"/>
              </a:spcBef>
              <a:spcAft>
                <a:spcPts val="0"/>
              </a:spcAft>
              <a:buClrTx/>
              <a:buSzTx/>
              <a:buFontTx/>
              <a:buNone/>
              <a:tabLst/>
              <a:defRPr/>
            </a:pPr>
            <a:r>
              <a:rPr lang="en-US" dirty="0" smtClean="0"/>
              <a:t>Editors work with CXP Manager to make changes to pages and publish these changes. The editorial environment requires CXP Manager and an Orchestrator in editorial mode. </a:t>
            </a:r>
            <a:r>
              <a:rPr lang="en-US" b="1" dirty="0" smtClean="0"/>
              <a:t>Only in this </a:t>
            </a:r>
            <a:r>
              <a:rPr lang="en-US" b="1" dirty="0" err="1" smtClean="0"/>
              <a:t>env</a:t>
            </a:r>
            <a:r>
              <a:rPr lang="en-US" b="1" dirty="0" smtClean="0"/>
              <a:t> do you have CXP manager.</a:t>
            </a:r>
          </a:p>
          <a:p>
            <a:pPr marL="0" marR="0" indent="0" algn="l" defTabSz="457090" rtl="0" eaLnBrk="1" fontAlgn="auto" latinLnBrk="0" hangingPunct="1">
              <a:lnSpc>
                <a:spcPct val="100000"/>
              </a:lnSpc>
              <a:spcBef>
                <a:spcPts val="0"/>
              </a:spcBef>
              <a:spcAft>
                <a:spcPts val="0"/>
              </a:spcAft>
              <a:buClrTx/>
              <a:buSzTx/>
              <a:buFontTx/>
              <a:buNone/>
              <a:tabLst/>
              <a:defRPr/>
            </a:pPr>
            <a:r>
              <a:rPr lang="en-US" dirty="0" smtClean="0"/>
              <a:t>Editorial environments support the optional Audit Trails feature.</a:t>
            </a:r>
          </a:p>
          <a:p>
            <a:pPr marL="0" marR="0" indent="0" algn="l" defTabSz="45709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457090" rtl="0" eaLnBrk="1" fontAlgn="auto" latinLnBrk="0" hangingPunct="1">
              <a:lnSpc>
                <a:spcPct val="100000"/>
              </a:lnSpc>
              <a:spcBef>
                <a:spcPts val="0"/>
              </a:spcBef>
              <a:spcAft>
                <a:spcPts val="0"/>
              </a:spcAft>
              <a:buClrTx/>
              <a:buSzTx/>
              <a:buFontTx/>
              <a:buNone/>
              <a:tabLst/>
              <a:defRPr/>
            </a:pPr>
            <a:r>
              <a:rPr lang="en-US" b="1" dirty="0" smtClean="0"/>
              <a:t>Staging environment</a:t>
            </a:r>
          </a:p>
          <a:p>
            <a:pPr marL="0" marR="0" indent="0" algn="l" defTabSz="45709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090" rtl="0" eaLnBrk="1" fontAlgn="auto" latinLnBrk="0" hangingPunct="1">
              <a:lnSpc>
                <a:spcPct val="100000"/>
              </a:lnSpc>
              <a:spcBef>
                <a:spcPts val="0"/>
              </a:spcBef>
              <a:spcAft>
                <a:spcPts val="0"/>
              </a:spcAft>
              <a:buClrTx/>
              <a:buSzTx/>
              <a:buFontTx/>
              <a:buNone/>
              <a:tabLst/>
              <a:defRPr/>
            </a:pPr>
            <a:r>
              <a:rPr lang="en-US" dirty="0" smtClean="0"/>
              <a:t>An “approver” reviews updated content (read-only). While in review, data is locked to prevent any further changes. Data cannot be unlocked until content is either approved or disapproved. You cannot modify anything on staging directly, it can only be done via publishing. To approve or reject the package, approver needs to login in the editorial </a:t>
            </a:r>
            <a:r>
              <a:rPr lang="en-US" dirty="0" err="1" smtClean="0"/>
              <a:t>env</a:t>
            </a:r>
            <a:r>
              <a:rPr lang="en-US" dirty="0" smtClean="0"/>
              <a:t>.</a:t>
            </a:r>
          </a:p>
          <a:p>
            <a:pPr marL="0" marR="0" indent="0" algn="l" defTabSz="45709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090" rtl="0" eaLnBrk="1" fontAlgn="auto" latinLnBrk="0" hangingPunct="1">
              <a:lnSpc>
                <a:spcPct val="100000"/>
              </a:lnSpc>
              <a:spcBef>
                <a:spcPts val="0"/>
              </a:spcBef>
              <a:spcAft>
                <a:spcPts val="0"/>
              </a:spcAft>
              <a:buClrTx/>
              <a:buSzTx/>
              <a:buFontTx/>
              <a:buNone/>
              <a:tabLst/>
              <a:defRPr/>
            </a:pPr>
            <a:r>
              <a:rPr lang="en-US" b="1" dirty="0" smtClean="0"/>
              <a:t>Live Environment</a:t>
            </a:r>
          </a:p>
          <a:p>
            <a:pPr marL="0" marR="0" indent="0" algn="l" defTabSz="45709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090" rtl="0" eaLnBrk="1" fontAlgn="auto" latinLnBrk="0" hangingPunct="1">
              <a:lnSpc>
                <a:spcPct val="100000"/>
              </a:lnSpc>
              <a:spcBef>
                <a:spcPts val="0"/>
              </a:spcBef>
              <a:spcAft>
                <a:spcPts val="0"/>
              </a:spcAft>
              <a:buClrTx/>
              <a:buSzTx/>
              <a:buFontTx/>
              <a:buNone/>
              <a:tabLst/>
              <a:defRPr/>
            </a:pPr>
            <a:r>
              <a:rPr lang="en-US" dirty="0" smtClean="0"/>
              <a:t>What the end users see (read-only).</a:t>
            </a:r>
          </a:p>
          <a:p>
            <a:pPr marL="0" marR="0" indent="0" algn="l" defTabSz="457090" rtl="0" eaLnBrk="1" fontAlgn="auto" latinLnBrk="0" hangingPunct="1">
              <a:lnSpc>
                <a:spcPct val="100000"/>
              </a:lnSpc>
              <a:spcBef>
                <a:spcPts val="0"/>
              </a:spcBef>
              <a:spcAft>
                <a:spcPts val="0"/>
              </a:spcAft>
              <a:buClrTx/>
              <a:buSzTx/>
              <a:buFontTx/>
              <a:buNone/>
              <a:tabLst/>
              <a:defRPr/>
            </a:pPr>
            <a:r>
              <a:rPr lang="en-US" dirty="0" smtClean="0"/>
              <a:t>You cannot modify anything on live directly, it can only be done via publishing.</a:t>
            </a:r>
          </a:p>
          <a:p>
            <a:pPr marL="0" marR="0" indent="0" algn="l" defTabSz="45709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090" rtl="0" eaLnBrk="1" fontAlgn="auto" latinLnBrk="0" hangingPunct="1">
              <a:lnSpc>
                <a:spcPct val="100000"/>
              </a:lnSpc>
              <a:spcBef>
                <a:spcPts val="0"/>
              </a:spcBef>
              <a:spcAft>
                <a:spcPts val="0"/>
              </a:spcAft>
              <a:buClrTx/>
              <a:buSzTx/>
              <a:buFontTx/>
              <a:buNone/>
              <a:tabLst/>
              <a:defRPr/>
            </a:pPr>
            <a:r>
              <a:rPr lang="en-US" dirty="0" smtClean="0"/>
              <a:t>All three environments need to have Orchestrator running to be able to publish from one </a:t>
            </a:r>
            <a:r>
              <a:rPr lang="en-US" dirty="0" err="1" smtClean="0"/>
              <a:t>env</a:t>
            </a:r>
            <a:r>
              <a:rPr lang="en-US" dirty="0" smtClean="0"/>
              <a:t> to another. </a:t>
            </a:r>
            <a:r>
              <a:rPr lang="en-US" b="1" dirty="0" smtClean="0"/>
              <a:t>CXP Manager is ONLY available in editorial </a:t>
            </a:r>
            <a:r>
              <a:rPr lang="en-US" b="1" dirty="0" err="1" smtClean="0"/>
              <a:t>env</a:t>
            </a:r>
            <a:r>
              <a:rPr lang="en-US" b="1" dirty="0" smtClean="0"/>
              <a:t>.</a:t>
            </a:r>
          </a:p>
          <a:p>
            <a:pPr marL="0" marR="0" indent="0" algn="l" defTabSz="45709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457090" rtl="0" eaLnBrk="1" fontAlgn="auto" latinLnBrk="0" hangingPunct="1">
              <a:lnSpc>
                <a:spcPct val="100000"/>
              </a:lnSpc>
              <a:spcBef>
                <a:spcPts val="0"/>
              </a:spcBef>
              <a:spcAft>
                <a:spcPts val="0"/>
              </a:spcAft>
              <a:buClrTx/>
              <a:buSzTx/>
              <a:buFontTx/>
              <a:buNone/>
              <a:tabLst/>
              <a:defRPr/>
            </a:pPr>
            <a:r>
              <a:rPr lang="en-US" b="1" dirty="0" smtClean="0"/>
              <a:t>TIME</a:t>
            </a:r>
          </a:p>
          <a:p>
            <a:pPr marL="0" marR="0" indent="0" algn="l" defTabSz="457090" rtl="0" eaLnBrk="1" fontAlgn="auto" latinLnBrk="0" hangingPunct="1">
              <a:lnSpc>
                <a:spcPct val="100000"/>
              </a:lnSpc>
              <a:spcBef>
                <a:spcPts val="0"/>
              </a:spcBef>
              <a:spcAft>
                <a:spcPts val="0"/>
              </a:spcAft>
              <a:buClrTx/>
              <a:buSzTx/>
              <a:buFontTx/>
              <a:buNone/>
              <a:tabLst/>
              <a:defRPr/>
            </a:pPr>
            <a:r>
              <a:rPr lang="en-US" b="0" dirty="0" smtClean="0"/>
              <a:t>5</a:t>
            </a:r>
            <a:r>
              <a:rPr lang="en-US" b="0" baseline="0" dirty="0" smtClean="0"/>
              <a:t> min</a:t>
            </a:r>
            <a:endParaRPr lang="en-US" b="0" dirty="0"/>
          </a:p>
        </p:txBody>
      </p:sp>
      <p:sp>
        <p:nvSpPr>
          <p:cNvPr id="4" name="Slide Number Placeholder 3"/>
          <p:cNvSpPr>
            <a:spLocks noGrp="1"/>
          </p:cNvSpPr>
          <p:nvPr>
            <p:ph type="sldNum" sz="quarter" idx="10"/>
          </p:nvPr>
        </p:nvSpPr>
        <p:spPr/>
        <p:txBody>
          <a:bodyPr/>
          <a:lstStyle/>
          <a:p>
            <a:fld id="{961E29FC-A785-1D40-BBA7-278D4149D253}" type="slidenum">
              <a:rPr lang="en-US" smtClean="0"/>
              <a:t>93</a:t>
            </a:fld>
            <a:endParaRPr lang="en-US"/>
          </a:p>
        </p:txBody>
      </p:sp>
    </p:spTree>
    <p:extLst>
      <p:ext uri="{BB962C8B-B14F-4D97-AF65-F5344CB8AC3E}">
        <p14:creationId xmlns:p14="http://schemas.microsoft.com/office/powerpoint/2010/main" val="30335831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What is part</a:t>
            </a:r>
            <a:r>
              <a:rPr lang="en-US" baseline="0" dirty="0" smtClean="0"/>
              <a:t> of the publishing process?</a:t>
            </a:r>
            <a:endParaRPr lang="en-US" dirty="0" smtClean="0"/>
          </a:p>
          <a:p>
            <a:r>
              <a:rPr lang="en-US" dirty="0" smtClean="0"/>
              <a:t>	</a:t>
            </a:r>
          </a:p>
          <a:p>
            <a:r>
              <a:rPr lang="en-US" b="1" dirty="0" smtClean="0"/>
              <a:t>HOW</a:t>
            </a:r>
          </a:p>
          <a:p>
            <a:endParaRPr lang="en-US" dirty="0" smtClean="0"/>
          </a:p>
          <a:p>
            <a:r>
              <a:rPr lang="en-US" dirty="0" smtClean="0"/>
              <a:t>Publishing Services offers multiple Publishing routes:</a:t>
            </a:r>
          </a:p>
          <a:p>
            <a:pPr marL="228600" indent="-228600">
              <a:buFont typeface="+mj-lt"/>
              <a:buAutoNum type="arabicPeriod"/>
            </a:pPr>
            <a:r>
              <a:rPr lang="en-US" b="1" dirty="0" smtClean="0"/>
              <a:t>Page Publishing</a:t>
            </a:r>
            <a:r>
              <a:rPr lang="en-US" dirty="0" smtClean="0"/>
              <a:t> — Publishing of links, pages, page children, master pages in the Portal Catalog, and ICE Content.</a:t>
            </a:r>
          </a:p>
          <a:p>
            <a:pPr marL="228600" indent="-228600">
              <a:buFont typeface="+mj-lt"/>
              <a:buAutoNum type="arabicPeriod"/>
            </a:pPr>
            <a:r>
              <a:rPr lang="en-US" b="1" dirty="0" smtClean="0"/>
              <a:t>Content Publishing</a:t>
            </a:r>
            <a:r>
              <a:rPr lang="en-US" dirty="0" smtClean="0"/>
              <a:t> — Publishing of Reusable Content</a:t>
            </a:r>
          </a:p>
          <a:p>
            <a:pPr marL="685690" lvl="1" indent="-228600">
              <a:buFont typeface="+mj-lt"/>
              <a:buAutoNum type="alphaLcParenR"/>
            </a:pPr>
            <a:r>
              <a:rPr lang="en-US" b="1" dirty="0" smtClean="0"/>
              <a:t>Shared Publishing</a:t>
            </a:r>
            <a:r>
              <a:rPr lang="en-US" dirty="0" smtClean="0"/>
              <a:t> — Publishing of Shared Content</a:t>
            </a:r>
          </a:p>
          <a:p>
            <a:pPr marL="685690" lvl="1" indent="-228600">
              <a:buFont typeface="+mj-lt"/>
              <a:buAutoNum type="alphaLcParenR"/>
            </a:pPr>
            <a:r>
              <a:rPr lang="en-US" b="1" dirty="0" smtClean="0"/>
              <a:t>Portal Content Publishing</a:t>
            </a:r>
            <a:r>
              <a:rPr lang="en-US" dirty="0" smtClean="0"/>
              <a:t> — Publishing of Portal Content</a:t>
            </a:r>
          </a:p>
          <a:p>
            <a:endParaRPr lang="en-US" dirty="0" smtClean="0"/>
          </a:p>
          <a:p>
            <a:r>
              <a:rPr lang="en-US" b="1" dirty="0" smtClean="0"/>
              <a:t>TIME</a:t>
            </a:r>
          </a:p>
          <a:p>
            <a:r>
              <a:rPr lang="en-US" dirty="0" smtClean="0"/>
              <a:t>3 min</a:t>
            </a:r>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94</a:t>
            </a:fld>
            <a:endParaRPr lang="en-US"/>
          </a:p>
        </p:txBody>
      </p:sp>
    </p:spTree>
    <p:extLst>
      <p:ext uri="{BB962C8B-B14F-4D97-AF65-F5344CB8AC3E}">
        <p14:creationId xmlns:p14="http://schemas.microsoft.com/office/powerpoint/2010/main" val="326794579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nl-NL" b="1" dirty="0" smtClean="0"/>
              <a:t>KEY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nl-NL" b="0" dirty="0" smtClean="0"/>
              <a:t>Demo </a:t>
            </a:r>
            <a:r>
              <a:rPr lang="nl-NL" b="0" dirty="0" err="1" smtClean="0"/>
              <a:t>publising</a:t>
            </a:r>
            <a:endParaRPr lang="nl-NL" b="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endParaRPr lang="nl-NL" b="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nl-NL" b="1" dirty="0" smtClean="0"/>
              <a:t>HOW</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endParaRPr lang="nl-NL" b="1"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nl-NL" b="1" dirty="0" smtClean="0"/>
              <a:t>Publishing Within an Environment</a:t>
            </a:r>
          </a:p>
          <a:p>
            <a:r>
              <a:rPr lang="en-US" dirty="0" smtClean="0"/>
              <a:t>For testing and demo purposes, </a:t>
            </a:r>
            <a:r>
              <a:rPr lang="en-US" dirty="0" err="1" smtClean="0"/>
              <a:t>Backbase</a:t>
            </a:r>
            <a:r>
              <a:rPr lang="en-US" dirty="0" smtClean="0"/>
              <a:t> CXP can also publish within one environment. In this scenario, publishing takes place across different portals instead of environments. This allows the use of publishing functionality without installing </a:t>
            </a:r>
            <a:r>
              <a:rPr lang="en-US" dirty="0" err="1" smtClean="0"/>
              <a:t>Backbase</a:t>
            </a:r>
            <a:r>
              <a:rPr lang="en-US" dirty="0" smtClean="0"/>
              <a:t> CXP on multiple machines. </a:t>
            </a:r>
            <a:r>
              <a:rPr lang="en-US" i="1" dirty="0" smtClean="0"/>
              <a:t>Content </a:t>
            </a:r>
            <a:r>
              <a:rPr lang="en-US" dirty="0" smtClean="0"/>
              <a:t>is not published in this scenario. This means that the </a:t>
            </a:r>
            <a:r>
              <a:rPr lang="en-US" i="1" dirty="0" smtClean="0"/>
              <a:t>editorial</a:t>
            </a:r>
            <a:r>
              <a:rPr lang="en-US" dirty="0" smtClean="0"/>
              <a:t> portal uses the same content in Content Services as the </a:t>
            </a:r>
            <a:r>
              <a:rPr lang="en-US" i="1" dirty="0" smtClean="0"/>
              <a:t>live</a:t>
            </a:r>
            <a:r>
              <a:rPr lang="en-US" dirty="0" smtClean="0"/>
              <a:t> portal.</a:t>
            </a:r>
          </a:p>
          <a:p>
            <a:r>
              <a:rPr lang="en-US" dirty="0" smtClean="0"/>
              <a:t>For example, Orchestrator publishes from the </a:t>
            </a:r>
            <a:r>
              <a:rPr lang="en-US" i="1" dirty="0" smtClean="0"/>
              <a:t>editorial</a:t>
            </a:r>
            <a:r>
              <a:rPr lang="en-US" dirty="0" smtClean="0"/>
              <a:t> portal to the </a:t>
            </a:r>
            <a:r>
              <a:rPr lang="en-US" i="1" dirty="0" smtClean="0"/>
              <a:t>staging</a:t>
            </a:r>
            <a:r>
              <a:rPr lang="en-US" dirty="0" smtClean="0"/>
              <a:t> portal and from there to the </a:t>
            </a:r>
            <a:r>
              <a:rPr lang="en-US" i="1" dirty="0" smtClean="0"/>
              <a:t>live</a:t>
            </a:r>
            <a:r>
              <a:rPr lang="en-US" dirty="0" smtClean="0"/>
              <a:t> portal:</a:t>
            </a:r>
          </a:p>
          <a:p>
            <a:r>
              <a:rPr lang="en-US" dirty="0" smtClean="0"/>
              <a:t>Publishing within an environment is an optional feature configurable in the Orchestrator configuration file.</a:t>
            </a:r>
          </a:p>
          <a:p>
            <a:endParaRPr lang="en-US" b="1" dirty="0" smtClean="0"/>
          </a:p>
          <a:p>
            <a:r>
              <a:rPr lang="en-US" b="1" dirty="0" smtClean="0"/>
              <a:t>Unpublishing</a:t>
            </a:r>
          </a:p>
          <a:p>
            <a:r>
              <a:rPr lang="en-US" dirty="0" smtClean="0"/>
              <a:t>Unpublishing means removing pages from a portal. On staging or live environments, unpublished pages are removed from the local data store. On editorial environments, pages continue to exist in the data store of the editorial environment so that they are still available for future publishing, if needed. If you want to delete a published item, you first need to </a:t>
            </a:r>
            <a:r>
              <a:rPr lang="en-US" dirty="0" err="1" smtClean="0"/>
              <a:t>unpublish</a:t>
            </a:r>
            <a:r>
              <a:rPr lang="en-US" dirty="0" smtClean="0"/>
              <a:t> it.</a:t>
            </a:r>
          </a:p>
          <a:p>
            <a:r>
              <a:rPr lang="en-US" dirty="0" smtClean="0"/>
              <a:t>Before you can </a:t>
            </a:r>
            <a:r>
              <a:rPr lang="en-US" dirty="0" err="1" smtClean="0"/>
              <a:t>unpublish</a:t>
            </a:r>
            <a:r>
              <a:rPr lang="en-US" dirty="0" smtClean="0"/>
              <a:t> a page, it needs to have completed the publishing chain. For example, if a page follows the Approval on Pages publishing chain explained above, it cannot be unpublished until it has reached the live environment, or until an approver has rejected the publishing request.</a:t>
            </a:r>
          </a:p>
          <a:p>
            <a:r>
              <a:rPr lang="en-US" dirty="0" smtClean="0"/>
              <a:t>It is not possible to </a:t>
            </a:r>
            <a:r>
              <a:rPr lang="en-US" dirty="0" err="1" smtClean="0"/>
              <a:t>unpublish</a:t>
            </a:r>
            <a:r>
              <a:rPr lang="en-US" dirty="0" smtClean="0"/>
              <a:t> master pages if their derived pages are still published. To </a:t>
            </a:r>
            <a:r>
              <a:rPr lang="en-US" dirty="0" err="1" smtClean="0"/>
              <a:t>unpublish</a:t>
            </a:r>
            <a:r>
              <a:rPr lang="en-US" dirty="0" smtClean="0"/>
              <a:t> a master page, </a:t>
            </a:r>
            <a:r>
              <a:rPr lang="en-US" dirty="0" err="1" smtClean="0"/>
              <a:t>unpublish</a:t>
            </a:r>
            <a:r>
              <a:rPr lang="en-US" dirty="0" smtClean="0"/>
              <a:t> first their derived pages.</a:t>
            </a:r>
          </a:p>
          <a:p>
            <a:r>
              <a:rPr lang="en-US" dirty="0" smtClean="0"/>
              <a:t>When </a:t>
            </a:r>
            <a:r>
              <a:rPr lang="en-US" dirty="0" err="1" smtClean="0"/>
              <a:t>unpublishing</a:t>
            </a:r>
            <a:r>
              <a:rPr lang="en-US" dirty="0" smtClean="0"/>
              <a:t> a page, make sure you select the correct publishing chain. For example, if a page was published to a live environment through a Approval on Pages publishing chain, </a:t>
            </a:r>
            <a:r>
              <a:rPr lang="en-US" dirty="0" err="1" smtClean="0"/>
              <a:t>unpublishing</a:t>
            </a:r>
            <a:r>
              <a:rPr lang="en-US" dirty="0" smtClean="0"/>
              <a:t> it through a Direct publishing chain will return an error.</a:t>
            </a:r>
          </a:p>
          <a:p>
            <a:endParaRPr lang="en-US" dirty="0" smtClean="0"/>
          </a:p>
          <a:p>
            <a:r>
              <a:rPr lang="en-US" b="1" dirty="0" smtClean="0"/>
              <a:t>Republishing</a:t>
            </a:r>
          </a:p>
          <a:p>
            <a:r>
              <a:rPr lang="en-US" dirty="0" smtClean="0"/>
              <a:t>If you published some pages and subsequently modified them in the editorial environment, you can republish those pages with one button click in CXP Manager. This republishes all modified pages that have already been published to other environments.</a:t>
            </a:r>
          </a:p>
          <a:p>
            <a:r>
              <a:rPr lang="en-US" dirty="0" smtClean="0"/>
              <a:t>The </a:t>
            </a:r>
            <a:r>
              <a:rPr lang="en-US" i="1" dirty="0" smtClean="0"/>
              <a:t>links</a:t>
            </a:r>
            <a:r>
              <a:rPr lang="en-US" dirty="0" smtClean="0"/>
              <a:t> and CMIS content related to the pages are republished as well. Republishing has the same effect as manually selecting the individual pages, but can save time and is less error-prone. </a:t>
            </a:r>
          </a:p>
          <a:p>
            <a:endParaRPr lang="en-US" dirty="0" smtClean="0"/>
          </a:p>
          <a:p>
            <a:r>
              <a:rPr lang="en-US" b="1" dirty="0" smtClean="0"/>
              <a:t>TIME</a:t>
            </a:r>
          </a:p>
          <a:p>
            <a:r>
              <a:rPr lang="en-US" dirty="0" smtClean="0"/>
              <a:t>5</a:t>
            </a:r>
            <a:r>
              <a:rPr lang="en-US" baseline="0" dirty="0" smtClean="0"/>
              <a:t> min</a:t>
            </a:r>
            <a:endParaRPr lang="en-US"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t>95</a:t>
            </a:fld>
            <a:endParaRPr lang="en-US"/>
          </a:p>
        </p:txBody>
      </p:sp>
    </p:spTree>
    <p:extLst>
      <p:ext uri="{BB962C8B-B14F-4D97-AF65-F5344CB8AC3E}">
        <p14:creationId xmlns:p14="http://schemas.microsoft.com/office/powerpoint/2010/main" val="190700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Define</a:t>
            </a:r>
            <a:r>
              <a:rPr lang="en-US" baseline="0" dirty="0" smtClean="0"/>
              <a:t> what is a Lean Portal</a:t>
            </a:r>
            <a:endParaRPr lang="en-US" dirty="0" smtClean="0"/>
          </a:p>
          <a:p>
            <a:endParaRPr lang="en-US" dirty="0" smtClean="0"/>
          </a:p>
          <a:p>
            <a:r>
              <a:rPr lang="en-US" b="1" dirty="0" smtClean="0"/>
              <a:t>HOW</a:t>
            </a:r>
          </a:p>
          <a:p>
            <a:pPr marL="171450" marR="0" indent="-171450" algn="l" defTabSz="457090" rtl="0" eaLnBrk="1" fontAlgn="auto" latinLnBrk="0" hangingPunct="1">
              <a:lnSpc>
                <a:spcPct val="100000"/>
              </a:lnSpc>
              <a:spcBef>
                <a:spcPts val="0"/>
              </a:spcBef>
              <a:spcAft>
                <a:spcPts val="0"/>
              </a:spcAft>
              <a:buClrTx/>
              <a:buSzTx/>
              <a:buFont typeface="Arial" charset="0"/>
              <a:buChar char="•"/>
              <a:tabLst/>
              <a:defRPr/>
            </a:pPr>
            <a:r>
              <a:rPr lang="en-US" sz="1200" u="none" kern="1200" baseline="0" dirty="0" smtClean="0">
                <a:solidFill>
                  <a:schemeClr val="tx1"/>
                </a:solidFill>
                <a:latin typeface="+mn-lt"/>
                <a:ea typeface="+mn-ea"/>
                <a:cs typeface="+mn-cs"/>
              </a:rPr>
              <a:t>What are the advantages of BB CXP over other portals ?</a:t>
            </a:r>
          </a:p>
          <a:p>
            <a:pPr marL="171450" indent="-171450">
              <a:buFont typeface="Arial" charset="0"/>
              <a:buChar char="•"/>
            </a:pPr>
            <a:r>
              <a:rPr lang="en-US" sz="1200" u="none" kern="1200" baseline="0" dirty="0" smtClean="0">
                <a:solidFill>
                  <a:schemeClr val="tx1"/>
                </a:solidFill>
                <a:latin typeface="+mn-lt"/>
                <a:ea typeface="+mn-ea"/>
                <a:cs typeface="+mn-cs"/>
              </a:rPr>
              <a:t>Explain that REST will be explained later</a:t>
            </a:r>
            <a:endParaRPr lang="en-US" baseline="0" dirty="0" smtClean="0"/>
          </a:p>
          <a:p>
            <a:endParaRPr lang="en-US" dirty="0" smtClean="0"/>
          </a:p>
          <a:p>
            <a:r>
              <a:rPr lang="en-US" b="1" dirty="0" smtClean="0"/>
              <a:t>TIME </a:t>
            </a:r>
          </a:p>
          <a:p>
            <a:r>
              <a:rPr lang="en-US" dirty="0" smtClean="0"/>
              <a:t>3</a:t>
            </a:r>
            <a:r>
              <a:rPr lang="en-US" baseline="0" dirty="0" smtClean="0"/>
              <a:t> </a:t>
            </a:r>
            <a:r>
              <a:rPr lang="en-US" dirty="0" smtClean="0"/>
              <a:t>min</a:t>
            </a:r>
          </a:p>
        </p:txBody>
      </p:sp>
      <p:sp>
        <p:nvSpPr>
          <p:cNvPr id="4" name="Slide Number Placeholder 3"/>
          <p:cNvSpPr>
            <a:spLocks noGrp="1"/>
          </p:cNvSpPr>
          <p:nvPr>
            <p:ph type="sldNum" sz="quarter" idx="10"/>
          </p:nvPr>
        </p:nvSpPr>
        <p:spPr/>
        <p:txBody>
          <a:bodyPr/>
          <a:lstStyle/>
          <a:p>
            <a:fld id="{961E29FC-A785-1D40-BBA7-278D4149D253}" type="slidenum">
              <a:rPr lang="en-US" smtClean="0"/>
              <a:t>10</a:t>
            </a:fld>
            <a:endParaRPr lang="en-US"/>
          </a:p>
        </p:txBody>
      </p:sp>
    </p:spTree>
    <p:extLst>
      <p:ext uri="{BB962C8B-B14F-4D97-AF65-F5344CB8AC3E}">
        <p14:creationId xmlns:p14="http://schemas.microsoft.com/office/powerpoint/2010/main" val="3377481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Security and roles</a:t>
            </a:r>
          </a:p>
          <a:p>
            <a:endParaRPr lang="en-US" sz="1200"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p>
          <a:p>
            <a:r>
              <a:rPr lang="en-US" sz="1200" u="none" kern="1200" baseline="0" dirty="0" smtClean="0">
                <a:solidFill>
                  <a:schemeClr val="tx1"/>
                </a:solidFill>
                <a:latin typeface="+mn-lt"/>
                <a:ea typeface="+mn-ea"/>
                <a:cs typeface="+mn-cs"/>
              </a:rPr>
              <a:t>Not every user is allowed to published. Only the ones in the “publisher” group.</a:t>
            </a:r>
          </a:p>
          <a:p>
            <a:r>
              <a:rPr lang="en-US" sz="1200" u="none" kern="1200" baseline="0" dirty="0" smtClean="0">
                <a:solidFill>
                  <a:schemeClr val="tx1"/>
                </a:solidFill>
                <a:latin typeface="+mn-lt"/>
                <a:ea typeface="+mn-ea"/>
                <a:cs typeface="+mn-cs"/>
              </a:rPr>
              <a:t>Only people in the “approver” group can approve packages.</a:t>
            </a:r>
          </a:p>
          <a:p>
            <a:endParaRPr lang="en-US" sz="1200" u="none" kern="1200" baseline="0" dirty="0" smtClean="0">
              <a:solidFill>
                <a:schemeClr val="tx1"/>
              </a:solidFill>
              <a:latin typeface="+mn-lt"/>
              <a:ea typeface="+mn-ea"/>
              <a:cs typeface="+mn-cs"/>
            </a:endParaRPr>
          </a:p>
          <a:p>
            <a:r>
              <a:rPr lang="en-US" b="1" dirty="0" smtClean="0"/>
              <a:t>TIME</a:t>
            </a:r>
          </a:p>
          <a:p>
            <a:r>
              <a:rPr lang="en-US" b="0" dirty="0" smtClean="0"/>
              <a:t>3 min</a:t>
            </a:r>
            <a:endParaRPr lang="en-US" b="0" dirty="0"/>
          </a:p>
        </p:txBody>
      </p:sp>
      <p:sp>
        <p:nvSpPr>
          <p:cNvPr id="4" name="Slide Number Placeholder 3"/>
          <p:cNvSpPr>
            <a:spLocks noGrp="1"/>
          </p:cNvSpPr>
          <p:nvPr>
            <p:ph type="sldNum" sz="quarter" idx="10"/>
          </p:nvPr>
        </p:nvSpPr>
        <p:spPr/>
        <p:txBody>
          <a:bodyPr/>
          <a:lstStyle/>
          <a:p>
            <a:fld id="{961E29FC-A785-1D40-BBA7-278D4149D253}" type="slidenum">
              <a:rPr lang="en-US" smtClean="0"/>
              <a:t>96</a:t>
            </a:fld>
            <a:endParaRPr lang="en-US"/>
          </a:p>
        </p:txBody>
      </p:sp>
    </p:spTree>
    <p:extLst>
      <p:ext uri="{BB962C8B-B14F-4D97-AF65-F5344CB8AC3E}">
        <p14:creationId xmlns:p14="http://schemas.microsoft.com/office/powerpoint/2010/main" val="23784068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Present a demo or propose an exercise to</a:t>
            </a:r>
            <a:r>
              <a:rPr lang="en-US" baseline="0" dirty="0" smtClean="0"/>
              <a:t> cover the publishing feature</a:t>
            </a:r>
            <a:endParaRPr lang="en-US" dirty="0" smtClean="0"/>
          </a:p>
          <a:p>
            <a:endParaRPr lang="en-US" dirty="0" smtClean="0"/>
          </a:p>
          <a:p>
            <a:r>
              <a:rPr lang="en-US" b="1" dirty="0" smtClean="0"/>
              <a:t>HOW</a:t>
            </a:r>
          </a:p>
          <a:p>
            <a:endParaRPr lang="en-US" b="1" dirty="0" smtClean="0"/>
          </a:p>
          <a:p>
            <a:r>
              <a:rPr lang="en-US" b="0" dirty="0" smtClean="0"/>
              <a:t>Proposed script</a:t>
            </a:r>
          </a:p>
          <a:p>
            <a:endParaRPr lang="en-US" b="0" dirty="0" smtClean="0"/>
          </a:p>
          <a:p>
            <a:pPr marL="628540" lvl="1" indent="-171450">
              <a:buFont typeface="Arial" charset="0"/>
              <a:buChar char="•"/>
            </a:pPr>
            <a:r>
              <a:rPr lang="en-US" baseline="0" dirty="0" smtClean="0"/>
              <a:t>Portals creation</a:t>
            </a:r>
          </a:p>
          <a:p>
            <a:pPr marL="1085630" lvl="2" indent="-171450">
              <a:buFont typeface="Arial" charset="0"/>
              <a:buChar char="•"/>
            </a:pPr>
            <a:r>
              <a:rPr lang="en-US" baseline="0" dirty="0" smtClean="0"/>
              <a:t>Create the </a:t>
            </a:r>
            <a:r>
              <a:rPr lang="en-US" i="1" baseline="0" dirty="0" smtClean="0"/>
              <a:t>editorial</a:t>
            </a:r>
            <a:r>
              <a:rPr lang="en-US" baseline="0" dirty="0" smtClean="0"/>
              <a:t> portal with the </a:t>
            </a:r>
            <a:r>
              <a:rPr lang="en-US" i="1" baseline="0" dirty="0" smtClean="0"/>
              <a:t>package</a:t>
            </a:r>
            <a:r>
              <a:rPr lang="en-US" baseline="0" dirty="0" smtClean="0"/>
              <a:t> publish chain</a:t>
            </a:r>
          </a:p>
          <a:p>
            <a:pPr marL="1085630" lvl="2" indent="-171450">
              <a:buFont typeface="Arial" charset="0"/>
              <a:buChar char="•"/>
            </a:pPr>
            <a:r>
              <a:rPr lang="en-US" baseline="0" dirty="0" smtClean="0"/>
              <a:t>Create the </a:t>
            </a:r>
            <a:r>
              <a:rPr lang="en-US" i="1" baseline="0" dirty="0" smtClean="0"/>
              <a:t>staging</a:t>
            </a:r>
            <a:r>
              <a:rPr lang="en-US" baseline="0" dirty="0" smtClean="0"/>
              <a:t> an </a:t>
            </a:r>
            <a:r>
              <a:rPr lang="en-US" i="1" baseline="0" dirty="0" smtClean="0"/>
              <a:t>live</a:t>
            </a:r>
            <a:r>
              <a:rPr lang="en-US" baseline="0" dirty="0" smtClean="0"/>
              <a:t> portals without any publishing chain (mention that they are not important because the configuration has been made in the </a:t>
            </a:r>
            <a:r>
              <a:rPr lang="en-US" i="1" baseline="0" dirty="0" smtClean="0"/>
              <a:t>editorial</a:t>
            </a:r>
            <a:r>
              <a:rPr lang="en-US" baseline="0" dirty="0" smtClean="0"/>
              <a:t> portal</a:t>
            </a:r>
          </a:p>
          <a:p>
            <a:pPr marL="628540" lvl="1" indent="-171450">
              <a:buFont typeface="Arial" charset="0"/>
              <a:buChar char="•"/>
            </a:pPr>
            <a:r>
              <a:rPr lang="en-US" baseline="0" dirty="0" smtClean="0"/>
              <a:t>Portal content</a:t>
            </a:r>
          </a:p>
          <a:p>
            <a:pPr marL="1085630" lvl="2" indent="-171450">
              <a:buFont typeface="Arial" charset="0"/>
              <a:buChar char="•"/>
            </a:pPr>
            <a:r>
              <a:rPr lang="en-US" baseline="0" dirty="0" smtClean="0"/>
              <a:t>Add an image into the content repository of the </a:t>
            </a:r>
            <a:r>
              <a:rPr lang="en-US" i="1" baseline="0" dirty="0" smtClean="0"/>
              <a:t>editorial</a:t>
            </a:r>
            <a:r>
              <a:rPr lang="en-US" i="0" baseline="0" dirty="0" smtClean="0"/>
              <a:t> portal</a:t>
            </a:r>
            <a:r>
              <a:rPr lang="en-US" baseline="0" dirty="0" smtClean="0"/>
              <a:t>. It will be used by a master page (e.g. as a banner)</a:t>
            </a:r>
          </a:p>
          <a:p>
            <a:pPr marL="628540" lvl="1" indent="-171450">
              <a:buFont typeface="Arial" charset="0"/>
              <a:buChar char="•"/>
            </a:pPr>
            <a:r>
              <a:rPr lang="en-US" baseline="0" dirty="0" smtClean="0"/>
              <a:t>Page creation</a:t>
            </a:r>
          </a:p>
          <a:p>
            <a:pPr marL="1085630" lvl="2" indent="-171450">
              <a:buFont typeface="Arial" charset="0"/>
              <a:buChar char="•"/>
            </a:pPr>
            <a:r>
              <a:rPr lang="en-US" baseline="0" dirty="0" smtClean="0"/>
              <a:t>In the editorial portal</a:t>
            </a:r>
          </a:p>
          <a:p>
            <a:pPr marL="1542720" lvl="3" indent="-171450">
              <a:buFont typeface="Arial" charset="0"/>
              <a:buChar char="•"/>
            </a:pPr>
            <a:r>
              <a:rPr lang="en-US" baseline="0" dirty="0" smtClean="0"/>
              <a:t>Create a master page with:</a:t>
            </a:r>
          </a:p>
          <a:p>
            <a:pPr marL="1999811" lvl="4" indent="-171450">
              <a:buFont typeface="Arial" charset="0"/>
              <a:buChar char="•"/>
            </a:pPr>
            <a:r>
              <a:rPr lang="en-US" baseline="0" dirty="0" smtClean="0"/>
              <a:t>a content widget on the top of the page (change the template property to </a:t>
            </a:r>
            <a:r>
              <a:rPr lang="en-US" i="1" baseline="0" dirty="0" smtClean="0"/>
              <a:t>image)</a:t>
            </a:r>
          </a:p>
          <a:p>
            <a:pPr marL="2456901" lvl="5" indent="-171450">
              <a:buFont typeface="Arial" charset="0"/>
              <a:buChar char="•"/>
            </a:pPr>
            <a:r>
              <a:rPr lang="en-US" i="0" baseline="0" dirty="0" smtClean="0"/>
              <a:t>Drag the header picture into the content widget </a:t>
            </a:r>
          </a:p>
          <a:p>
            <a:pPr marL="1999811" lvl="4" indent="-171450">
              <a:buFont typeface="Arial" charset="0"/>
              <a:buChar char="•"/>
            </a:pPr>
            <a:r>
              <a:rPr lang="en-US" baseline="0" dirty="0" smtClean="0"/>
              <a:t>a manageable area</a:t>
            </a:r>
          </a:p>
          <a:p>
            <a:pPr marL="1542720" lvl="3" indent="-171450">
              <a:buFont typeface="Arial" charset="0"/>
              <a:buChar char="•"/>
            </a:pPr>
            <a:r>
              <a:rPr lang="en-US" baseline="0" dirty="0" smtClean="0"/>
              <a:t>Create a page that uses the master page. Add a content with an image inside.</a:t>
            </a:r>
          </a:p>
          <a:p>
            <a:pPr marL="628540" lvl="1" indent="-171450">
              <a:buFont typeface="Arial" charset="0"/>
              <a:buChar char="•"/>
            </a:pPr>
            <a:r>
              <a:rPr lang="en-US" baseline="0" dirty="0" smtClean="0"/>
              <a:t>Publishing demo</a:t>
            </a:r>
          </a:p>
          <a:p>
            <a:pPr marL="1085630" lvl="2" indent="-171450">
              <a:buFont typeface="Arial" charset="0"/>
              <a:buChar char="•"/>
            </a:pPr>
            <a:r>
              <a:rPr lang="en-US" baseline="0" dirty="0" smtClean="0"/>
              <a:t>Part 1:</a:t>
            </a:r>
          </a:p>
          <a:p>
            <a:pPr marL="1542720" lvl="3" indent="-171450">
              <a:buFont typeface="Arial" charset="0"/>
              <a:buChar char="•"/>
            </a:pPr>
            <a:r>
              <a:rPr lang="en-US" baseline="0" dirty="0" smtClean="0"/>
              <a:t>Mark the page to be published</a:t>
            </a:r>
          </a:p>
          <a:p>
            <a:pPr marL="1542720" lvl="3" indent="-171450">
              <a:buFont typeface="Arial" charset="0"/>
              <a:buChar char="•"/>
            </a:pPr>
            <a:r>
              <a:rPr lang="en-US" baseline="0" dirty="0" smtClean="0"/>
              <a:t>Try to publish: CXP manager will warn you that the master page needs to be published first.</a:t>
            </a:r>
          </a:p>
          <a:p>
            <a:pPr marL="1085630" lvl="2" indent="-171450">
              <a:buFont typeface="Arial" charset="0"/>
              <a:buChar char="•"/>
            </a:pPr>
            <a:r>
              <a:rPr lang="en-US" baseline="0" dirty="0" smtClean="0"/>
              <a:t>Part 2:</a:t>
            </a:r>
          </a:p>
          <a:p>
            <a:pPr marL="1542720" lvl="3" indent="-171450">
              <a:buFont typeface="Arial" charset="0"/>
              <a:buChar char="•"/>
            </a:pPr>
            <a:r>
              <a:rPr lang="en-US" baseline="0" dirty="0" smtClean="0"/>
              <a:t>Mark the master page to be published</a:t>
            </a:r>
          </a:p>
          <a:p>
            <a:pPr marL="1542720" marR="0" lvl="3" indent="-171450" algn="l" defTabSz="457090" rtl="0" eaLnBrk="1" fontAlgn="auto" latinLnBrk="0" hangingPunct="1">
              <a:lnSpc>
                <a:spcPct val="100000"/>
              </a:lnSpc>
              <a:spcBef>
                <a:spcPts val="0"/>
              </a:spcBef>
              <a:spcAft>
                <a:spcPts val="0"/>
              </a:spcAft>
              <a:buClrTx/>
              <a:buSzTx/>
              <a:buFont typeface="Arial" charset="0"/>
              <a:buChar char="•"/>
              <a:tabLst/>
              <a:defRPr/>
            </a:pPr>
            <a:r>
              <a:rPr lang="en-US" baseline="0" dirty="0" smtClean="0"/>
              <a:t>Try to publish: CXP manager will warn you that the banner needs to be published first.</a:t>
            </a:r>
          </a:p>
          <a:p>
            <a:pPr marL="1085630" lvl="2" indent="-171450">
              <a:buFont typeface="Arial" charset="0"/>
              <a:buChar char="•"/>
            </a:pPr>
            <a:r>
              <a:rPr lang="en-US" baseline="0" dirty="0" smtClean="0"/>
              <a:t>Part 3: </a:t>
            </a:r>
          </a:p>
          <a:p>
            <a:pPr marL="1542720" lvl="3" indent="-171450">
              <a:buFont typeface="Arial" charset="0"/>
              <a:buChar char="•"/>
            </a:pPr>
            <a:r>
              <a:rPr lang="en-US" baseline="0" dirty="0" smtClean="0"/>
              <a:t>Mark the banner to be published</a:t>
            </a:r>
          </a:p>
          <a:p>
            <a:pPr marL="1542720" marR="0" lvl="3" indent="-171450" algn="l" defTabSz="457090" rtl="0" eaLnBrk="1" fontAlgn="auto" latinLnBrk="0" hangingPunct="1">
              <a:lnSpc>
                <a:spcPct val="100000"/>
              </a:lnSpc>
              <a:spcBef>
                <a:spcPts val="0"/>
              </a:spcBef>
              <a:spcAft>
                <a:spcPts val="0"/>
              </a:spcAft>
              <a:buClrTx/>
              <a:buSzTx/>
              <a:buFont typeface="Arial" charset="0"/>
              <a:buChar char="•"/>
              <a:tabLst/>
              <a:defRPr/>
            </a:pPr>
            <a:r>
              <a:rPr lang="en-US" baseline="0" dirty="0" smtClean="0"/>
              <a:t>Try to publish: Pages will not be published </a:t>
            </a:r>
          </a:p>
          <a:p>
            <a:pPr marL="1542720" marR="0" lvl="3" indent="-171450" algn="l" defTabSz="457090" rtl="0" eaLnBrk="1" fontAlgn="auto" latinLnBrk="0" hangingPunct="1">
              <a:lnSpc>
                <a:spcPct val="100000"/>
              </a:lnSpc>
              <a:spcBef>
                <a:spcPts val="0"/>
              </a:spcBef>
              <a:spcAft>
                <a:spcPts val="0"/>
              </a:spcAft>
              <a:buClrTx/>
              <a:buSzTx/>
              <a:buFont typeface="Arial" charset="0"/>
              <a:buChar char="•"/>
              <a:tabLst/>
              <a:defRPr/>
            </a:pPr>
            <a:r>
              <a:rPr lang="en-US" baseline="0" dirty="0" smtClean="0"/>
              <a:t>Ask participants why the page has not been published ? </a:t>
            </a:r>
          </a:p>
          <a:p>
            <a:pPr marL="1542720" marR="0" lvl="3" indent="-171450" algn="l" defTabSz="457090" rtl="0" eaLnBrk="1" fontAlgn="auto" latinLnBrk="0" hangingPunct="1">
              <a:lnSpc>
                <a:spcPct val="100000"/>
              </a:lnSpc>
              <a:spcBef>
                <a:spcPts val="0"/>
              </a:spcBef>
              <a:spcAft>
                <a:spcPts val="0"/>
              </a:spcAft>
              <a:buClrTx/>
              <a:buSzTx/>
              <a:buFont typeface="Arial" charset="0"/>
              <a:buChar char="•"/>
              <a:tabLst/>
              <a:defRPr/>
            </a:pPr>
            <a:r>
              <a:rPr lang="en-US" baseline="0" dirty="0" smtClean="0"/>
              <a:t>Give them some clues about the difference between the widget development and publishing lifecycle</a:t>
            </a:r>
          </a:p>
          <a:p>
            <a:pPr marL="1542720" marR="0" lvl="3" indent="-171450" algn="l" defTabSz="457090" rtl="0" eaLnBrk="1" fontAlgn="auto" latinLnBrk="0" hangingPunct="1">
              <a:lnSpc>
                <a:spcPct val="100000"/>
              </a:lnSpc>
              <a:spcBef>
                <a:spcPts val="0"/>
              </a:spcBef>
              <a:spcAft>
                <a:spcPts val="0"/>
              </a:spcAft>
              <a:buClrTx/>
              <a:buSzTx/>
              <a:buFont typeface="Arial" charset="0"/>
              <a:buChar char="•"/>
              <a:tabLst/>
              <a:defRPr/>
            </a:pPr>
            <a:r>
              <a:rPr lang="en-US" baseline="0" dirty="0" smtClean="0"/>
              <a:t>To wrap up, explain that widgets and containers are not part of the publishing process and IT is responsible for maintaining the catalog in all environments.</a:t>
            </a:r>
          </a:p>
          <a:p>
            <a:pPr marL="1542720" marR="0" lvl="3" indent="-171450" algn="l" defTabSz="457090" rtl="0" eaLnBrk="1" fontAlgn="auto" latinLnBrk="0" hangingPunct="1">
              <a:lnSpc>
                <a:spcPct val="100000"/>
              </a:lnSpc>
              <a:spcBef>
                <a:spcPts val="0"/>
              </a:spcBef>
              <a:spcAft>
                <a:spcPts val="0"/>
              </a:spcAft>
              <a:buClrTx/>
              <a:buSzTx/>
              <a:buFont typeface="Arial" charset="0"/>
              <a:buChar char="•"/>
              <a:tabLst/>
              <a:defRPr/>
            </a:pPr>
            <a:r>
              <a:rPr lang="en-US" baseline="0" dirty="0" smtClean="0"/>
              <a:t>In this particular case, both staging and live catalogs are out-of-sync</a:t>
            </a:r>
          </a:p>
          <a:p>
            <a:pPr marL="1085630" marR="0" lvl="2" indent="-171450" algn="l" defTabSz="457090" rtl="0" eaLnBrk="1" fontAlgn="auto" latinLnBrk="0" hangingPunct="1">
              <a:lnSpc>
                <a:spcPct val="100000"/>
              </a:lnSpc>
              <a:spcBef>
                <a:spcPts val="0"/>
              </a:spcBef>
              <a:spcAft>
                <a:spcPts val="0"/>
              </a:spcAft>
              <a:buClrTx/>
              <a:buSzTx/>
              <a:buFont typeface="Arial" charset="0"/>
              <a:buChar char="•"/>
              <a:tabLst/>
              <a:defRPr/>
            </a:pPr>
            <a:r>
              <a:rPr lang="en-US" baseline="0" dirty="0" smtClean="0"/>
              <a:t>Part 4: </a:t>
            </a:r>
          </a:p>
          <a:p>
            <a:pPr marL="1542720" marR="0" lvl="3" indent="-171450" algn="l" defTabSz="457090" rtl="0" eaLnBrk="1" fontAlgn="auto" latinLnBrk="0" hangingPunct="1">
              <a:lnSpc>
                <a:spcPct val="100000"/>
              </a:lnSpc>
              <a:spcBef>
                <a:spcPts val="0"/>
              </a:spcBef>
              <a:spcAft>
                <a:spcPts val="0"/>
              </a:spcAft>
              <a:buClrTx/>
              <a:buSzTx/>
              <a:buFont typeface="Arial" charset="0"/>
              <a:buChar char="•"/>
              <a:tabLst/>
              <a:defRPr/>
            </a:pPr>
            <a:r>
              <a:rPr lang="en-US" baseline="0" dirty="0" smtClean="0"/>
              <a:t>Go to the portal catalog of  staging and live portals and add all containers and widgets used by the page and master page</a:t>
            </a:r>
          </a:p>
          <a:p>
            <a:pPr marL="1542720" marR="0" lvl="3" indent="-171450" algn="l" defTabSz="457090" rtl="0" eaLnBrk="1" fontAlgn="auto" latinLnBrk="0" hangingPunct="1">
              <a:lnSpc>
                <a:spcPct val="100000"/>
              </a:lnSpc>
              <a:spcBef>
                <a:spcPts val="0"/>
              </a:spcBef>
              <a:spcAft>
                <a:spcPts val="0"/>
              </a:spcAft>
              <a:buClrTx/>
              <a:buSzTx/>
              <a:buFont typeface="Arial" charset="0"/>
              <a:buChar char="•"/>
              <a:tabLst/>
              <a:defRPr/>
            </a:pPr>
            <a:r>
              <a:rPr lang="en-US" baseline="0" dirty="0" smtClean="0"/>
              <a:t>Publish again</a:t>
            </a:r>
          </a:p>
          <a:p>
            <a:pPr marL="628540" marR="0" lvl="1" indent="-171450" algn="l" defTabSz="457090" rtl="0" eaLnBrk="1" fontAlgn="auto" latinLnBrk="0" hangingPunct="1">
              <a:lnSpc>
                <a:spcPct val="100000"/>
              </a:lnSpc>
              <a:spcBef>
                <a:spcPts val="0"/>
              </a:spcBef>
              <a:spcAft>
                <a:spcPts val="0"/>
              </a:spcAft>
              <a:buClrTx/>
              <a:buSzTx/>
              <a:buFont typeface="Arial" charset="0"/>
              <a:buChar char="•"/>
              <a:tabLst/>
              <a:defRPr/>
            </a:pPr>
            <a:r>
              <a:rPr lang="en-US" baseline="0" dirty="0" smtClean="0"/>
              <a:t>Validation</a:t>
            </a:r>
          </a:p>
          <a:p>
            <a:pPr marL="1085630" marR="0" lvl="2" indent="-171450" algn="l" defTabSz="457090" rtl="0" eaLnBrk="1" fontAlgn="auto" latinLnBrk="0" hangingPunct="1">
              <a:lnSpc>
                <a:spcPct val="100000"/>
              </a:lnSpc>
              <a:spcBef>
                <a:spcPts val="0"/>
              </a:spcBef>
              <a:spcAft>
                <a:spcPts val="0"/>
              </a:spcAft>
              <a:buClrTx/>
              <a:buSzTx/>
              <a:buFont typeface="Arial" charset="0"/>
              <a:buChar char="•"/>
              <a:tabLst/>
              <a:defRPr/>
            </a:pPr>
            <a:r>
              <a:rPr lang="en-US" baseline="0" dirty="0" smtClean="0"/>
              <a:t>Open the staging portal and show the newly created page</a:t>
            </a:r>
          </a:p>
          <a:p>
            <a:pPr marL="628540" marR="0" lvl="1" indent="-171450" algn="l" defTabSz="457090" rtl="0" eaLnBrk="1" fontAlgn="auto" latinLnBrk="0" hangingPunct="1">
              <a:lnSpc>
                <a:spcPct val="100000"/>
              </a:lnSpc>
              <a:spcBef>
                <a:spcPts val="0"/>
              </a:spcBef>
              <a:spcAft>
                <a:spcPts val="0"/>
              </a:spcAft>
              <a:buClrTx/>
              <a:buSzTx/>
              <a:buFont typeface="Arial" charset="0"/>
              <a:buChar char="•"/>
              <a:tabLst/>
              <a:defRPr/>
            </a:pPr>
            <a:r>
              <a:rPr lang="en-US" baseline="0" dirty="0" smtClean="0"/>
              <a:t>Approval</a:t>
            </a:r>
          </a:p>
          <a:p>
            <a:pPr marL="1085630" marR="0" lvl="2" indent="-171450" algn="l" defTabSz="457090" rtl="0" eaLnBrk="1" fontAlgn="auto" latinLnBrk="0" hangingPunct="1">
              <a:lnSpc>
                <a:spcPct val="100000"/>
              </a:lnSpc>
              <a:spcBef>
                <a:spcPts val="0"/>
              </a:spcBef>
              <a:spcAft>
                <a:spcPts val="0"/>
              </a:spcAft>
              <a:buClrTx/>
              <a:buSzTx/>
              <a:buFont typeface="Arial" charset="0"/>
              <a:buChar char="•"/>
              <a:tabLst/>
              <a:defRPr/>
            </a:pPr>
            <a:r>
              <a:rPr lang="en-US" baseline="0" dirty="0" smtClean="0"/>
              <a:t>Login to CXP manager using a different user with approval rights (e.g. manager)</a:t>
            </a:r>
          </a:p>
          <a:p>
            <a:pPr marL="1085630" marR="0" lvl="2" indent="-171450" algn="l" defTabSz="457090" rtl="0" eaLnBrk="1" fontAlgn="auto" latinLnBrk="0" hangingPunct="1">
              <a:lnSpc>
                <a:spcPct val="100000"/>
              </a:lnSpc>
              <a:spcBef>
                <a:spcPts val="0"/>
              </a:spcBef>
              <a:spcAft>
                <a:spcPts val="0"/>
              </a:spcAft>
              <a:buClrTx/>
              <a:buSzTx/>
              <a:buFont typeface="Arial" charset="0"/>
              <a:buChar char="•"/>
              <a:tabLst/>
              <a:defRPr/>
            </a:pPr>
            <a:r>
              <a:rPr lang="en-US" baseline="0" dirty="0" smtClean="0"/>
              <a:t>Go to the portal publishing</a:t>
            </a:r>
          </a:p>
          <a:p>
            <a:pPr marL="1085630" marR="0" lvl="2" indent="-171450" algn="l" defTabSz="457090" rtl="0" eaLnBrk="1" fontAlgn="auto" latinLnBrk="0" hangingPunct="1">
              <a:lnSpc>
                <a:spcPct val="100000"/>
              </a:lnSpc>
              <a:spcBef>
                <a:spcPts val="0"/>
              </a:spcBef>
              <a:spcAft>
                <a:spcPts val="0"/>
              </a:spcAft>
              <a:buClrTx/>
              <a:buSzTx/>
              <a:buFont typeface="Arial" charset="0"/>
              <a:buChar char="•"/>
              <a:tabLst/>
              <a:defRPr/>
            </a:pPr>
            <a:r>
              <a:rPr lang="en-US" baseline="0" dirty="0" smtClean="0"/>
              <a:t>Approve the package</a:t>
            </a:r>
          </a:p>
          <a:p>
            <a:pPr marL="628540" marR="0" lvl="1" indent="-171450" algn="l" defTabSz="457090" rtl="0" eaLnBrk="1" fontAlgn="auto" latinLnBrk="0" hangingPunct="1">
              <a:lnSpc>
                <a:spcPct val="100000"/>
              </a:lnSpc>
              <a:spcBef>
                <a:spcPts val="0"/>
              </a:spcBef>
              <a:spcAft>
                <a:spcPts val="0"/>
              </a:spcAft>
              <a:buClrTx/>
              <a:buSzTx/>
              <a:buFont typeface="Arial" charset="0"/>
              <a:buChar char="•"/>
              <a:tabLst/>
              <a:defRPr/>
            </a:pPr>
            <a:r>
              <a:rPr lang="en-US" baseline="0" dirty="0" smtClean="0"/>
              <a:t>Usage</a:t>
            </a:r>
          </a:p>
          <a:p>
            <a:pPr marL="1085630" marR="0" lvl="2" indent="-171450" algn="l" defTabSz="457090" rtl="0" eaLnBrk="1" fontAlgn="auto" latinLnBrk="0" hangingPunct="1">
              <a:lnSpc>
                <a:spcPct val="100000"/>
              </a:lnSpc>
              <a:spcBef>
                <a:spcPts val="0"/>
              </a:spcBef>
              <a:spcAft>
                <a:spcPts val="0"/>
              </a:spcAft>
              <a:buClrTx/>
              <a:buSzTx/>
              <a:buFont typeface="Arial" charset="0"/>
              <a:buChar char="•"/>
              <a:tabLst/>
              <a:defRPr/>
            </a:pPr>
            <a:r>
              <a:rPr lang="en-US" baseline="0" dirty="0" smtClean="0"/>
              <a:t>Demonstrate the page in the live portal</a:t>
            </a:r>
          </a:p>
          <a:p>
            <a:pPr marL="1085630" marR="0" lvl="2" indent="-171450" algn="l" defTabSz="457090" rtl="0" eaLnBrk="1" fontAlgn="auto" latinLnBrk="0" hangingPunct="1">
              <a:lnSpc>
                <a:spcPct val="100000"/>
              </a:lnSpc>
              <a:spcBef>
                <a:spcPts val="0"/>
              </a:spcBef>
              <a:spcAft>
                <a:spcPts val="0"/>
              </a:spcAft>
              <a:buClrTx/>
              <a:buSzTx/>
              <a:buFont typeface="Arial" charset="0"/>
              <a:buChar char="•"/>
              <a:tabLst/>
              <a:defRPr/>
            </a:pPr>
            <a:endParaRPr lang="en-US" baseline="0" dirty="0" smtClean="0"/>
          </a:p>
          <a:p>
            <a:pPr marL="0" marR="0" lvl="0" indent="0" algn="l" defTabSz="457090" rtl="0" eaLnBrk="1" fontAlgn="auto" latinLnBrk="0" hangingPunct="1">
              <a:lnSpc>
                <a:spcPct val="100000"/>
              </a:lnSpc>
              <a:spcBef>
                <a:spcPts val="0"/>
              </a:spcBef>
              <a:spcAft>
                <a:spcPts val="0"/>
              </a:spcAft>
              <a:buClrTx/>
              <a:buSzTx/>
              <a:buFont typeface="Arial" charset="0"/>
              <a:buNone/>
              <a:tabLst/>
              <a:defRPr/>
            </a:pPr>
            <a:r>
              <a:rPr lang="en-US" baseline="0" dirty="0" smtClean="0"/>
              <a:t>Some considerations</a:t>
            </a:r>
          </a:p>
          <a:p>
            <a:pPr marL="228600" indent="-228600">
              <a:buFont typeface="+mj-lt"/>
              <a:buAutoNum type="arabicPeriod"/>
            </a:pPr>
            <a:r>
              <a:rPr lang="en-US" sz="1200" u="none" kern="1200" baseline="0" dirty="0" smtClean="0">
                <a:solidFill>
                  <a:schemeClr val="tx1"/>
                </a:solidFill>
                <a:latin typeface="+mn-lt"/>
                <a:ea typeface="+mn-ea"/>
                <a:cs typeface="+mn-cs"/>
              </a:rPr>
              <a:t>if you restore an older version, you will need to republish it</a:t>
            </a:r>
          </a:p>
          <a:p>
            <a:pPr marL="228600" indent="-228600">
              <a:buFont typeface="+mj-lt"/>
              <a:buAutoNum type="arabicPeriod"/>
            </a:pPr>
            <a:r>
              <a:rPr lang="en-US" sz="1200" u="none" kern="1200" baseline="0" dirty="0" smtClean="0">
                <a:solidFill>
                  <a:schemeClr val="tx1"/>
                </a:solidFill>
                <a:latin typeface="+mn-lt"/>
                <a:ea typeface="+mn-ea"/>
                <a:cs typeface="+mn-cs"/>
              </a:rPr>
              <a:t>you cannot delete published pages before un-publishing them first</a:t>
            </a:r>
            <a:endParaRPr lang="en-US" baseline="0" dirty="0" smtClean="0"/>
          </a:p>
          <a:p>
            <a:pPr marL="628540" lvl="1" indent="-171450">
              <a:buFont typeface="Arial" charset="0"/>
              <a:buChar char="•"/>
            </a:pPr>
            <a:endParaRPr lang="en-US" baseline="0" dirty="0" smtClean="0"/>
          </a:p>
          <a:p>
            <a:r>
              <a:rPr lang="en-US" b="1" baseline="0" dirty="0" smtClean="0"/>
              <a:t>TIME</a:t>
            </a:r>
          </a:p>
          <a:p>
            <a:r>
              <a:rPr lang="en-US" b="0" baseline="0" dirty="0" smtClean="0"/>
              <a:t>20 min</a:t>
            </a:r>
          </a:p>
        </p:txBody>
      </p:sp>
      <p:sp>
        <p:nvSpPr>
          <p:cNvPr id="4" name="Slide Number Placeholder 3"/>
          <p:cNvSpPr>
            <a:spLocks noGrp="1"/>
          </p:cNvSpPr>
          <p:nvPr>
            <p:ph type="sldNum" sz="quarter" idx="10"/>
          </p:nvPr>
        </p:nvSpPr>
        <p:spPr/>
        <p:txBody>
          <a:bodyPr/>
          <a:lstStyle/>
          <a:p>
            <a:fld id="{961E29FC-A785-1D40-BBA7-278D4149D253}" type="slidenum">
              <a:rPr lang="en-US" smtClean="0"/>
              <a:t>97</a:t>
            </a:fld>
            <a:endParaRPr lang="en-US"/>
          </a:p>
        </p:txBody>
      </p:sp>
    </p:spTree>
    <p:extLst>
      <p:ext uri="{BB962C8B-B14F-4D97-AF65-F5344CB8AC3E}">
        <p14:creationId xmlns:p14="http://schemas.microsoft.com/office/powerpoint/2010/main" val="693335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1E29FC-A785-1D40-BBA7-278D4149D253}" type="slidenum">
              <a:rPr lang="en-US" smtClean="0"/>
              <a:t>99</a:t>
            </a:fld>
            <a:endParaRPr lang="en-US"/>
          </a:p>
        </p:txBody>
      </p:sp>
    </p:spTree>
    <p:extLst>
      <p:ext uri="{BB962C8B-B14F-4D97-AF65-F5344CB8AC3E}">
        <p14:creationId xmlns:p14="http://schemas.microsoft.com/office/powerpoint/2010/main" val="7250690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hyperlink" Target="mailto:request@backbase.com" TargetMode="External"/><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hyperlink" Target="http://www.backbase.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BB Devices)">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5497" t="-22" r="5786"/>
          <a:stretch/>
        </p:blipFill>
        <p:spPr>
          <a:xfrm>
            <a:off x="-10160" y="-1509"/>
            <a:ext cx="9154160" cy="6886893"/>
          </a:xfrm>
          <a:prstGeom prst="rect">
            <a:avLst/>
          </a:prstGeom>
        </p:spPr>
      </p:pic>
      <p:sp>
        <p:nvSpPr>
          <p:cNvPr id="2" name="Rectangle 1"/>
          <p:cNvSpPr/>
          <p:nvPr userDrawn="1"/>
        </p:nvSpPr>
        <p:spPr bwMode="auto">
          <a:xfrm>
            <a:off x="-10161" y="-1508"/>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2090" y="2474755"/>
            <a:ext cx="8314248" cy="4228528"/>
          </a:xfrm>
          <a:prstGeom prst="rect">
            <a:avLst/>
          </a:prstGeom>
          <a:effectLst>
            <a:outerShdw blurRad="50800" dist="38100" dir="5400000" algn="t" rotWithShape="0">
              <a:prstClr val="black">
                <a:alpha val="40000"/>
              </a:prstClr>
            </a:outerShdw>
          </a:effectLst>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
        <p:nvSpPr>
          <p:cNvPr id="13" name="Text Placeholder 13"/>
          <p:cNvSpPr>
            <a:spLocks noGrp="1"/>
          </p:cNvSpPr>
          <p:nvPr>
            <p:ph type="body" sz="quarter" idx="11" hasCustomPrompt="1"/>
          </p:nvPr>
        </p:nvSpPr>
        <p:spPr>
          <a:xfrm>
            <a:off x="357188" y="1465689"/>
            <a:ext cx="8535370" cy="461963"/>
          </a:xfrm>
          <a:prstGeom prst="rect">
            <a:avLst/>
          </a:prstGeom>
        </p:spPr>
        <p:txBody>
          <a:bodyPr vert="horz" lIns="91418" tIns="45710" rIns="91418" bIns="45710"/>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sp>
        <p:nvSpPr>
          <p:cNvPr id="15" name="Text Placeholder 11"/>
          <p:cNvSpPr>
            <a:spLocks noGrp="1"/>
          </p:cNvSpPr>
          <p:nvPr>
            <p:ph type="body" sz="quarter" idx="10" hasCustomPrompt="1"/>
          </p:nvPr>
        </p:nvSpPr>
        <p:spPr>
          <a:xfrm>
            <a:off x="357188" y="675116"/>
            <a:ext cx="8535370" cy="923925"/>
          </a:xfrm>
          <a:prstGeom prst="rect">
            <a:avLst/>
          </a:prstGeom>
        </p:spPr>
        <p:txBody>
          <a:bodyPr vert="horz" lIns="91418" tIns="45710" rIns="91418" bIns="45710"/>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Tree>
    <p:extLst>
      <p:ext uri="{BB962C8B-B14F-4D97-AF65-F5344CB8AC3E}">
        <p14:creationId xmlns:p14="http://schemas.microsoft.com/office/powerpoint/2010/main" val="223449552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Cover - Custom Picture">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0" y="0"/>
            <a:ext cx="9150350" cy="6858000"/>
          </a:xfrm>
          <a:prstGeom prst="rect">
            <a:avLst/>
          </a:prstGeom>
        </p:spPr>
        <p:txBody>
          <a:bodyPr vert="horz" lIns="91418" tIns="45710" rIns="91418" bIns="45710"/>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12" name="Slide Number Placeholder 5"/>
          <p:cNvSpPr>
            <a:spLocks noGrp="1"/>
          </p:cNvSpPr>
          <p:nvPr>
            <p:ph type="sldNum" sz="quarter" idx="4"/>
          </p:nvPr>
        </p:nvSpPr>
        <p:spPr>
          <a:xfrm>
            <a:off x="7447734" y="6560640"/>
            <a:ext cx="1669467" cy="254512"/>
          </a:xfrm>
          <a:prstGeom prst="rect">
            <a:avLst/>
          </a:prstGeom>
        </p:spPr>
        <p:txBody>
          <a:bodyPr vert="horz" lIns="91418" tIns="45710" rIns="91418" bIns="45710" rtlCol="0" anchor="ctr"/>
          <a:lstStyle>
            <a:lvl1pPr algn="r">
              <a:defRPr sz="1200">
                <a:solidFill>
                  <a:schemeClr val="tx1">
                    <a:lumMod val="25000"/>
                    <a:lumOff val="75000"/>
                  </a:schemeClr>
                </a:solidFill>
                <a:latin typeface="Helvetica Neue Light"/>
                <a:cs typeface="Helvetica Neue Light"/>
              </a:defRPr>
            </a:lvl1pPr>
          </a:lstStyle>
          <a:p>
            <a:fld id="{6FF59741-7650-A046-95B5-8D31235C520E}" type="slidenum">
              <a:rPr lang="en-US" smtClean="0"/>
              <a:pPr/>
              <a:t>‹#›</a:t>
            </a:fld>
            <a:endParaRPr lang="en-US" dirty="0"/>
          </a:p>
        </p:txBody>
      </p:sp>
    </p:spTree>
    <p:extLst>
      <p:ext uri="{BB962C8B-B14F-4D97-AF65-F5344CB8AC3E}">
        <p14:creationId xmlns:p14="http://schemas.microsoft.com/office/powerpoint/2010/main" val="1183642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p:nvPr userDrawn="1"/>
        </p:nvSpPr>
        <p:spPr>
          <a:xfrm>
            <a:off x="0" y="-1508"/>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lIns="91418" tIns="45710" rIns="91418" bIns="45710"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4"/>
            <a:ext cx="6262216" cy="369887"/>
          </a:xfrm>
          <a:prstGeom prst="rect">
            <a:avLst/>
          </a:prstGeom>
        </p:spPr>
        <p:txBody>
          <a:bodyPr vert="horz" lIns="91418" tIns="45710" rIns="91418" bIns="45710"/>
          <a:lstStyle>
            <a:lvl1pPr marL="0" indent="0" algn="r">
              <a:buNone/>
              <a:defRPr sz="1800" baseline="0">
                <a:solidFill>
                  <a:srgbClr val="E5DEDC"/>
                </a:solidFill>
                <a:latin typeface="Roboto Light"/>
                <a:cs typeface="Roboto Light"/>
              </a:defRPr>
            </a:lvl1pPr>
          </a:lstStyle>
          <a:p>
            <a:pPr lvl="0"/>
            <a:r>
              <a:rPr lang="en-US" dirty="0" smtClean="0"/>
              <a:t>Blank slide title</a:t>
            </a:r>
            <a:endParaRPr lang="en-US" dirty="0"/>
          </a:p>
        </p:txBody>
      </p:sp>
      <p:sp>
        <p:nvSpPr>
          <p:cNvPr id="8" name="Slide Number Placeholder 5"/>
          <p:cNvSpPr>
            <a:spLocks noGrp="1"/>
          </p:cNvSpPr>
          <p:nvPr>
            <p:ph type="sldNum" sz="quarter" idx="4"/>
          </p:nvPr>
        </p:nvSpPr>
        <p:spPr>
          <a:xfrm>
            <a:off x="7447734" y="6560640"/>
            <a:ext cx="1669467" cy="254512"/>
          </a:xfrm>
          <a:prstGeom prst="rect">
            <a:avLst/>
          </a:prstGeom>
        </p:spPr>
        <p:txBody>
          <a:bodyPr vert="horz" lIns="91418" tIns="45710" rIns="91418" bIns="4571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69657227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Width Content">
    <p:spTree>
      <p:nvGrpSpPr>
        <p:cNvPr id="1" name=""/>
        <p:cNvGrpSpPr/>
        <p:nvPr/>
      </p:nvGrpSpPr>
      <p:grpSpPr>
        <a:xfrm>
          <a:off x="0" y="0"/>
          <a:ext cx="0" cy="0"/>
          <a:chOff x="0" y="0"/>
          <a:chExt cx="0" cy="0"/>
        </a:xfrm>
      </p:grpSpPr>
      <p:sp>
        <p:nvSpPr>
          <p:cNvPr id="15" name="Rectangle 14"/>
          <p:cNvSpPr/>
          <p:nvPr userDrawn="1"/>
        </p:nvSpPr>
        <p:spPr>
          <a:xfrm>
            <a:off x="0" y="-1508"/>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lIns="91418" tIns="45710" rIns="91418" bIns="45710"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4"/>
            <a:ext cx="6262216" cy="369887"/>
          </a:xfrm>
          <a:prstGeom prst="rect">
            <a:avLst/>
          </a:prstGeom>
        </p:spPr>
        <p:txBody>
          <a:bodyPr vert="horz" lIns="91418" tIns="45710" rIns="91418" bIns="45710"/>
          <a:lstStyle>
            <a:lvl1pPr marL="0" indent="0" algn="r">
              <a:buNone/>
              <a:defRPr sz="1800" baseline="0">
                <a:solidFill>
                  <a:srgbClr val="E5DEDC"/>
                </a:solidFill>
                <a:latin typeface="Roboto Light"/>
                <a:cs typeface="Roboto Light"/>
              </a:defRPr>
            </a:lvl1pPr>
          </a:lstStyle>
          <a:p>
            <a:pPr lvl="0"/>
            <a:r>
              <a:rPr lang="en-US" dirty="0" smtClean="0"/>
              <a:t>Full Width Content slide title</a:t>
            </a:r>
            <a:endParaRPr lang="en-US" dirty="0"/>
          </a:p>
        </p:txBody>
      </p:sp>
      <p:sp>
        <p:nvSpPr>
          <p:cNvPr id="5" name="Content Placeholder 4"/>
          <p:cNvSpPr>
            <a:spLocks noGrp="1"/>
          </p:cNvSpPr>
          <p:nvPr>
            <p:ph sz="quarter" idx="14"/>
          </p:nvPr>
        </p:nvSpPr>
        <p:spPr>
          <a:xfrm>
            <a:off x="357188" y="1120777"/>
            <a:ext cx="8439150" cy="5387975"/>
          </a:xfrm>
          <a:prstGeom prst="rect">
            <a:avLst/>
          </a:prstGeom>
        </p:spPr>
        <p:txBody>
          <a:bodyPr vert="horz" lIns="91418" tIns="45710" rIns="91418" bIns="45710"/>
          <a:lstStyle>
            <a:lvl1pPr marL="182519" indent="-182519">
              <a:buClr>
                <a:schemeClr val="tx1">
                  <a:lumMod val="50000"/>
                  <a:lumOff val="50000"/>
                </a:schemeClr>
              </a:buClr>
              <a:buSzPct val="80000"/>
              <a:buFont typeface="Wingdings" charset="2"/>
              <a:buChar char="§"/>
              <a:tabLst/>
              <a:defRPr sz="2400">
                <a:latin typeface="Roboto Light"/>
                <a:cs typeface="Roboto Light"/>
              </a:defRPr>
            </a:lvl1pPr>
            <a:lvl2pPr marL="630087" indent="-172996">
              <a:buClr>
                <a:schemeClr val="tx1">
                  <a:lumMod val="50000"/>
                  <a:lumOff val="50000"/>
                </a:schemeClr>
              </a:buClr>
              <a:buSzPct val="80000"/>
              <a:buFont typeface="Wingdings" charset="2"/>
              <a:buChar char="§"/>
              <a:tabLst/>
              <a:defRPr sz="2000">
                <a:latin typeface="Roboto Light"/>
                <a:cs typeface="Roboto Light"/>
              </a:defRPr>
            </a:lvl2pPr>
            <a:lvl3pPr marL="1080828" indent="-187280">
              <a:buClr>
                <a:schemeClr val="tx1">
                  <a:lumMod val="50000"/>
                  <a:lumOff val="50000"/>
                </a:schemeClr>
              </a:buClr>
              <a:buSzPct val="80000"/>
              <a:buFont typeface="Wingdings" charset="2"/>
              <a:buChar char="§"/>
              <a:tabLst/>
              <a:defRPr sz="2000">
                <a:latin typeface="Roboto Light"/>
                <a:cs typeface="Roboto Light"/>
              </a:defRPr>
            </a:lvl3pPr>
            <a:lvl4pPr marL="1523634" indent="-152364">
              <a:buClr>
                <a:schemeClr val="tx1">
                  <a:lumMod val="50000"/>
                  <a:lumOff val="50000"/>
                </a:schemeClr>
              </a:buClr>
              <a:buSzPct val="80000"/>
              <a:buFont typeface="Wingdings" charset="2"/>
              <a:buChar char="§"/>
              <a:tabLst/>
              <a:defRPr sz="2000">
                <a:latin typeface="Roboto Light"/>
                <a:cs typeface="Roboto Light"/>
              </a:defRPr>
            </a:lvl4pPr>
            <a:lvl5pPr marL="1971201" indent="-142841">
              <a:buClr>
                <a:schemeClr val="tx1">
                  <a:lumMod val="50000"/>
                  <a:lumOff val="50000"/>
                </a:schemeClr>
              </a:buClr>
              <a:buSzPct val="80000"/>
              <a:buFont typeface="Wingdings" charset="2"/>
              <a:buChar char="§"/>
              <a:tabLst/>
              <a:defRPr sz="2000">
                <a:latin typeface="Roboto Light"/>
                <a:cs typeface="Roboto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Slide Number Placeholder 5"/>
          <p:cNvSpPr>
            <a:spLocks noGrp="1"/>
          </p:cNvSpPr>
          <p:nvPr>
            <p:ph type="sldNum" sz="quarter" idx="4"/>
          </p:nvPr>
        </p:nvSpPr>
        <p:spPr>
          <a:xfrm>
            <a:off x="7447734" y="6560640"/>
            <a:ext cx="1669467" cy="254512"/>
          </a:xfrm>
          <a:prstGeom prst="rect">
            <a:avLst/>
          </a:prstGeom>
        </p:spPr>
        <p:txBody>
          <a:bodyPr vert="horz" lIns="91418" tIns="45710" rIns="91418" bIns="4571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249711523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Width Content + Subtitle / Statement">
    <p:spTree>
      <p:nvGrpSpPr>
        <p:cNvPr id="1" name=""/>
        <p:cNvGrpSpPr/>
        <p:nvPr/>
      </p:nvGrpSpPr>
      <p:grpSpPr>
        <a:xfrm>
          <a:off x="0" y="0"/>
          <a:ext cx="0" cy="0"/>
          <a:chOff x="0" y="0"/>
          <a:chExt cx="0" cy="0"/>
        </a:xfrm>
      </p:grpSpPr>
      <p:sp>
        <p:nvSpPr>
          <p:cNvPr id="15" name="Rectangle 14"/>
          <p:cNvSpPr/>
          <p:nvPr userDrawn="1"/>
        </p:nvSpPr>
        <p:spPr>
          <a:xfrm>
            <a:off x="0" y="-1508"/>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lIns="91418" tIns="45710" rIns="91418" bIns="45710"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4"/>
            <a:ext cx="6262216" cy="369887"/>
          </a:xfrm>
          <a:prstGeom prst="rect">
            <a:avLst/>
          </a:prstGeom>
        </p:spPr>
        <p:txBody>
          <a:bodyPr vert="horz" lIns="91418" tIns="45710" rIns="91418" bIns="45710"/>
          <a:lstStyle>
            <a:lvl1pPr marL="0" indent="0" algn="r">
              <a:buNone/>
              <a:defRPr sz="1800" baseline="0">
                <a:solidFill>
                  <a:srgbClr val="E5DEDC"/>
                </a:solidFill>
                <a:latin typeface="Roboto Light"/>
                <a:cs typeface="Roboto Light"/>
              </a:defRPr>
            </a:lvl1pPr>
          </a:lstStyle>
          <a:p>
            <a:pPr lvl="0"/>
            <a:r>
              <a:rPr lang="en-US" dirty="0" smtClean="0"/>
              <a:t>Subtitle / Statement slide title</a:t>
            </a:r>
            <a:endParaRPr lang="en-US" dirty="0"/>
          </a:p>
        </p:txBody>
      </p:sp>
      <p:sp>
        <p:nvSpPr>
          <p:cNvPr id="5" name="Content Placeholder 4"/>
          <p:cNvSpPr>
            <a:spLocks noGrp="1"/>
          </p:cNvSpPr>
          <p:nvPr>
            <p:ph sz="quarter" idx="14"/>
          </p:nvPr>
        </p:nvSpPr>
        <p:spPr>
          <a:xfrm>
            <a:off x="357188" y="1988840"/>
            <a:ext cx="8439150" cy="4519910"/>
          </a:xfrm>
          <a:prstGeom prst="rect">
            <a:avLst/>
          </a:prstGeom>
        </p:spPr>
        <p:txBody>
          <a:bodyPr vert="horz" lIns="91418" tIns="45710" rIns="91418" bIns="45710"/>
          <a:lstStyle>
            <a:lvl1pPr marL="182519" indent="-182519">
              <a:buClr>
                <a:schemeClr val="tx1">
                  <a:lumMod val="50000"/>
                  <a:lumOff val="50000"/>
                </a:schemeClr>
              </a:buClr>
              <a:buSzPct val="80000"/>
              <a:buFont typeface="Wingdings" charset="2"/>
              <a:buChar char="§"/>
              <a:tabLst/>
              <a:defRPr sz="2400">
                <a:latin typeface="Roboto Light"/>
                <a:cs typeface="Roboto Light"/>
              </a:defRPr>
            </a:lvl1pPr>
            <a:lvl2pPr marL="630087" indent="-172996">
              <a:buClr>
                <a:schemeClr val="tx1">
                  <a:lumMod val="50000"/>
                  <a:lumOff val="50000"/>
                </a:schemeClr>
              </a:buClr>
              <a:buSzPct val="80000"/>
              <a:buFont typeface="Wingdings" charset="2"/>
              <a:buChar char="§"/>
              <a:tabLst/>
              <a:defRPr sz="2000">
                <a:latin typeface="Roboto Light"/>
                <a:cs typeface="Roboto Light"/>
              </a:defRPr>
            </a:lvl2pPr>
            <a:lvl3pPr marL="1080828" indent="-187280">
              <a:buClr>
                <a:schemeClr val="tx1">
                  <a:lumMod val="50000"/>
                  <a:lumOff val="50000"/>
                </a:schemeClr>
              </a:buClr>
              <a:buSzPct val="80000"/>
              <a:buFont typeface="Wingdings" charset="2"/>
              <a:buChar char="§"/>
              <a:tabLst/>
              <a:defRPr sz="2000">
                <a:latin typeface="Roboto Light"/>
                <a:cs typeface="Roboto Light"/>
              </a:defRPr>
            </a:lvl3pPr>
            <a:lvl4pPr marL="1523634" indent="-152364">
              <a:buClr>
                <a:schemeClr val="tx1">
                  <a:lumMod val="50000"/>
                  <a:lumOff val="50000"/>
                </a:schemeClr>
              </a:buClr>
              <a:buSzPct val="80000"/>
              <a:buFont typeface="Wingdings" charset="2"/>
              <a:buChar char="§"/>
              <a:tabLst/>
              <a:defRPr sz="2000">
                <a:latin typeface="Roboto Light"/>
                <a:cs typeface="Roboto Light"/>
              </a:defRPr>
            </a:lvl4pPr>
            <a:lvl5pPr marL="1971201" indent="-142841">
              <a:buClr>
                <a:schemeClr val="tx1">
                  <a:lumMod val="50000"/>
                  <a:lumOff val="50000"/>
                </a:schemeClr>
              </a:buClr>
              <a:buSzPct val="80000"/>
              <a:buFont typeface="Wingdings" charset="2"/>
              <a:buChar char="§"/>
              <a:tabLst/>
              <a:defRPr sz="2000">
                <a:latin typeface="Roboto Light"/>
                <a:cs typeface="Roboto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Slide Number Placeholder 5"/>
          <p:cNvSpPr>
            <a:spLocks noGrp="1"/>
          </p:cNvSpPr>
          <p:nvPr>
            <p:ph type="sldNum" sz="quarter" idx="4"/>
          </p:nvPr>
        </p:nvSpPr>
        <p:spPr>
          <a:xfrm>
            <a:off x="7447734" y="6560640"/>
            <a:ext cx="1669467" cy="254512"/>
          </a:xfrm>
          <a:prstGeom prst="rect">
            <a:avLst/>
          </a:prstGeom>
        </p:spPr>
        <p:txBody>
          <a:bodyPr vert="horz" lIns="91418" tIns="45710" rIns="91418" bIns="4571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
        <p:nvSpPr>
          <p:cNvPr id="3" name="Text Placeholder 2"/>
          <p:cNvSpPr>
            <a:spLocks noGrp="1"/>
          </p:cNvSpPr>
          <p:nvPr>
            <p:ph type="body" sz="quarter" idx="15" hasCustomPrompt="1"/>
          </p:nvPr>
        </p:nvSpPr>
        <p:spPr>
          <a:xfrm>
            <a:off x="357188" y="1038226"/>
            <a:ext cx="8439150" cy="662583"/>
          </a:xfrm>
          <a:prstGeom prst="rect">
            <a:avLst/>
          </a:prstGeom>
        </p:spPr>
        <p:txBody>
          <a:bodyPr vert="horz" lIns="91418" tIns="45710" rIns="91418" bIns="45710"/>
          <a:lstStyle>
            <a:lvl1pPr marL="0" indent="0" algn="ctr">
              <a:buNone/>
              <a:defRPr baseline="0">
                <a:solidFill>
                  <a:schemeClr val="tx1">
                    <a:lumMod val="90000"/>
                    <a:lumOff val="10000"/>
                  </a:schemeClr>
                </a:solidFill>
                <a:latin typeface="Roboto Light"/>
                <a:cs typeface="Roboto Light"/>
              </a:defRPr>
            </a:lvl1pPr>
          </a:lstStyle>
          <a:p>
            <a:pPr lvl="0"/>
            <a:r>
              <a:rPr lang="en-US" dirty="0" smtClean="0"/>
              <a:t>Click to add a subtitle or statement</a:t>
            </a:r>
            <a:endParaRPr lang="en-US" dirty="0"/>
          </a:p>
        </p:txBody>
      </p:sp>
    </p:spTree>
    <p:extLst>
      <p:ext uri="{BB962C8B-B14F-4D97-AF65-F5344CB8AC3E}">
        <p14:creationId xmlns:p14="http://schemas.microsoft.com/office/powerpoint/2010/main" val="9641188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scription of an image">
    <p:spTree>
      <p:nvGrpSpPr>
        <p:cNvPr id="1" name=""/>
        <p:cNvGrpSpPr/>
        <p:nvPr/>
      </p:nvGrpSpPr>
      <p:grpSpPr>
        <a:xfrm>
          <a:off x="0" y="0"/>
          <a:ext cx="0" cy="0"/>
          <a:chOff x="0" y="0"/>
          <a:chExt cx="0" cy="0"/>
        </a:xfrm>
      </p:grpSpPr>
      <p:sp>
        <p:nvSpPr>
          <p:cNvPr id="15" name="Rectangle 14"/>
          <p:cNvSpPr/>
          <p:nvPr userDrawn="1"/>
        </p:nvSpPr>
        <p:spPr>
          <a:xfrm>
            <a:off x="0" y="-1508"/>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lIns="91418" tIns="45710" rIns="91418" bIns="45710"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4"/>
            <a:ext cx="6262216" cy="369887"/>
          </a:xfrm>
          <a:prstGeom prst="rect">
            <a:avLst/>
          </a:prstGeom>
        </p:spPr>
        <p:txBody>
          <a:bodyPr vert="horz" lIns="91418" tIns="45710" rIns="91418" bIns="45710"/>
          <a:lstStyle>
            <a:lvl1pPr marL="0" indent="0" algn="r">
              <a:buNone/>
              <a:defRPr sz="1800">
                <a:solidFill>
                  <a:srgbClr val="E5DEDC"/>
                </a:solidFill>
                <a:latin typeface="Roboto Light"/>
                <a:cs typeface="Roboto Light"/>
              </a:defRPr>
            </a:lvl1pPr>
          </a:lstStyle>
          <a:p>
            <a:pPr lvl="0"/>
            <a:r>
              <a:rPr lang="en-US" dirty="0" smtClean="0"/>
              <a:t>Slide title</a:t>
            </a:r>
            <a:endParaRPr lang="en-US" dirty="0"/>
          </a:p>
        </p:txBody>
      </p:sp>
      <p:sp>
        <p:nvSpPr>
          <p:cNvPr id="19" name="Slide Number Placeholder 5"/>
          <p:cNvSpPr>
            <a:spLocks noGrp="1"/>
          </p:cNvSpPr>
          <p:nvPr>
            <p:ph type="sldNum" sz="quarter" idx="4"/>
          </p:nvPr>
        </p:nvSpPr>
        <p:spPr>
          <a:xfrm>
            <a:off x="7447734" y="6560640"/>
            <a:ext cx="1669467" cy="254512"/>
          </a:xfrm>
          <a:prstGeom prst="rect">
            <a:avLst/>
          </a:prstGeom>
        </p:spPr>
        <p:txBody>
          <a:bodyPr vert="horz" lIns="91418" tIns="45710" rIns="91418" bIns="4571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
        <p:nvSpPr>
          <p:cNvPr id="11" name="Text Placeholder 14"/>
          <p:cNvSpPr>
            <a:spLocks noGrp="1"/>
          </p:cNvSpPr>
          <p:nvPr>
            <p:ph type="body" sz="quarter" idx="14"/>
          </p:nvPr>
        </p:nvSpPr>
        <p:spPr>
          <a:xfrm>
            <a:off x="346540" y="5445224"/>
            <a:ext cx="8449799" cy="1065113"/>
          </a:xfrm>
          <a:prstGeom prst="rect">
            <a:avLst/>
          </a:prstGeom>
        </p:spPr>
        <p:txBody>
          <a:bodyPr vert="horz" lIns="91418" tIns="45710" rIns="91418" bIns="45710"/>
          <a:lstStyle>
            <a:lvl1pPr marL="0" indent="0">
              <a:buNone/>
              <a:defRPr sz="1800">
                <a:latin typeface="Roboto Light"/>
                <a:cs typeface="Roboto Light"/>
              </a:defRPr>
            </a:lvl1pPr>
            <a:lvl2pPr marL="457090" indent="0">
              <a:buNone/>
              <a:defRPr sz="2000">
                <a:latin typeface="Roboto Light"/>
                <a:cs typeface="Roboto Light"/>
              </a:defRPr>
            </a:lvl2pPr>
            <a:lvl3pPr marL="914180" indent="0">
              <a:buNone/>
              <a:defRPr sz="2000">
                <a:latin typeface="Roboto Light"/>
                <a:cs typeface="Roboto Light"/>
              </a:defRPr>
            </a:lvl3pPr>
            <a:lvl4pPr marL="1371270" indent="0">
              <a:buNone/>
              <a:defRPr sz="2000">
                <a:latin typeface="Roboto Light"/>
                <a:cs typeface="Roboto Light"/>
              </a:defRPr>
            </a:lvl4pPr>
            <a:lvl5pPr marL="1828361" indent="0">
              <a:buNone/>
              <a:defRPr sz="2000">
                <a:latin typeface="Roboto Light"/>
                <a:cs typeface="Roboto Light"/>
              </a:defRPr>
            </a:lvl5pPr>
          </a:lstStyle>
          <a:p>
            <a:pPr lvl="0"/>
            <a:endParaRPr lang="en-US" dirty="0"/>
          </a:p>
        </p:txBody>
      </p:sp>
      <p:sp>
        <p:nvSpPr>
          <p:cNvPr id="12" name="Picture Placeholder 10"/>
          <p:cNvSpPr>
            <a:spLocks noGrp="1"/>
          </p:cNvSpPr>
          <p:nvPr>
            <p:ph type="pic" sz="quarter" idx="11"/>
          </p:nvPr>
        </p:nvSpPr>
        <p:spPr>
          <a:xfrm>
            <a:off x="331868" y="1111250"/>
            <a:ext cx="8464471" cy="4045942"/>
          </a:xfrm>
          <a:prstGeom prst="rect">
            <a:avLst/>
          </a:prstGeom>
        </p:spPr>
        <p:txBody>
          <a:bodyPr vert="horz" lIns="91418" tIns="45710" rIns="91418" bIns="45710"/>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Tree>
    <p:extLst>
      <p:ext uri="{BB962C8B-B14F-4D97-AF65-F5344CB8AC3E}">
        <p14:creationId xmlns:p14="http://schemas.microsoft.com/office/powerpoint/2010/main" val="196961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s (flexible)">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2" y="4"/>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4" y="203200"/>
            <a:ext cx="2965601" cy="186864"/>
          </a:xfrm>
          <a:prstGeom prst="rect">
            <a:avLst/>
          </a:prstGeom>
          <a:noFill/>
          <a:ln w="9525" cap="flat">
            <a:noFill/>
            <a:miter lim="800000"/>
            <a:headEnd type="none" w="med" len="med"/>
            <a:tailEnd type="none" w="med" len="med"/>
          </a:ln>
        </p:spPr>
        <p:txBody>
          <a:bodyPr wrap="none" lIns="0" tIns="0" rIns="40629" bIns="0">
            <a:spAutoFit/>
          </a:bodyPr>
          <a:lstStyle/>
          <a:p>
            <a:pPr marL="39678"/>
            <a:r>
              <a:rPr lang="en-US" sz="1200" dirty="0">
                <a:solidFill>
                  <a:srgbClr val="FFFFFF"/>
                </a:solidFill>
                <a:latin typeface="Roboto Light"/>
                <a:cs typeface="Roboto Light"/>
              </a:rPr>
              <a:t>Customer Experience Solutions. Delivered.</a:t>
            </a:r>
          </a:p>
        </p:txBody>
      </p:sp>
      <p:sp>
        <p:nvSpPr>
          <p:cNvPr id="8" name="Rectangle 7"/>
          <p:cNvSpPr/>
          <p:nvPr userDrawn="1"/>
        </p:nvSpPr>
        <p:spPr>
          <a:xfrm>
            <a:off x="0" y="-1508"/>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lIns="91418" tIns="45710" rIns="91418" bIns="45710"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4"/>
            <a:ext cx="6262216" cy="369887"/>
          </a:xfrm>
          <a:prstGeom prst="rect">
            <a:avLst/>
          </a:prstGeom>
        </p:spPr>
        <p:txBody>
          <a:bodyPr vert="horz" lIns="91418" tIns="45710" rIns="91418" bIns="45710"/>
          <a:lstStyle>
            <a:lvl1pPr marL="0" indent="0" algn="r">
              <a:buNone/>
              <a:defRPr sz="1800">
                <a:solidFill>
                  <a:srgbClr val="E5DEDC"/>
                </a:solidFill>
                <a:latin typeface="Roboto Light"/>
                <a:cs typeface="Roboto Light"/>
              </a:defRPr>
            </a:lvl1pPr>
          </a:lstStyle>
          <a:p>
            <a:pPr lvl="0"/>
            <a:r>
              <a:rPr lang="en-US" dirty="0" smtClean="0"/>
              <a:t>2 columns slide title</a:t>
            </a:r>
            <a:endParaRPr lang="en-US" dirty="0"/>
          </a:p>
        </p:txBody>
      </p:sp>
      <p:sp>
        <p:nvSpPr>
          <p:cNvPr id="15" name="Text Placeholder 14"/>
          <p:cNvSpPr>
            <a:spLocks noGrp="1"/>
          </p:cNvSpPr>
          <p:nvPr>
            <p:ph type="body" sz="quarter" idx="14" hasCustomPrompt="1"/>
          </p:nvPr>
        </p:nvSpPr>
        <p:spPr>
          <a:xfrm>
            <a:off x="5805665" y="1109664"/>
            <a:ext cx="2990675" cy="5399087"/>
          </a:xfrm>
          <a:prstGeom prst="rect">
            <a:avLst/>
          </a:prstGeom>
        </p:spPr>
        <p:txBody>
          <a:bodyPr vert="horz" lIns="91418" tIns="45710" rIns="91418" bIns="45710"/>
          <a:lstStyle>
            <a:lvl1pPr marL="0" indent="0">
              <a:buNone/>
              <a:defRPr sz="2000">
                <a:latin typeface="Roboto Light"/>
                <a:cs typeface="Roboto Light"/>
              </a:defRPr>
            </a:lvl1pPr>
            <a:lvl2pPr marL="457090" indent="0">
              <a:buNone/>
              <a:defRPr sz="2000">
                <a:latin typeface="Roboto Light"/>
                <a:cs typeface="Roboto Light"/>
              </a:defRPr>
            </a:lvl2pPr>
            <a:lvl3pPr marL="914180" indent="0">
              <a:buNone/>
              <a:defRPr sz="2000">
                <a:latin typeface="Roboto Light"/>
                <a:cs typeface="Roboto Light"/>
              </a:defRPr>
            </a:lvl3pPr>
            <a:lvl4pPr marL="1371270" indent="0">
              <a:buNone/>
              <a:defRPr sz="2000">
                <a:latin typeface="Roboto Light"/>
                <a:cs typeface="Roboto Light"/>
              </a:defRPr>
            </a:lvl4pPr>
            <a:lvl5pPr marL="1828361" indent="0">
              <a:buNone/>
              <a:defRPr sz="2000">
                <a:latin typeface="Roboto Light"/>
                <a:cs typeface="Roboto Light"/>
              </a:defRPr>
            </a:lvl5pPr>
          </a:lstStyle>
          <a:p>
            <a:pPr lvl="0"/>
            <a:r>
              <a:rPr lang="en-US" dirty="0" smtClean="0"/>
              <a:t>Click to add text</a:t>
            </a:r>
            <a:endParaRPr lang="en-US" dirty="0"/>
          </a:p>
        </p:txBody>
      </p:sp>
      <p:sp>
        <p:nvSpPr>
          <p:cNvPr id="17" name="Content Placeholder 16"/>
          <p:cNvSpPr>
            <a:spLocks noGrp="1"/>
          </p:cNvSpPr>
          <p:nvPr>
            <p:ph sz="quarter" idx="15" hasCustomPrompt="1"/>
          </p:nvPr>
        </p:nvSpPr>
        <p:spPr>
          <a:xfrm>
            <a:off x="357188" y="1109664"/>
            <a:ext cx="5016426" cy="5399086"/>
          </a:xfrm>
          <a:prstGeom prst="rect">
            <a:avLst/>
          </a:prstGeom>
        </p:spPr>
        <p:txBody>
          <a:bodyPr vert="horz" lIns="91418" tIns="45710" rIns="91418" bIns="45710"/>
          <a:lstStyle>
            <a:lvl1pPr marL="0" indent="0">
              <a:buNone/>
              <a:defRPr sz="200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content</a:t>
            </a:r>
            <a:endParaRPr lang="en-US" dirty="0"/>
          </a:p>
        </p:txBody>
      </p:sp>
      <p:sp>
        <p:nvSpPr>
          <p:cNvPr id="11" name="Slide Number Placeholder 5"/>
          <p:cNvSpPr>
            <a:spLocks noGrp="1"/>
          </p:cNvSpPr>
          <p:nvPr>
            <p:ph type="sldNum" sz="quarter" idx="4"/>
          </p:nvPr>
        </p:nvSpPr>
        <p:spPr>
          <a:xfrm>
            <a:off x="7447734" y="6560640"/>
            <a:ext cx="1669467" cy="254512"/>
          </a:xfrm>
          <a:prstGeom prst="rect">
            <a:avLst/>
          </a:prstGeom>
        </p:spPr>
        <p:txBody>
          <a:bodyPr vert="horz" lIns="91418" tIns="45710" rIns="91418" bIns="4571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2818243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Cases">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0" y="760426"/>
            <a:ext cx="9150350" cy="6097574"/>
          </a:xfrm>
          <a:prstGeom prst="rect">
            <a:avLst/>
          </a:prstGeom>
        </p:spPr>
        <p:txBody>
          <a:bodyPr vert="horz" lIns="91418" tIns="45710" rIns="91418" bIns="45710"/>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5" name="Line 1"/>
          <p:cNvSpPr>
            <a:spLocks noChangeShapeType="1"/>
          </p:cNvSpPr>
          <p:nvPr userDrawn="1"/>
        </p:nvSpPr>
        <p:spPr bwMode="auto">
          <a:xfrm>
            <a:off x="2921002" y="4"/>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4" y="203200"/>
            <a:ext cx="2965601" cy="186864"/>
          </a:xfrm>
          <a:prstGeom prst="rect">
            <a:avLst/>
          </a:prstGeom>
          <a:noFill/>
          <a:ln w="9525" cap="flat">
            <a:noFill/>
            <a:miter lim="800000"/>
            <a:headEnd type="none" w="med" len="med"/>
            <a:tailEnd type="none" w="med" len="med"/>
          </a:ln>
        </p:spPr>
        <p:txBody>
          <a:bodyPr wrap="none" lIns="0" tIns="0" rIns="40629" bIns="0">
            <a:spAutoFit/>
          </a:bodyPr>
          <a:lstStyle/>
          <a:p>
            <a:pPr marL="39678"/>
            <a:r>
              <a:rPr lang="en-US" sz="1200" dirty="0">
                <a:solidFill>
                  <a:srgbClr val="FFFFFF"/>
                </a:solidFill>
                <a:latin typeface="Roboto Light"/>
                <a:cs typeface="Roboto Light"/>
              </a:rPr>
              <a:t>Customer Experience Solutions. Delivered.</a:t>
            </a:r>
          </a:p>
        </p:txBody>
      </p:sp>
      <p:sp>
        <p:nvSpPr>
          <p:cNvPr id="8" name="Rectangle 7"/>
          <p:cNvSpPr/>
          <p:nvPr userDrawn="1"/>
        </p:nvSpPr>
        <p:spPr>
          <a:xfrm>
            <a:off x="0" y="-1508"/>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lIns="91418" tIns="45710" rIns="91418" bIns="45710"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4"/>
            <a:ext cx="6262216" cy="369887"/>
          </a:xfrm>
          <a:prstGeom prst="rect">
            <a:avLst/>
          </a:prstGeom>
        </p:spPr>
        <p:txBody>
          <a:bodyPr vert="horz" lIns="91418" tIns="45710" rIns="91418" bIns="45710"/>
          <a:lstStyle>
            <a:lvl1pPr marL="0" indent="0" algn="r">
              <a:buNone/>
              <a:defRPr sz="1800">
                <a:solidFill>
                  <a:srgbClr val="E5DEDC"/>
                </a:solidFill>
                <a:latin typeface="Roboto Light"/>
                <a:cs typeface="Roboto Light"/>
              </a:defRPr>
            </a:lvl1pPr>
          </a:lstStyle>
          <a:p>
            <a:pPr lvl="0"/>
            <a:r>
              <a:rPr lang="en-US" dirty="0" smtClean="0"/>
              <a:t>Customer Case Slide Title</a:t>
            </a:r>
            <a:endParaRPr lang="en-US" dirty="0"/>
          </a:p>
        </p:txBody>
      </p:sp>
      <p:sp>
        <p:nvSpPr>
          <p:cNvPr id="14" name="Slide Number Placeholder 5"/>
          <p:cNvSpPr>
            <a:spLocks noGrp="1"/>
          </p:cNvSpPr>
          <p:nvPr>
            <p:ph type="sldNum" sz="quarter" idx="4"/>
          </p:nvPr>
        </p:nvSpPr>
        <p:spPr>
          <a:xfrm>
            <a:off x="7447734" y="6560640"/>
            <a:ext cx="1669467" cy="254512"/>
          </a:xfrm>
          <a:prstGeom prst="rect">
            <a:avLst/>
          </a:prstGeom>
        </p:spPr>
        <p:txBody>
          <a:bodyPr vert="horz" lIns="91418" tIns="45710" rIns="91418" bIns="4571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71825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sign Showcase (Full height image)">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1" y="760426"/>
            <a:ext cx="5796136" cy="6097574"/>
          </a:xfrm>
          <a:prstGeom prst="rect">
            <a:avLst/>
          </a:prstGeom>
        </p:spPr>
        <p:txBody>
          <a:bodyPr vert="horz" lIns="91418" tIns="45710" rIns="91418" bIns="45710"/>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2" name="Rectangle 1"/>
          <p:cNvSpPr/>
          <p:nvPr userDrawn="1"/>
        </p:nvSpPr>
        <p:spPr>
          <a:xfrm>
            <a:off x="5796139" y="650240"/>
            <a:ext cx="3347863" cy="6207760"/>
          </a:xfrm>
          <a:prstGeom prst="rect">
            <a:avLst/>
          </a:prstGeom>
          <a:solidFill>
            <a:schemeClr val="bg2"/>
          </a:solidFill>
          <a:ln>
            <a:noFill/>
          </a:ln>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91418" tIns="45710" rIns="91418" bIns="45710" rtlCol="0" anchor="ctr"/>
          <a:lstStyle/>
          <a:p>
            <a:pPr algn="ctr"/>
            <a:endParaRPr lang="en-US"/>
          </a:p>
        </p:txBody>
      </p:sp>
      <p:sp>
        <p:nvSpPr>
          <p:cNvPr id="5" name="Line 1"/>
          <p:cNvSpPr>
            <a:spLocks noChangeShapeType="1"/>
          </p:cNvSpPr>
          <p:nvPr userDrawn="1"/>
        </p:nvSpPr>
        <p:spPr bwMode="auto">
          <a:xfrm>
            <a:off x="2921002" y="4"/>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4" y="203200"/>
            <a:ext cx="2965601" cy="186864"/>
          </a:xfrm>
          <a:prstGeom prst="rect">
            <a:avLst/>
          </a:prstGeom>
          <a:noFill/>
          <a:ln w="9525" cap="flat">
            <a:noFill/>
            <a:miter lim="800000"/>
            <a:headEnd type="none" w="med" len="med"/>
            <a:tailEnd type="none" w="med" len="med"/>
          </a:ln>
        </p:spPr>
        <p:txBody>
          <a:bodyPr wrap="none" lIns="0" tIns="0" rIns="40629" bIns="0">
            <a:spAutoFit/>
          </a:bodyPr>
          <a:lstStyle/>
          <a:p>
            <a:pPr marL="3967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4" y="6560640"/>
            <a:ext cx="1669467" cy="254512"/>
          </a:xfrm>
          <a:prstGeom prst="rect">
            <a:avLst/>
          </a:prstGeom>
        </p:spPr>
        <p:txBody>
          <a:bodyPr vert="horz" lIns="91418" tIns="45710" rIns="91418" bIns="4571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8"/>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lIns="91418" tIns="45710" rIns="91418" bIns="45710"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4"/>
            <a:ext cx="6262216" cy="369887"/>
          </a:xfrm>
          <a:prstGeom prst="rect">
            <a:avLst/>
          </a:prstGeom>
        </p:spPr>
        <p:txBody>
          <a:bodyPr vert="horz" lIns="91418" tIns="45710" rIns="91418" bIns="45710"/>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sp>
        <p:nvSpPr>
          <p:cNvPr id="12" name="Text Placeholder 14"/>
          <p:cNvSpPr>
            <a:spLocks noGrp="1"/>
          </p:cNvSpPr>
          <p:nvPr>
            <p:ph type="body" sz="quarter" idx="14" hasCustomPrompt="1"/>
          </p:nvPr>
        </p:nvSpPr>
        <p:spPr>
          <a:xfrm>
            <a:off x="6156176" y="1109664"/>
            <a:ext cx="2640162" cy="5399087"/>
          </a:xfrm>
          <a:prstGeom prst="rect">
            <a:avLst/>
          </a:prstGeom>
        </p:spPr>
        <p:txBody>
          <a:bodyPr vert="horz" lIns="91418" tIns="45710" rIns="91418" bIns="45710"/>
          <a:lstStyle>
            <a:lvl1pPr marL="0" indent="0">
              <a:buNone/>
              <a:defRPr sz="1800">
                <a:latin typeface="Roboto Light"/>
                <a:cs typeface="Roboto Light"/>
              </a:defRPr>
            </a:lvl1pPr>
            <a:lvl2pPr marL="457090" indent="0">
              <a:buNone/>
              <a:defRPr sz="2000">
                <a:latin typeface="Roboto Light"/>
                <a:cs typeface="Roboto Light"/>
              </a:defRPr>
            </a:lvl2pPr>
            <a:lvl3pPr marL="914180" indent="0">
              <a:buNone/>
              <a:defRPr sz="2000">
                <a:latin typeface="Roboto Light"/>
                <a:cs typeface="Roboto Light"/>
              </a:defRPr>
            </a:lvl3pPr>
            <a:lvl4pPr marL="1371270" indent="0">
              <a:buNone/>
              <a:defRPr sz="2000">
                <a:latin typeface="Roboto Light"/>
                <a:cs typeface="Roboto Light"/>
              </a:defRPr>
            </a:lvl4pPr>
            <a:lvl5pPr marL="1828361" indent="0">
              <a:buNone/>
              <a:defRPr sz="2000">
                <a:latin typeface="Roboto Light"/>
                <a:cs typeface="Roboto Light"/>
              </a:defRPr>
            </a:lvl5pPr>
          </a:lstStyle>
          <a:p>
            <a:pPr lvl="0"/>
            <a:r>
              <a:rPr lang="en-US" dirty="0" smtClean="0"/>
              <a:t>Click to add text</a:t>
            </a:r>
            <a:endParaRPr lang="en-US"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15983221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top)">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2" y="4"/>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4" y="203200"/>
            <a:ext cx="2965601" cy="186864"/>
          </a:xfrm>
          <a:prstGeom prst="rect">
            <a:avLst/>
          </a:prstGeom>
          <a:noFill/>
          <a:ln w="9525" cap="flat">
            <a:noFill/>
            <a:miter lim="800000"/>
            <a:headEnd type="none" w="med" len="med"/>
            <a:tailEnd type="none" w="med" len="med"/>
          </a:ln>
        </p:spPr>
        <p:txBody>
          <a:bodyPr wrap="none" lIns="0" tIns="0" rIns="40629" bIns="0">
            <a:spAutoFit/>
          </a:bodyPr>
          <a:lstStyle/>
          <a:p>
            <a:pPr marL="3967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4" y="6560640"/>
            <a:ext cx="1669467" cy="254512"/>
          </a:xfrm>
          <a:prstGeom prst="rect">
            <a:avLst/>
          </a:prstGeom>
        </p:spPr>
        <p:txBody>
          <a:bodyPr vert="horz" lIns="91418" tIns="45710" rIns="91418" bIns="4571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8"/>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lIns="91418" tIns="45710" rIns="91418" bIns="45710"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4"/>
            <a:ext cx="6262216" cy="369887"/>
          </a:xfrm>
          <a:prstGeom prst="rect">
            <a:avLst/>
          </a:prstGeom>
        </p:spPr>
        <p:txBody>
          <a:bodyPr vert="horz" lIns="91418" tIns="45710" rIns="91418" bIns="45710"/>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14385" y="2708554"/>
            <a:ext cx="4649738" cy="406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14"/>
          <p:cNvSpPr>
            <a:spLocks noGrp="1"/>
          </p:cNvSpPr>
          <p:nvPr>
            <p:ph type="body" sz="quarter" idx="14" hasCustomPrompt="1"/>
          </p:nvPr>
        </p:nvSpPr>
        <p:spPr>
          <a:xfrm>
            <a:off x="271840" y="1109664"/>
            <a:ext cx="8618160" cy="1383233"/>
          </a:xfrm>
          <a:prstGeom prst="rect">
            <a:avLst/>
          </a:prstGeom>
        </p:spPr>
        <p:txBody>
          <a:bodyPr vert="horz" lIns="91418" tIns="45710" rIns="91418" bIns="45710"/>
          <a:lstStyle>
            <a:lvl1pPr marL="0" indent="0">
              <a:buNone/>
              <a:defRPr sz="1800">
                <a:latin typeface="Roboto Light"/>
                <a:cs typeface="Roboto Light"/>
              </a:defRPr>
            </a:lvl1pPr>
            <a:lvl2pPr marL="457090" indent="0">
              <a:buNone/>
              <a:defRPr sz="2000">
                <a:latin typeface="Roboto Light"/>
                <a:cs typeface="Roboto Light"/>
              </a:defRPr>
            </a:lvl2pPr>
            <a:lvl3pPr marL="914180" indent="0">
              <a:buNone/>
              <a:defRPr sz="2000">
                <a:latin typeface="Roboto Light"/>
                <a:cs typeface="Roboto Light"/>
              </a:defRPr>
            </a:lvl3pPr>
            <a:lvl4pPr marL="1371270" indent="0">
              <a:buNone/>
              <a:defRPr sz="2000">
                <a:latin typeface="Roboto Light"/>
                <a:cs typeface="Roboto Light"/>
              </a:defRPr>
            </a:lvl4pPr>
            <a:lvl5pPr marL="1828361" indent="0">
              <a:buNone/>
              <a:defRPr sz="2000">
                <a:latin typeface="Roboto Light"/>
                <a:cs typeface="Roboto Light"/>
              </a:defRPr>
            </a:lvl5pPr>
          </a:lstStyle>
          <a:p>
            <a:pPr lvl="0"/>
            <a:r>
              <a:rPr lang="en-US" dirty="0" smtClean="0"/>
              <a:t>Click to add text</a:t>
            </a:r>
          </a:p>
        </p:txBody>
      </p:sp>
      <p:sp>
        <p:nvSpPr>
          <p:cNvPr id="11" name="Picture Placeholder 10"/>
          <p:cNvSpPr>
            <a:spLocks noGrp="1"/>
          </p:cNvSpPr>
          <p:nvPr>
            <p:ph type="pic" sz="quarter" idx="11"/>
          </p:nvPr>
        </p:nvSpPr>
        <p:spPr>
          <a:xfrm>
            <a:off x="2411762" y="2924944"/>
            <a:ext cx="4248471" cy="2376264"/>
          </a:xfrm>
          <a:prstGeom prst="rect">
            <a:avLst/>
          </a:prstGeom>
        </p:spPr>
        <p:txBody>
          <a:bodyPr vert="horz" lIns="91418" tIns="45710" rIns="91418" bIns="45710"/>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84140819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right)">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2" y="4"/>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4" y="203200"/>
            <a:ext cx="2965601" cy="186864"/>
          </a:xfrm>
          <a:prstGeom prst="rect">
            <a:avLst/>
          </a:prstGeom>
          <a:noFill/>
          <a:ln w="9525" cap="flat">
            <a:noFill/>
            <a:miter lim="800000"/>
            <a:headEnd type="none" w="med" len="med"/>
            <a:tailEnd type="none" w="med" len="med"/>
          </a:ln>
        </p:spPr>
        <p:txBody>
          <a:bodyPr wrap="none" lIns="0" tIns="0" rIns="40629" bIns="0">
            <a:spAutoFit/>
          </a:bodyPr>
          <a:lstStyle/>
          <a:p>
            <a:pPr marL="3967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4" y="6560640"/>
            <a:ext cx="1669467" cy="254512"/>
          </a:xfrm>
          <a:prstGeom prst="rect">
            <a:avLst/>
          </a:prstGeom>
        </p:spPr>
        <p:txBody>
          <a:bodyPr vert="horz" lIns="91418" tIns="45710" rIns="91418" bIns="4571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8"/>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lIns="91418" tIns="45710" rIns="91418" bIns="45710"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4"/>
            <a:ext cx="6262216" cy="369887"/>
          </a:xfrm>
          <a:prstGeom prst="rect">
            <a:avLst/>
          </a:prstGeom>
        </p:spPr>
        <p:txBody>
          <a:bodyPr vert="horz" lIns="91418" tIns="45710" rIns="91418" bIns="45710"/>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7190" y="2819202"/>
            <a:ext cx="4558109" cy="398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14"/>
          <p:cNvSpPr>
            <a:spLocks noGrp="1"/>
          </p:cNvSpPr>
          <p:nvPr>
            <p:ph type="body" sz="quarter" idx="14" hasCustomPrompt="1"/>
          </p:nvPr>
        </p:nvSpPr>
        <p:spPr>
          <a:xfrm>
            <a:off x="5724128" y="1772816"/>
            <a:ext cx="3072210" cy="4735934"/>
          </a:xfrm>
          <a:prstGeom prst="rect">
            <a:avLst/>
          </a:prstGeom>
        </p:spPr>
        <p:txBody>
          <a:bodyPr vert="horz" lIns="91418" tIns="45710" rIns="91418" bIns="45710"/>
          <a:lstStyle>
            <a:lvl1pPr marL="0" indent="0">
              <a:buNone/>
              <a:defRPr sz="1800">
                <a:latin typeface="Roboto Light"/>
                <a:cs typeface="Roboto Light"/>
              </a:defRPr>
            </a:lvl1pPr>
            <a:lvl2pPr marL="457090" indent="0">
              <a:buNone/>
              <a:defRPr sz="2000">
                <a:latin typeface="Roboto Light"/>
                <a:cs typeface="Roboto Light"/>
              </a:defRPr>
            </a:lvl2pPr>
            <a:lvl3pPr marL="914180" indent="0">
              <a:buNone/>
              <a:defRPr sz="2000">
                <a:latin typeface="Roboto Light"/>
                <a:cs typeface="Roboto Light"/>
              </a:defRPr>
            </a:lvl3pPr>
            <a:lvl4pPr marL="1371270" indent="0">
              <a:buNone/>
              <a:defRPr sz="2000">
                <a:latin typeface="Roboto Light"/>
                <a:cs typeface="Roboto Light"/>
              </a:defRPr>
            </a:lvl4pPr>
            <a:lvl5pPr marL="1828361" indent="0">
              <a:buNone/>
              <a:defRPr sz="2000">
                <a:latin typeface="Roboto Light"/>
                <a:cs typeface="Roboto Light"/>
              </a:defRPr>
            </a:lvl5pPr>
          </a:lstStyle>
          <a:p>
            <a:pPr lvl="0"/>
            <a:r>
              <a:rPr lang="en-US" dirty="0" smtClean="0"/>
              <a:t>Click to add text</a:t>
            </a:r>
            <a:endParaRPr lang="en-US" dirty="0"/>
          </a:p>
        </p:txBody>
      </p:sp>
      <p:sp>
        <p:nvSpPr>
          <p:cNvPr id="22" name="Text Placeholder 14"/>
          <p:cNvSpPr>
            <a:spLocks noGrp="1"/>
          </p:cNvSpPr>
          <p:nvPr>
            <p:ph type="body" sz="quarter" idx="15" hasCustomPrompt="1"/>
          </p:nvPr>
        </p:nvSpPr>
        <p:spPr>
          <a:xfrm>
            <a:off x="5724128" y="1124801"/>
            <a:ext cx="3072210" cy="504001"/>
          </a:xfrm>
          <a:prstGeom prst="rect">
            <a:avLst/>
          </a:prstGeom>
        </p:spPr>
        <p:txBody>
          <a:bodyPr vert="horz" lIns="91418" tIns="45710" rIns="91418" bIns="45710"/>
          <a:lstStyle>
            <a:lvl1pPr marL="0" indent="0">
              <a:buNone/>
              <a:defRPr sz="2400">
                <a:latin typeface="Roboto Light"/>
                <a:cs typeface="Roboto Light"/>
              </a:defRPr>
            </a:lvl1pPr>
            <a:lvl2pPr marL="457090" indent="0">
              <a:buNone/>
              <a:defRPr sz="2000">
                <a:latin typeface="Roboto Light"/>
                <a:cs typeface="Roboto Light"/>
              </a:defRPr>
            </a:lvl2pPr>
            <a:lvl3pPr marL="914180" indent="0">
              <a:buNone/>
              <a:defRPr sz="2000">
                <a:latin typeface="Roboto Light"/>
                <a:cs typeface="Roboto Light"/>
              </a:defRPr>
            </a:lvl3pPr>
            <a:lvl4pPr marL="1371270" indent="0">
              <a:buNone/>
              <a:defRPr sz="2000">
                <a:latin typeface="Roboto Light"/>
                <a:cs typeface="Roboto Light"/>
              </a:defRPr>
            </a:lvl4pPr>
            <a:lvl5pPr marL="1828361" indent="0">
              <a:buNone/>
              <a:defRPr sz="2000">
                <a:latin typeface="Roboto Light"/>
                <a:cs typeface="Roboto Light"/>
              </a:defRPr>
            </a:lvl5pPr>
          </a:lstStyle>
          <a:p>
            <a:pPr lvl="0"/>
            <a:r>
              <a:rPr lang="en-US" dirty="0" smtClean="0"/>
              <a:t>TITLE</a:t>
            </a:r>
            <a:endParaRPr lang="en-US" dirty="0"/>
          </a:p>
        </p:txBody>
      </p:sp>
      <p:sp>
        <p:nvSpPr>
          <p:cNvPr id="23" name="Picture Placeholder 10"/>
          <p:cNvSpPr>
            <a:spLocks noGrp="1"/>
          </p:cNvSpPr>
          <p:nvPr>
            <p:ph type="pic" sz="quarter" idx="11"/>
          </p:nvPr>
        </p:nvSpPr>
        <p:spPr>
          <a:xfrm>
            <a:off x="561773" y="3017272"/>
            <a:ext cx="4174564" cy="2304256"/>
          </a:xfrm>
          <a:prstGeom prst="rect">
            <a:avLst/>
          </a:prstGeom>
        </p:spPr>
        <p:txBody>
          <a:bodyPr vert="horz" lIns="91418" tIns="45710" rIns="91418" bIns="45710"/>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1225095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No Brand Device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497" t="-22" r="5786"/>
          <a:stretch/>
        </p:blipFill>
        <p:spPr>
          <a:xfrm>
            <a:off x="0" y="-1509"/>
            <a:ext cx="9154160" cy="6886893"/>
          </a:xfrm>
          <a:prstGeom prst="rect">
            <a:avLst/>
          </a:prstGeom>
        </p:spPr>
      </p:pic>
      <p:sp>
        <p:nvSpPr>
          <p:cNvPr id="10" name="Rectangle 9"/>
          <p:cNvSpPr/>
          <p:nvPr userDrawn="1"/>
        </p:nvSpPr>
        <p:spPr bwMode="auto">
          <a:xfrm>
            <a:off x="-10161" y="-1508"/>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
        <p:nvSpPr>
          <p:cNvPr id="15" name="Text Placeholder 11"/>
          <p:cNvSpPr>
            <a:spLocks noGrp="1"/>
          </p:cNvSpPr>
          <p:nvPr>
            <p:ph type="body" sz="quarter" idx="10" hasCustomPrompt="1"/>
          </p:nvPr>
        </p:nvSpPr>
        <p:spPr>
          <a:xfrm>
            <a:off x="357188" y="675116"/>
            <a:ext cx="8535370" cy="923925"/>
          </a:xfrm>
          <a:prstGeom prst="rect">
            <a:avLst/>
          </a:prstGeom>
        </p:spPr>
        <p:txBody>
          <a:bodyPr vert="horz" lIns="91418" tIns="45710" rIns="91418" bIns="45710"/>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
        <p:nvSpPr>
          <p:cNvPr id="16" name="Text Placeholder 13"/>
          <p:cNvSpPr>
            <a:spLocks noGrp="1"/>
          </p:cNvSpPr>
          <p:nvPr>
            <p:ph type="body" sz="quarter" idx="11" hasCustomPrompt="1"/>
          </p:nvPr>
        </p:nvSpPr>
        <p:spPr>
          <a:xfrm>
            <a:off x="357188" y="1465689"/>
            <a:ext cx="8535370" cy="461963"/>
          </a:xfrm>
          <a:prstGeom prst="rect">
            <a:avLst/>
          </a:prstGeom>
        </p:spPr>
        <p:txBody>
          <a:bodyPr vert="horz" lIns="91418" tIns="45710" rIns="91418" bIns="45710"/>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pic>
        <p:nvPicPr>
          <p:cNvPr id="20" name="Picture 1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82092" y="2474754"/>
            <a:ext cx="8314247" cy="422852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910778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left)">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2" y="4"/>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4" y="203200"/>
            <a:ext cx="2965601" cy="186864"/>
          </a:xfrm>
          <a:prstGeom prst="rect">
            <a:avLst/>
          </a:prstGeom>
          <a:noFill/>
          <a:ln w="9525" cap="flat">
            <a:noFill/>
            <a:miter lim="800000"/>
            <a:headEnd type="none" w="med" len="med"/>
            <a:tailEnd type="none" w="med" len="med"/>
          </a:ln>
        </p:spPr>
        <p:txBody>
          <a:bodyPr wrap="none" lIns="0" tIns="0" rIns="40629" bIns="0">
            <a:spAutoFit/>
          </a:bodyPr>
          <a:lstStyle/>
          <a:p>
            <a:pPr marL="3967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4" y="6560640"/>
            <a:ext cx="1669467" cy="254512"/>
          </a:xfrm>
          <a:prstGeom prst="rect">
            <a:avLst/>
          </a:prstGeom>
        </p:spPr>
        <p:txBody>
          <a:bodyPr vert="horz" lIns="91418" tIns="45710" rIns="91418" bIns="4571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8"/>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lIns="91418" tIns="45710" rIns="91418" bIns="45710"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4"/>
            <a:ext cx="6262216" cy="369887"/>
          </a:xfrm>
          <a:prstGeom prst="rect">
            <a:avLst/>
          </a:prstGeom>
        </p:spPr>
        <p:txBody>
          <a:bodyPr vert="horz" lIns="91418" tIns="45710" rIns="91418" bIns="45710"/>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9601" y="2819202"/>
            <a:ext cx="4558109" cy="398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14"/>
          <p:cNvSpPr>
            <a:spLocks noGrp="1"/>
          </p:cNvSpPr>
          <p:nvPr>
            <p:ph type="body" sz="quarter" idx="14" hasCustomPrompt="1"/>
          </p:nvPr>
        </p:nvSpPr>
        <p:spPr>
          <a:xfrm>
            <a:off x="271840" y="1772816"/>
            <a:ext cx="3072210" cy="4735934"/>
          </a:xfrm>
          <a:prstGeom prst="rect">
            <a:avLst/>
          </a:prstGeom>
        </p:spPr>
        <p:txBody>
          <a:bodyPr vert="horz" lIns="91418" tIns="45710" rIns="91418" bIns="45710"/>
          <a:lstStyle>
            <a:lvl1pPr marL="0" indent="0">
              <a:buNone/>
              <a:defRPr sz="1800">
                <a:latin typeface="Roboto Light"/>
                <a:cs typeface="Roboto Light"/>
              </a:defRPr>
            </a:lvl1pPr>
            <a:lvl2pPr marL="457090" indent="0">
              <a:buNone/>
              <a:defRPr sz="2000">
                <a:latin typeface="Roboto Light"/>
                <a:cs typeface="Roboto Light"/>
              </a:defRPr>
            </a:lvl2pPr>
            <a:lvl3pPr marL="914180" indent="0">
              <a:buNone/>
              <a:defRPr sz="2000">
                <a:latin typeface="Roboto Light"/>
                <a:cs typeface="Roboto Light"/>
              </a:defRPr>
            </a:lvl3pPr>
            <a:lvl4pPr marL="1371270" indent="0">
              <a:buNone/>
              <a:defRPr sz="2000">
                <a:latin typeface="Roboto Light"/>
                <a:cs typeface="Roboto Light"/>
              </a:defRPr>
            </a:lvl4pPr>
            <a:lvl5pPr marL="1828361" indent="0">
              <a:buNone/>
              <a:defRPr sz="2000">
                <a:latin typeface="Roboto Light"/>
                <a:cs typeface="Roboto Light"/>
              </a:defRPr>
            </a:lvl5pPr>
          </a:lstStyle>
          <a:p>
            <a:pPr lvl="0"/>
            <a:r>
              <a:rPr lang="en-US" dirty="0" smtClean="0"/>
              <a:t>Click to add text</a:t>
            </a:r>
            <a:endParaRPr lang="en-US" dirty="0"/>
          </a:p>
        </p:txBody>
      </p:sp>
      <p:sp>
        <p:nvSpPr>
          <p:cNvPr id="22" name="Text Placeholder 14"/>
          <p:cNvSpPr>
            <a:spLocks noGrp="1"/>
          </p:cNvSpPr>
          <p:nvPr>
            <p:ph type="body" sz="quarter" idx="15" hasCustomPrompt="1"/>
          </p:nvPr>
        </p:nvSpPr>
        <p:spPr>
          <a:xfrm>
            <a:off x="271840" y="1124801"/>
            <a:ext cx="3072210" cy="504001"/>
          </a:xfrm>
          <a:prstGeom prst="rect">
            <a:avLst/>
          </a:prstGeom>
        </p:spPr>
        <p:txBody>
          <a:bodyPr vert="horz" lIns="91418" tIns="45710" rIns="91418" bIns="45710"/>
          <a:lstStyle>
            <a:lvl1pPr marL="0" indent="0">
              <a:buNone/>
              <a:defRPr sz="2400">
                <a:latin typeface="Roboto Light"/>
                <a:cs typeface="Roboto Light"/>
              </a:defRPr>
            </a:lvl1pPr>
            <a:lvl2pPr marL="457090" indent="0">
              <a:buNone/>
              <a:defRPr sz="2000">
                <a:latin typeface="Roboto Light"/>
                <a:cs typeface="Roboto Light"/>
              </a:defRPr>
            </a:lvl2pPr>
            <a:lvl3pPr marL="914180" indent="0">
              <a:buNone/>
              <a:defRPr sz="2000">
                <a:latin typeface="Roboto Light"/>
                <a:cs typeface="Roboto Light"/>
              </a:defRPr>
            </a:lvl3pPr>
            <a:lvl4pPr marL="1371270" indent="0">
              <a:buNone/>
              <a:defRPr sz="2000">
                <a:latin typeface="Roboto Light"/>
                <a:cs typeface="Roboto Light"/>
              </a:defRPr>
            </a:lvl4pPr>
            <a:lvl5pPr marL="1828361" indent="0">
              <a:buNone/>
              <a:defRPr sz="2000">
                <a:latin typeface="Roboto Light"/>
                <a:cs typeface="Roboto Light"/>
              </a:defRPr>
            </a:lvl5pPr>
          </a:lstStyle>
          <a:p>
            <a:pPr lvl="0"/>
            <a:r>
              <a:rPr lang="en-US" dirty="0" smtClean="0"/>
              <a:t>TITLE</a:t>
            </a:r>
            <a:endParaRPr lang="en-US" dirty="0"/>
          </a:p>
        </p:txBody>
      </p:sp>
      <p:sp>
        <p:nvSpPr>
          <p:cNvPr id="11" name="Picture Placeholder 10"/>
          <p:cNvSpPr>
            <a:spLocks noGrp="1"/>
          </p:cNvSpPr>
          <p:nvPr>
            <p:ph type="pic" sz="quarter" idx="11"/>
          </p:nvPr>
        </p:nvSpPr>
        <p:spPr>
          <a:xfrm>
            <a:off x="4427984" y="3017272"/>
            <a:ext cx="4174564" cy="2304256"/>
          </a:xfrm>
          <a:prstGeom prst="rect">
            <a:avLst/>
          </a:prstGeom>
        </p:spPr>
        <p:txBody>
          <a:bodyPr vert="horz" lIns="91418" tIns="45710" rIns="91418" bIns="45710"/>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33353165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nalyst Slide">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2" y="4"/>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4" y="203200"/>
            <a:ext cx="2965601" cy="186864"/>
          </a:xfrm>
          <a:prstGeom prst="rect">
            <a:avLst/>
          </a:prstGeom>
          <a:noFill/>
          <a:ln w="9525" cap="flat">
            <a:noFill/>
            <a:miter lim="800000"/>
            <a:headEnd type="none" w="med" len="med"/>
            <a:tailEnd type="none" w="med" len="med"/>
          </a:ln>
        </p:spPr>
        <p:txBody>
          <a:bodyPr wrap="none" lIns="0" tIns="0" rIns="40629" bIns="0">
            <a:spAutoFit/>
          </a:bodyPr>
          <a:lstStyle/>
          <a:p>
            <a:pPr marL="39678"/>
            <a:r>
              <a:rPr lang="en-US" sz="1200" dirty="0">
                <a:solidFill>
                  <a:srgbClr val="FFFFFF"/>
                </a:solidFill>
                <a:latin typeface="Roboto Light"/>
                <a:cs typeface="Roboto Light"/>
              </a:rPr>
              <a:t>Customer Experience Solutions. Delivered.</a:t>
            </a:r>
          </a:p>
        </p:txBody>
      </p:sp>
      <p:sp>
        <p:nvSpPr>
          <p:cNvPr id="8" name="Rectangle 7"/>
          <p:cNvSpPr/>
          <p:nvPr userDrawn="1"/>
        </p:nvSpPr>
        <p:spPr>
          <a:xfrm>
            <a:off x="0" y="-1508"/>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lIns="91418" tIns="45710" rIns="91418" bIns="45710"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4"/>
            <a:ext cx="6262216" cy="369887"/>
          </a:xfrm>
          <a:prstGeom prst="rect">
            <a:avLst/>
          </a:prstGeom>
        </p:spPr>
        <p:txBody>
          <a:bodyPr vert="horz" lIns="91418" tIns="45710" rIns="91418" bIns="45710"/>
          <a:lstStyle>
            <a:lvl1pPr marL="0" indent="0" algn="r">
              <a:buNone/>
              <a:defRPr sz="1800">
                <a:solidFill>
                  <a:srgbClr val="E5DEDC"/>
                </a:solidFill>
                <a:latin typeface="Roboto Light"/>
                <a:cs typeface="Roboto Light"/>
              </a:defRPr>
            </a:lvl1pPr>
          </a:lstStyle>
          <a:p>
            <a:pPr lvl="0"/>
            <a:r>
              <a:rPr lang="en-US" dirty="0" smtClean="0"/>
              <a:t>Analyst Slide Title</a:t>
            </a:r>
            <a:endParaRPr lang="en-US" dirty="0"/>
          </a:p>
        </p:txBody>
      </p:sp>
      <p:sp>
        <p:nvSpPr>
          <p:cNvPr id="11" name="Picture Placeholder 10"/>
          <p:cNvSpPr>
            <a:spLocks noGrp="1"/>
          </p:cNvSpPr>
          <p:nvPr>
            <p:ph type="pic" sz="quarter" idx="11" hasCustomPrompt="1"/>
          </p:nvPr>
        </p:nvSpPr>
        <p:spPr>
          <a:xfrm>
            <a:off x="357189" y="1109664"/>
            <a:ext cx="1875023" cy="1167209"/>
          </a:xfrm>
          <a:prstGeom prst="rect">
            <a:avLst/>
          </a:prstGeom>
        </p:spPr>
        <p:txBody>
          <a:bodyPr vert="horz" lIns="91418" tIns="45710" rIns="91418" bIns="45710"/>
          <a:lstStyle>
            <a:lvl1pPr marL="0" indent="0" algn="ctr">
              <a:lnSpc>
                <a:spcPct val="100000"/>
              </a:lnSpc>
              <a:buNone/>
              <a:defRPr sz="2000" baseline="0">
                <a:solidFill>
                  <a:srgbClr val="9E9088"/>
                </a:solidFill>
                <a:latin typeface="Roboto Light"/>
                <a:cs typeface="Roboto Light"/>
              </a:defRPr>
            </a:lvl1pPr>
          </a:lstStyle>
          <a:p>
            <a:r>
              <a:rPr lang="en-US" dirty="0" smtClean="0"/>
              <a:t>Click to add Analyst’s logo</a:t>
            </a:r>
            <a:endParaRPr lang="en-US" dirty="0"/>
          </a:p>
        </p:txBody>
      </p:sp>
      <p:sp>
        <p:nvSpPr>
          <p:cNvPr id="15" name="Text Placeholder 14"/>
          <p:cNvSpPr>
            <a:spLocks noGrp="1"/>
          </p:cNvSpPr>
          <p:nvPr>
            <p:ph type="body" sz="quarter" idx="14" hasCustomPrompt="1"/>
          </p:nvPr>
        </p:nvSpPr>
        <p:spPr>
          <a:xfrm>
            <a:off x="2483769" y="1109665"/>
            <a:ext cx="6312570" cy="1167208"/>
          </a:xfrm>
          <a:prstGeom prst="rect">
            <a:avLst/>
          </a:prstGeom>
        </p:spPr>
        <p:txBody>
          <a:bodyPr vert="horz" lIns="91418" tIns="45710" rIns="91418" bIns="45710"/>
          <a:lstStyle>
            <a:lvl1pPr marL="0" indent="0">
              <a:buNone/>
              <a:defRPr sz="2000" baseline="0">
                <a:solidFill>
                  <a:schemeClr val="tx1"/>
                </a:solidFill>
                <a:latin typeface="Roboto Light"/>
                <a:cs typeface="Roboto Light"/>
              </a:defRPr>
            </a:lvl1pPr>
            <a:lvl2pPr marL="457090" indent="0">
              <a:buNone/>
              <a:defRPr sz="2000">
                <a:latin typeface="Roboto Light"/>
                <a:cs typeface="Roboto Light"/>
              </a:defRPr>
            </a:lvl2pPr>
            <a:lvl3pPr marL="914180" indent="0">
              <a:buNone/>
              <a:defRPr sz="2000">
                <a:latin typeface="Roboto Light"/>
                <a:cs typeface="Roboto Light"/>
              </a:defRPr>
            </a:lvl3pPr>
            <a:lvl4pPr marL="1371270" indent="0">
              <a:buNone/>
              <a:defRPr sz="2000">
                <a:latin typeface="Roboto Light"/>
                <a:cs typeface="Roboto Light"/>
              </a:defRPr>
            </a:lvl4pPr>
            <a:lvl5pPr marL="1828361" indent="0">
              <a:buNone/>
              <a:defRPr sz="2000">
                <a:latin typeface="Roboto Light"/>
                <a:cs typeface="Roboto Light"/>
              </a:defRPr>
            </a:lvl5pPr>
          </a:lstStyle>
          <a:p>
            <a:pPr lvl="0"/>
            <a:r>
              <a:rPr lang="en-US" dirty="0" smtClean="0"/>
              <a:t>Click to add some information about the analyst or the report</a:t>
            </a:r>
            <a:endParaRPr lang="en-US" dirty="0"/>
          </a:p>
        </p:txBody>
      </p:sp>
      <p:sp>
        <p:nvSpPr>
          <p:cNvPr id="17" name="Content Placeholder 16"/>
          <p:cNvSpPr>
            <a:spLocks noGrp="1"/>
          </p:cNvSpPr>
          <p:nvPr>
            <p:ph sz="quarter" idx="15" hasCustomPrompt="1"/>
          </p:nvPr>
        </p:nvSpPr>
        <p:spPr>
          <a:xfrm>
            <a:off x="4644008" y="2492896"/>
            <a:ext cx="4152330" cy="4015854"/>
          </a:xfrm>
          <a:prstGeom prst="rect">
            <a:avLst/>
          </a:prstGeom>
        </p:spPr>
        <p:txBody>
          <a:bodyPr vert="horz" lIns="91418" tIns="45710" rIns="91418" bIns="45710"/>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report</a:t>
            </a:r>
          </a:p>
        </p:txBody>
      </p:sp>
      <p:sp>
        <p:nvSpPr>
          <p:cNvPr id="18" name="Slide Number Placeholder 5"/>
          <p:cNvSpPr>
            <a:spLocks noGrp="1"/>
          </p:cNvSpPr>
          <p:nvPr>
            <p:ph type="sldNum" sz="quarter" idx="4"/>
          </p:nvPr>
        </p:nvSpPr>
        <p:spPr>
          <a:xfrm>
            <a:off x="7447734" y="6560640"/>
            <a:ext cx="1669467" cy="254512"/>
          </a:xfrm>
          <a:prstGeom prst="rect">
            <a:avLst/>
          </a:prstGeom>
        </p:spPr>
        <p:txBody>
          <a:bodyPr vert="horz" lIns="91418" tIns="45710" rIns="91418" bIns="4571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21" name="Content Placeholder 16"/>
          <p:cNvSpPr>
            <a:spLocks noGrp="1"/>
          </p:cNvSpPr>
          <p:nvPr>
            <p:ph sz="quarter" idx="16" hasCustomPrompt="1"/>
          </p:nvPr>
        </p:nvSpPr>
        <p:spPr>
          <a:xfrm>
            <a:off x="365760" y="2492896"/>
            <a:ext cx="4062224" cy="4015854"/>
          </a:xfrm>
          <a:prstGeom prst="rect">
            <a:avLst/>
          </a:prstGeom>
        </p:spPr>
        <p:txBody>
          <a:bodyPr vert="horz" lIns="91418" tIns="45710" rIns="91418" bIns="45710"/>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report</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34255578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 Workshop - Device">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2" y="4"/>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4" y="203200"/>
            <a:ext cx="2965601" cy="186864"/>
          </a:xfrm>
          <a:prstGeom prst="rect">
            <a:avLst/>
          </a:prstGeom>
          <a:noFill/>
          <a:ln w="9525" cap="flat">
            <a:noFill/>
            <a:miter lim="800000"/>
            <a:headEnd type="none" w="med" len="med"/>
            <a:tailEnd type="none" w="med" len="med"/>
          </a:ln>
        </p:spPr>
        <p:txBody>
          <a:bodyPr wrap="none" lIns="0" tIns="0" rIns="40629" bIns="0">
            <a:spAutoFit/>
          </a:bodyPr>
          <a:lstStyle/>
          <a:p>
            <a:pPr marL="3967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4" y="6560640"/>
            <a:ext cx="1669467" cy="254512"/>
          </a:xfrm>
          <a:prstGeom prst="rect">
            <a:avLst/>
          </a:prstGeom>
        </p:spPr>
        <p:txBody>
          <a:bodyPr vert="horz" lIns="91418" tIns="45710" rIns="91418" bIns="4571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8"/>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lIns="91418" tIns="45710" rIns="91418" bIns="45710"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4"/>
            <a:ext cx="6262216" cy="369887"/>
          </a:xfrm>
          <a:prstGeom prst="rect">
            <a:avLst/>
          </a:prstGeom>
        </p:spPr>
        <p:txBody>
          <a:bodyPr vert="horz" lIns="91418" tIns="45710" rIns="91418" bIns="45710"/>
          <a:lstStyle>
            <a:lvl1pPr marL="0" indent="0" algn="r">
              <a:buNone/>
              <a:defRPr sz="1800" baseline="0">
                <a:solidFill>
                  <a:srgbClr val="E5DEDC"/>
                </a:solidFill>
                <a:latin typeface="Roboto Light"/>
                <a:cs typeface="Roboto Light"/>
              </a:defRPr>
            </a:lvl1pPr>
          </a:lstStyle>
          <a:p>
            <a:pPr lvl="0"/>
            <a:r>
              <a:rPr lang="en-US" dirty="0" smtClean="0"/>
              <a:t>Demo / Workshop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23729" y="1737520"/>
            <a:ext cx="5143067" cy="4499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Picture Placeholder 10"/>
          <p:cNvSpPr>
            <a:spLocks noGrp="1"/>
          </p:cNvSpPr>
          <p:nvPr>
            <p:ph type="pic" sz="quarter" idx="11"/>
          </p:nvPr>
        </p:nvSpPr>
        <p:spPr>
          <a:xfrm>
            <a:off x="2321105" y="1958362"/>
            <a:ext cx="4699226" cy="2628381"/>
          </a:xfrm>
          <a:prstGeom prst="rect">
            <a:avLst/>
          </a:prstGeom>
        </p:spPr>
        <p:txBody>
          <a:bodyPr vert="horz" lIns="91418" tIns="45710" rIns="91418" bIns="45710"/>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9306874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4" name="Line 1"/>
          <p:cNvSpPr>
            <a:spLocks noChangeShapeType="1"/>
          </p:cNvSpPr>
          <p:nvPr userDrawn="1"/>
        </p:nvSpPr>
        <p:spPr bwMode="auto">
          <a:xfrm>
            <a:off x="2921002" y="4"/>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5" name="Rectangle 2"/>
          <p:cNvSpPr>
            <a:spLocks/>
          </p:cNvSpPr>
          <p:nvPr userDrawn="1"/>
        </p:nvSpPr>
        <p:spPr bwMode="auto">
          <a:xfrm>
            <a:off x="3052764" y="203200"/>
            <a:ext cx="2965601" cy="186864"/>
          </a:xfrm>
          <a:prstGeom prst="rect">
            <a:avLst/>
          </a:prstGeom>
          <a:noFill/>
          <a:ln w="9525" cap="flat">
            <a:noFill/>
            <a:miter lim="800000"/>
            <a:headEnd type="none" w="med" len="med"/>
            <a:tailEnd type="none" w="med" len="med"/>
          </a:ln>
        </p:spPr>
        <p:txBody>
          <a:bodyPr wrap="none" lIns="0" tIns="0" rIns="40629" bIns="0">
            <a:spAutoFit/>
          </a:bodyPr>
          <a:lstStyle/>
          <a:p>
            <a:pPr marL="39678"/>
            <a:r>
              <a:rPr lang="en-US" sz="1200" dirty="0">
                <a:solidFill>
                  <a:srgbClr val="FFFFFF"/>
                </a:solidFill>
                <a:latin typeface="Roboto Light"/>
                <a:cs typeface="Roboto Light"/>
              </a:rPr>
              <a:t>Customer Experience Solutions. Delivered.</a:t>
            </a:r>
          </a:p>
        </p:txBody>
      </p:sp>
      <p:sp>
        <p:nvSpPr>
          <p:cNvPr id="6" name="Rectangle 5"/>
          <p:cNvSpPr/>
          <p:nvPr userDrawn="1"/>
        </p:nvSpPr>
        <p:spPr>
          <a:xfrm>
            <a:off x="0" y="-1508"/>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lIns="91418" tIns="45710" rIns="91418" bIns="45710" rtlCol="0" anchor="ctr"/>
          <a:lstStyle/>
          <a:p>
            <a:pPr algn="ctr"/>
            <a:endParaRPr lang="en-US" dirty="0">
              <a:latin typeface="Roboto Light"/>
            </a:endParaRPr>
          </a:p>
        </p:txBody>
      </p:sp>
      <p:sp>
        <p:nvSpPr>
          <p:cNvPr id="7" name="Text Placeholder 5"/>
          <p:cNvSpPr>
            <a:spLocks noGrp="1"/>
          </p:cNvSpPr>
          <p:nvPr>
            <p:ph type="body" sz="quarter" idx="13" hasCustomPrompt="1"/>
          </p:nvPr>
        </p:nvSpPr>
        <p:spPr>
          <a:xfrm>
            <a:off x="2627784" y="182564"/>
            <a:ext cx="6262216" cy="369887"/>
          </a:xfrm>
          <a:prstGeom prst="rect">
            <a:avLst/>
          </a:prstGeom>
        </p:spPr>
        <p:txBody>
          <a:bodyPr vert="horz" lIns="91418" tIns="45710" rIns="91418" bIns="45710"/>
          <a:lstStyle>
            <a:lvl1pPr marL="0" indent="0" algn="r">
              <a:buNone/>
              <a:defRPr sz="1800" baseline="0">
                <a:solidFill>
                  <a:srgbClr val="E5DEDC"/>
                </a:solidFill>
                <a:latin typeface="Roboto Light"/>
                <a:cs typeface="Roboto Light"/>
              </a:defRPr>
            </a:lvl1pPr>
          </a:lstStyle>
          <a:p>
            <a:pPr lvl="0"/>
            <a:r>
              <a:rPr lang="en-US" dirty="0" smtClean="0"/>
              <a:t>Demo Slide 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
        <p:nvSpPr>
          <p:cNvPr id="12" name="Content Placeholder 16"/>
          <p:cNvSpPr>
            <a:spLocks noGrp="1"/>
          </p:cNvSpPr>
          <p:nvPr>
            <p:ph sz="quarter" idx="16" hasCustomPrompt="1"/>
          </p:nvPr>
        </p:nvSpPr>
        <p:spPr>
          <a:xfrm>
            <a:off x="365760" y="1038227"/>
            <a:ext cx="7230576" cy="5470525"/>
          </a:xfrm>
          <a:prstGeom prst="rect">
            <a:avLst/>
          </a:prstGeom>
        </p:spPr>
        <p:txBody>
          <a:bodyPr vert="horz" lIns="91418" tIns="45710" rIns="91418" bIns="45710"/>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workshop</a:t>
            </a:r>
          </a:p>
        </p:txBody>
      </p:sp>
      <p:grpSp>
        <p:nvGrpSpPr>
          <p:cNvPr id="16" name="Group 15"/>
          <p:cNvGrpSpPr/>
          <p:nvPr userDrawn="1"/>
        </p:nvGrpSpPr>
        <p:grpSpPr>
          <a:xfrm>
            <a:off x="7889196" y="755227"/>
            <a:ext cx="907142" cy="1075328"/>
            <a:chOff x="5899666" y="1737520"/>
            <a:chExt cx="907142" cy="1075328"/>
          </a:xfrm>
        </p:grpSpPr>
        <p:sp>
          <p:nvSpPr>
            <p:cNvPr id="17" name="Rectangle 4"/>
            <p:cNvSpPr/>
            <p:nvPr/>
          </p:nvSpPr>
          <p:spPr>
            <a:xfrm>
              <a:off x="5899666" y="1737520"/>
              <a:ext cx="907142" cy="1075328"/>
            </a:xfrm>
            <a:custGeom>
              <a:avLst/>
              <a:gdLst>
                <a:gd name="connsiteX0" fmla="*/ 0 w 907142"/>
                <a:gd name="connsiteY0" fmla="*/ 0 h 979058"/>
                <a:gd name="connsiteX1" fmla="*/ 907142 w 907142"/>
                <a:gd name="connsiteY1" fmla="*/ 0 h 979058"/>
                <a:gd name="connsiteX2" fmla="*/ 907142 w 907142"/>
                <a:gd name="connsiteY2" fmla="*/ 979058 h 979058"/>
                <a:gd name="connsiteX3" fmla="*/ 0 w 907142"/>
                <a:gd name="connsiteY3" fmla="*/ 979058 h 979058"/>
                <a:gd name="connsiteX4" fmla="*/ 0 w 907142"/>
                <a:gd name="connsiteY4" fmla="*/ 0 h 979058"/>
                <a:gd name="connsiteX0" fmla="*/ 0 w 907142"/>
                <a:gd name="connsiteY0" fmla="*/ 0 h 979058"/>
                <a:gd name="connsiteX1" fmla="*/ 907142 w 907142"/>
                <a:gd name="connsiteY1" fmla="*/ 0 h 979058"/>
                <a:gd name="connsiteX2" fmla="*/ 907142 w 907142"/>
                <a:gd name="connsiteY2" fmla="*/ 979058 h 979058"/>
                <a:gd name="connsiteX3" fmla="*/ 9072 w 907142"/>
                <a:gd name="connsiteY3" fmla="*/ 833915 h 979058"/>
                <a:gd name="connsiteX4" fmla="*/ 0 w 907142"/>
                <a:gd name="connsiteY4" fmla="*/ 0 h 979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142" h="979058">
                  <a:moveTo>
                    <a:pt x="0" y="0"/>
                  </a:moveTo>
                  <a:lnTo>
                    <a:pt x="907142" y="0"/>
                  </a:lnTo>
                  <a:lnTo>
                    <a:pt x="907142" y="979058"/>
                  </a:lnTo>
                  <a:lnTo>
                    <a:pt x="9072" y="833915"/>
                  </a:lnTo>
                  <a:lnTo>
                    <a:pt x="0" y="0"/>
                  </a:lnTo>
                  <a:close/>
                </a:path>
              </a:pathLst>
            </a:cu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8" name="Picture 17" descr="eye-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0546" y="2087134"/>
              <a:ext cx="574806" cy="307521"/>
            </a:xfrm>
            <a:prstGeom prst="rect">
              <a:avLst/>
            </a:prstGeom>
          </p:spPr>
        </p:pic>
      </p:grpSp>
    </p:spTree>
    <p:extLst>
      <p:ext uri="{BB962C8B-B14F-4D97-AF65-F5344CB8AC3E}">
        <p14:creationId xmlns:p14="http://schemas.microsoft.com/office/powerpoint/2010/main" val="37182540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kshop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4" name="Line 1"/>
          <p:cNvSpPr>
            <a:spLocks noChangeShapeType="1"/>
          </p:cNvSpPr>
          <p:nvPr userDrawn="1"/>
        </p:nvSpPr>
        <p:spPr bwMode="auto">
          <a:xfrm>
            <a:off x="2921002" y="4"/>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5" name="Rectangle 2"/>
          <p:cNvSpPr>
            <a:spLocks/>
          </p:cNvSpPr>
          <p:nvPr userDrawn="1"/>
        </p:nvSpPr>
        <p:spPr bwMode="auto">
          <a:xfrm>
            <a:off x="3052764" y="203200"/>
            <a:ext cx="2965601" cy="186864"/>
          </a:xfrm>
          <a:prstGeom prst="rect">
            <a:avLst/>
          </a:prstGeom>
          <a:noFill/>
          <a:ln w="9525" cap="flat">
            <a:noFill/>
            <a:miter lim="800000"/>
            <a:headEnd type="none" w="med" len="med"/>
            <a:tailEnd type="none" w="med" len="med"/>
          </a:ln>
        </p:spPr>
        <p:txBody>
          <a:bodyPr wrap="none" lIns="0" tIns="0" rIns="40629" bIns="0">
            <a:spAutoFit/>
          </a:bodyPr>
          <a:lstStyle/>
          <a:p>
            <a:pPr marL="39678"/>
            <a:r>
              <a:rPr lang="en-US" sz="1200" dirty="0">
                <a:solidFill>
                  <a:srgbClr val="FFFFFF"/>
                </a:solidFill>
                <a:latin typeface="Roboto Light"/>
                <a:cs typeface="Roboto Light"/>
              </a:rPr>
              <a:t>Customer Experience Solutions. Delivered.</a:t>
            </a:r>
          </a:p>
        </p:txBody>
      </p:sp>
      <p:sp>
        <p:nvSpPr>
          <p:cNvPr id="6" name="Rectangle 5"/>
          <p:cNvSpPr/>
          <p:nvPr userDrawn="1"/>
        </p:nvSpPr>
        <p:spPr>
          <a:xfrm>
            <a:off x="0" y="-1508"/>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lIns="91418" tIns="45710" rIns="91418" bIns="45710" rtlCol="0" anchor="ctr"/>
          <a:lstStyle/>
          <a:p>
            <a:pPr algn="ctr"/>
            <a:endParaRPr lang="en-US" dirty="0">
              <a:latin typeface="Roboto Light"/>
            </a:endParaRPr>
          </a:p>
        </p:txBody>
      </p:sp>
      <p:sp>
        <p:nvSpPr>
          <p:cNvPr id="7" name="Text Placeholder 5"/>
          <p:cNvSpPr>
            <a:spLocks noGrp="1"/>
          </p:cNvSpPr>
          <p:nvPr>
            <p:ph type="body" sz="quarter" idx="13" hasCustomPrompt="1"/>
          </p:nvPr>
        </p:nvSpPr>
        <p:spPr>
          <a:xfrm>
            <a:off x="2627784" y="182564"/>
            <a:ext cx="6262216" cy="369887"/>
          </a:xfrm>
          <a:prstGeom prst="rect">
            <a:avLst/>
          </a:prstGeom>
        </p:spPr>
        <p:txBody>
          <a:bodyPr vert="horz" lIns="91418" tIns="45710" rIns="91418" bIns="45710"/>
          <a:lstStyle>
            <a:lvl1pPr marL="0" indent="0" algn="r">
              <a:buNone/>
              <a:defRPr sz="1800" baseline="0">
                <a:solidFill>
                  <a:srgbClr val="E5DEDC"/>
                </a:solidFill>
                <a:latin typeface="Roboto Light"/>
                <a:cs typeface="Roboto Light"/>
              </a:defRPr>
            </a:lvl1pPr>
          </a:lstStyle>
          <a:p>
            <a:pPr lvl="0"/>
            <a:r>
              <a:rPr lang="en-US" dirty="0" smtClean="0"/>
              <a:t>Workshop Slide 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grpSp>
        <p:nvGrpSpPr>
          <p:cNvPr id="9" name="Group 8"/>
          <p:cNvGrpSpPr/>
          <p:nvPr userDrawn="1"/>
        </p:nvGrpSpPr>
        <p:grpSpPr>
          <a:xfrm>
            <a:off x="7889196" y="755227"/>
            <a:ext cx="907142" cy="1075328"/>
            <a:chOff x="5899666" y="1737520"/>
            <a:chExt cx="907142" cy="1075328"/>
          </a:xfrm>
        </p:grpSpPr>
        <p:sp>
          <p:nvSpPr>
            <p:cNvPr id="10" name="Rectangle 4"/>
            <p:cNvSpPr/>
            <p:nvPr/>
          </p:nvSpPr>
          <p:spPr>
            <a:xfrm>
              <a:off x="5899666" y="1737520"/>
              <a:ext cx="907142" cy="1075328"/>
            </a:xfrm>
            <a:custGeom>
              <a:avLst/>
              <a:gdLst>
                <a:gd name="connsiteX0" fmla="*/ 0 w 907142"/>
                <a:gd name="connsiteY0" fmla="*/ 0 h 979058"/>
                <a:gd name="connsiteX1" fmla="*/ 907142 w 907142"/>
                <a:gd name="connsiteY1" fmla="*/ 0 h 979058"/>
                <a:gd name="connsiteX2" fmla="*/ 907142 w 907142"/>
                <a:gd name="connsiteY2" fmla="*/ 979058 h 979058"/>
                <a:gd name="connsiteX3" fmla="*/ 0 w 907142"/>
                <a:gd name="connsiteY3" fmla="*/ 979058 h 979058"/>
                <a:gd name="connsiteX4" fmla="*/ 0 w 907142"/>
                <a:gd name="connsiteY4" fmla="*/ 0 h 979058"/>
                <a:gd name="connsiteX0" fmla="*/ 0 w 907142"/>
                <a:gd name="connsiteY0" fmla="*/ 0 h 979058"/>
                <a:gd name="connsiteX1" fmla="*/ 907142 w 907142"/>
                <a:gd name="connsiteY1" fmla="*/ 0 h 979058"/>
                <a:gd name="connsiteX2" fmla="*/ 907142 w 907142"/>
                <a:gd name="connsiteY2" fmla="*/ 979058 h 979058"/>
                <a:gd name="connsiteX3" fmla="*/ 9072 w 907142"/>
                <a:gd name="connsiteY3" fmla="*/ 833915 h 979058"/>
                <a:gd name="connsiteX4" fmla="*/ 0 w 907142"/>
                <a:gd name="connsiteY4" fmla="*/ 0 h 979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142" h="979058">
                  <a:moveTo>
                    <a:pt x="0" y="0"/>
                  </a:moveTo>
                  <a:lnTo>
                    <a:pt x="907142" y="0"/>
                  </a:lnTo>
                  <a:lnTo>
                    <a:pt x="907142" y="979058"/>
                  </a:lnTo>
                  <a:lnTo>
                    <a:pt x="9072" y="833915"/>
                  </a:lnTo>
                  <a:lnTo>
                    <a:pt x="0" y="0"/>
                  </a:lnTo>
                  <a:close/>
                </a:path>
              </a:pathLst>
            </a:cu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worksh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536" y="1967632"/>
              <a:ext cx="504944" cy="504944"/>
            </a:xfrm>
            <a:prstGeom prst="rect">
              <a:avLst/>
            </a:prstGeom>
          </p:spPr>
        </p:pic>
      </p:grpSp>
      <p:sp>
        <p:nvSpPr>
          <p:cNvPr id="12" name="Content Placeholder 16"/>
          <p:cNvSpPr>
            <a:spLocks noGrp="1"/>
          </p:cNvSpPr>
          <p:nvPr>
            <p:ph sz="quarter" idx="16" hasCustomPrompt="1"/>
          </p:nvPr>
        </p:nvSpPr>
        <p:spPr>
          <a:xfrm>
            <a:off x="365760" y="1038227"/>
            <a:ext cx="7230576" cy="5470525"/>
          </a:xfrm>
          <a:prstGeom prst="rect">
            <a:avLst/>
          </a:prstGeom>
        </p:spPr>
        <p:txBody>
          <a:bodyPr vert="horz" lIns="91418" tIns="45710" rIns="91418" bIns="45710"/>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workshop</a:t>
            </a:r>
          </a:p>
        </p:txBody>
      </p:sp>
    </p:spTree>
    <p:extLst>
      <p:ext uri="{BB962C8B-B14F-4D97-AF65-F5344CB8AC3E}">
        <p14:creationId xmlns:p14="http://schemas.microsoft.com/office/powerpoint/2010/main" val="224895056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reak">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lIns="91418" tIns="45710" rIns="91418" bIns="45710" rtlCol="0" anchor="ctr"/>
          <a:lstStyle/>
          <a:p>
            <a:pPr algn="ctr"/>
            <a:endParaRPr lang="en-US" dirty="0">
              <a:latin typeface="Roboto Light"/>
            </a:endParaRPr>
          </a:p>
        </p:txBody>
      </p:sp>
      <p:sp>
        <p:nvSpPr>
          <p:cNvPr id="11" name="Slide Number Placeholder 5"/>
          <p:cNvSpPr>
            <a:spLocks noGrp="1"/>
          </p:cNvSpPr>
          <p:nvPr>
            <p:ph type="sldNum" sz="quarter" idx="4"/>
          </p:nvPr>
        </p:nvSpPr>
        <p:spPr>
          <a:xfrm>
            <a:off x="7447734" y="6560640"/>
            <a:ext cx="1669467" cy="254512"/>
          </a:xfrm>
          <a:prstGeom prst="rect">
            <a:avLst/>
          </a:prstGeom>
        </p:spPr>
        <p:txBody>
          <a:bodyPr vert="horz" lIns="91418" tIns="45710" rIns="91418" bIns="4571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3" name="TextBox 2"/>
          <p:cNvSpPr txBox="1"/>
          <p:nvPr userDrawn="1"/>
        </p:nvSpPr>
        <p:spPr>
          <a:xfrm>
            <a:off x="3378344" y="1927882"/>
            <a:ext cx="2496597" cy="1200329"/>
          </a:xfrm>
          <a:prstGeom prst="rect">
            <a:avLst/>
          </a:prstGeom>
          <a:noFill/>
        </p:spPr>
        <p:txBody>
          <a:bodyPr wrap="none" lIns="91418" tIns="45710" rIns="91418" bIns="45710" rtlCol="0">
            <a:spAutoFit/>
          </a:bodyPr>
          <a:lstStyle/>
          <a:p>
            <a:r>
              <a:rPr lang="en-US" sz="7200" dirty="0" smtClean="0">
                <a:solidFill>
                  <a:schemeClr val="tx2">
                    <a:lumMod val="10000"/>
                    <a:lumOff val="90000"/>
                  </a:schemeClr>
                </a:solidFill>
                <a:latin typeface="Roboto Light"/>
                <a:cs typeface="Roboto Light"/>
              </a:rPr>
              <a:t>Break</a:t>
            </a:r>
            <a:endParaRPr lang="en-US" sz="7200" dirty="0">
              <a:solidFill>
                <a:schemeClr val="tx2">
                  <a:lumMod val="10000"/>
                  <a:lumOff val="90000"/>
                </a:schemeClr>
              </a:solidFill>
              <a:latin typeface="Roboto Light"/>
              <a:cs typeface="Roboto Light"/>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144393027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lIns="91418" tIns="45710" rIns="91418" bIns="45710" rtlCol="0" anchor="ctr"/>
          <a:lstStyle/>
          <a:p>
            <a:pPr algn="ctr"/>
            <a:endParaRPr lang="en-US" dirty="0">
              <a:latin typeface="Roboto Light"/>
            </a:endParaRPr>
          </a:p>
        </p:txBody>
      </p:sp>
      <p:sp>
        <p:nvSpPr>
          <p:cNvPr id="11" name="Slide Number Placeholder 5"/>
          <p:cNvSpPr>
            <a:spLocks noGrp="1"/>
          </p:cNvSpPr>
          <p:nvPr>
            <p:ph type="sldNum" sz="quarter" idx="4"/>
          </p:nvPr>
        </p:nvSpPr>
        <p:spPr>
          <a:xfrm>
            <a:off x="7447734" y="6560640"/>
            <a:ext cx="1669467" cy="254512"/>
          </a:xfrm>
          <a:prstGeom prst="rect">
            <a:avLst/>
          </a:prstGeom>
        </p:spPr>
        <p:txBody>
          <a:bodyPr vert="horz" lIns="91418" tIns="45710" rIns="91418" bIns="4571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6" name="TextBox 5"/>
          <p:cNvSpPr txBox="1"/>
          <p:nvPr userDrawn="1"/>
        </p:nvSpPr>
        <p:spPr>
          <a:xfrm>
            <a:off x="357188" y="1927882"/>
            <a:ext cx="8439150" cy="1200329"/>
          </a:xfrm>
          <a:prstGeom prst="rect">
            <a:avLst/>
          </a:prstGeom>
          <a:noFill/>
        </p:spPr>
        <p:txBody>
          <a:bodyPr wrap="square" lIns="91418" tIns="45710" rIns="91418" bIns="45710" rtlCol="0">
            <a:spAutoFit/>
          </a:bodyPr>
          <a:lstStyle/>
          <a:p>
            <a:pPr algn="ctr"/>
            <a:r>
              <a:rPr lang="en-US" sz="7200" dirty="0" smtClean="0">
                <a:solidFill>
                  <a:schemeClr val="tx2">
                    <a:lumMod val="10000"/>
                    <a:lumOff val="90000"/>
                  </a:schemeClr>
                </a:solidFill>
                <a:latin typeface="Roboto Light"/>
                <a:cs typeface="Roboto Light"/>
              </a:rPr>
              <a:t>Next Steps?</a:t>
            </a:r>
            <a:endParaRPr lang="en-US" sz="7200" dirty="0">
              <a:solidFill>
                <a:schemeClr val="tx2">
                  <a:lumMod val="10000"/>
                  <a:lumOff val="90000"/>
                </a:schemeClr>
              </a:solidFill>
              <a:latin typeface="Roboto Light"/>
              <a:cs typeface="Roboto Light"/>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4888344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lIns="91418" tIns="45710" rIns="91418" bIns="45710" rtlCol="0" anchor="ctr"/>
          <a:lstStyle/>
          <a:p>
            <a:pPr algn="ctr"/>
            <a:endParaRPr lang="en-US" dirty="0">
              <a:latin typeface="Roboto Light"/>
            </a:endParaRPr>
          </a:p>
        </p:txBody>
      </p:sp>
      <p:sp>
        <p:nvSpPr>
          <p:cNvPr id="11" name="Slide Number Placeholder 5"/>
          <p:cNvSpPr>
            <a:spLocks noGrp="1"/>
          </p:cNvSpPr>
          <p:nvPr>
            <p:ph type="sldNum" sz="quarter" idx="4"/>
          </p:nvPr>
        </p:nvSpPr>
        <p:spPr>
          <a:xfrm>
            <a:off x="7447734" y="6560640"/>
            <a:ext cx="1669467" cy="254512"/>
          </a:xfrm>
          <a:prstGeom prst="rect">
            <a:avLst/>
          </a:prstGeom>
        </p:spPr>
        <p:txBody>
          <a:bodyPr vert="horz" lIns="91418" tIns="45710" rIns="91418" bIns="4571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6" name="TextBox 5"/>
          <p:cNvSpPr txBox="1"/>
          <p:nvPr userDrawn="1"/>
        </p:nvSpPr>
        <p:spPr>
          <a:xfrm>
            <a:off x="547788" y="5652062"/>
            <a:ext cx="3480118" cy="800219"/>
          </a:xfrm>
          <a:prstGeom prst="rect">
            <a:avLst/>
          </a:prstGeom>
          <a:noFill/>
        </p:spPr>
        <p:txBody>
          <a:bodyPr wrap="none" lIns="91418" tIns="45710" rIns="91418" bIns="45710" rtlCol="0">
            <a:spAutoFit/>
          </a:bodyPr>
          <a:lstStyle/>
          <a:p>
            <a:pPr algn="ctr"/>
            <a:r>
              <a:rPr lang="en-US" sz="2300" dirty="0" smtClean="0">
                <a:solidFill>
                  <a:schemeClr val="tx1">
                    <a:lumMod val="50000"/>
                    <a:lumOff val="50000"/>
                  </a:schemeClr>
                </a:solidFill>
                <a:latin typeface="Roboto Light"/>
                <a:cs typeface="Roboto Light"/>
                <a:hlinkClick r:id="rId2"/>
              </a:rPr>
              <a:t>www.backbase.com</a:t>
            </a:r>
            <a:endParaRPr lang="en-US" sz="2300" dirty="0">
              <a:solidFill>
                <a:schemeClr val="tx1">
                  <a:lumMod val="50000"/>
                  <a:lumOff val="50000"/>
                </a:schemeClr>
              </a:solidFill>
              <a:latin typeface="Roboto Light"/>
              <a:cs typeface="Roboto Light"/>
            </a:endParaRPr>
          </a:p>
          <a:p>
            <a:r>
              <a:rPr lang="en-US" sz="2300" dirty="0" smtClean="0">
                <a:solidFill>
                  <a:schemeClr val="tx1">
                    <a:lumMod val="50000"/>
                    <a:lumOff val="50000"/>
                  </a:schemeClr>
                </a:solidFill>
                <a:latin typeface="Roboto Light"/>
                <a:cs typeface="Roboto Light"/>
                <a:hlinkClick r:id="rId3"/>
              </a:rPr>
              <a:t>sales-eu@backbase.com</a:t>
            </a:r>
            <a:r>
              <a:rPr lang="en-US" sz="2300" dirty="0" smtClean="0">
                <a:solidFill>
                  <a:schemeClr val="tx1">
                    <a:lumMod val="50000"/>
                    <a:lumOff val="50000"/>
                  </a:schemeClr>
                </a:solidFill>
                <a:latin typeface="Roboto Light"/>
                <a:cs typeface="Roboto Light"/>
              </a:rPr>
              <a:t> </a:t>
            </a:r>
            <a:endParaRPr lang="en-US" sz="2300" dirty="0">
              <a:solidFill>
                <a:schemeClr val="tx1">
                  <a:lumMod val="50000"/>
                  <a:lumOff val="50000"/>
                </a:schemeClr>
              </a:solidFill>
              <a:latin typeface="Roboto Light"/>
              <a:cs typeface="Roboto Light"/>
            </a:endParaRPr>
          </a:p>
        </p:txBody>
      </p:sp>
      <p:sp>
        <p:nvSpPr>
          <p:cNvPr id="7" name="TextBox 6"/>
          <p:cNvSpPr txBox="1"/>
          <p:nvPr userDrawn="1"/>
        </p:nvSpPr>
        <p:spPr>
          <a:xfrm>
            <a:off x="4770442" y="5652062"/>
            <a:ext cx="4047421" cy="800219"/>
          </a:xfrm>
          <a:prstGeom prst="rect">
            <a:avLst/>
          </a:prstGeom>
          <a:noFill/>
        </p:spPr>
        <p:txBody>
          <a:bodyPr wrap="none" lIns="91418" tIns="45710" rIns="91418" bIns="45710" rtlCol="0">
            <a:spAutoFit/>
          </a:bodyPr>
          <a:lstStyle/>
          <a:p>
            <a:pPr algn="ctr"/>
            <a:r>
              <a:rPr lang="en-US" sz="2300" b="0" dirty="0" smtClean="0">
                <a:solidFill>
                  <a:schemeClr val="tx1">
                    <a:lumMod val="50000"/>
                    <a:lumOff val="50000"/>
                  </a:schemeClr>
                </a:solidFill>
                <a:latin typeface="Roboto Regular"/>
                <a:cs typeface="Roboto Regular"/>
              </a:rPr>
              <a:t>New </a:t>
            </a:r>
            <a:r>
              <a:rPr lang="en-US" sz="2300" b="0" dirty="0" smtClean="0">
                <a:solidFill>
                  <a:srgbClr val="9E9088"/>
                </a:solidFill>
                <a:latin typeface="Roboto Regular"/>
                <a:cs typeface="Roboto Regular"/>
              </a:rPr>
              <a:t>York:</a:t>
            </a:r>
            <a:r>
              <a:rPr lang="en-US" sz="2300" b="0" dirty="0" smtClean="0">
                <a:solidFill>
                  <a:schemeClr val="tx1">
                    <a:lumMod val="50000"/>
                    <a:lumOff val="50000"/>
                  </a:schemeClr>
                </a:solidFill>
                <a:latin typeface="Roboto Regular"/>
                <a:cs typeface="Roboto Regular"/>
              </a:rPr>
              <a:t> </a:t>
            </a:r>
            <a:r>
              <a:rPr lang="en-US" sz="2300" dirty="0" smtClean="0">
                <a:solidFill>
                  <a:schemeClr val="tx1">
                    <a:lumMod val="50000"/>
                    <a:lumOff val="50000"/>
                  </a:schemeClr>
                </a:solidFill>
                <a:latin typeface="Roboto Light"/>
                <a:cs typeface="Roboto Light"/>
              </a:rPr>
              <a:t>+1 646 478 7538</a:t>
            </a:r>
          </a:p>
          <a:p>
            <a:pPr algn="ctr"/>
            <a:r>
              <a:rPr lang="en-US" sz="2300" b="0" dirty="0" smtClean="0">
                <a:solidFill>
                  <a:schemeClr val="tx1">
                    <a:lumMod val="50000"/>
                    <a:lumOff val="50000"/>
                  </a:schemeClr>
                </a:solidFill>
                <a:latin typeface="Roboto Regular"/>
                <a:cs typeface="Roboto Regular"/>
              </a:rPr>
              <a:t>Amsterdam: </a:t>
            </a:r>
            <a:r>
              <a:rPr lang="en-US" sz="2300" dirty="0" smtClean="0">
                <a:solidFill>
                  <a:schemeClr val="tx1">
                    <a:lumMod val="50000"/>
                    <a:lumOff val="50000"/>
                  </a:schemeClr>
                </a:solidFill>
                <a:latin typeface="Roboto Light"/>
                <a:cs typeface="Roboto Light"/>
              </a:rPr>
              <a:t>+31 20 465 8888</a:t>
            </a:r>
            <a:endParaRPr lang="en-US" sz="2300" dirty="0">
              <a:solidFill>
                <a:schemeClr val="tx1">
                  <a:lumMod val="50000"/>
                  <a:lumOff val="50000"/>
                </a:schemeClr>
              </a:solidFill>
              <a:latin typeface="Roboto Light"/>
              <a:cs typeface="Roboto Light"/>
            </a:endParaRPr>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
        <p:nvSpPr>
          <p:cNvPr id="12" name="TextBox 11"/>
          <p:cNvSpPr txBox="1"/>
          <p:nvPr userDrawn="1"/>
        </p:nvSpPr>
        <p:spPr>
          <a:xfrm>
            <a:off x="357188" y="1927882"/>
            <a:ext cx="8439150" cy="1200329"/>
          </a:xfrm>
          <a:prstGeom prst="rect">
            <a:avLst/>
          </a:prstGeom>
          <a:noFill/>
        </p:spPr>
        <p:txBody>
          <a:bodyPr wrap="square" lIns="91418" tIns="45710" rIns="91418" bIns="45710" rtlCol="0">
            <a:spAutoFit/>
          </a:bodyPr>
          <a:lstStyle/>
          <a:p>
            <a:pPr algn="ctr"/>
            <a:r>
              <a:rPr lang="en-US" sz="7200" dirty="0" smtClean="0">
                <a:solidFill>
                  <a:schemeClr val="tx2">
                    <a:lumMod val="10000"/>
                    <a:lumOff val="90000"/>
                  </a:schemeClr>
                </a:solidFill>
                <a:latin typeface="Roboto Light"/>
                <a:cs typeface="Roboto Light"/>
              </a:rPr>
              <a:t>Thank you!</a:t>
            </a:r>
            <a:endParaRPr lang="en-US" sz="7200" dirty="0">
              <a:solidFill>
                <a:schemeClr val="tx2">
                  <a:lumMod val="10000"/>
                  <a:lumOff val="90000"/>
                </a:schemeClr>
              </a:solidFill>
              <a:latin typeface="Roboto Light"/>
              <a:cs typeface="Roboto Light"/>
            </a:endParaRPr>
          </a:p>
        </p:txBody>
      </p:sp>
      <p:sp>
        <p:nvSpPr>
          <p:cNvPr id="4" name="Text Placeholder 3"/>
          <p:cNvSpPr>
            <a:spLocks noGrp="1"/>
          </p:cNvSpPr>
          <p:nvPr>
            <p:ph type="body" sz="quarter" idx="10" hasCustomPrompt="1"/>
          </p:nvPr>
        </p:nvSpPr>
        <p:spPr>
          <a:xfrm>
            <a:off x="357190" y="3178177"/>
            <a:ext cx="8461375" cy="826889"/>
          </a:xfrm>
          <a:prstGeom prst="rect">
            <a:avLst/>
          </a:prstGeom>
        </p:spPr>
        <p:txBody>
          <a:bodyPr vert="horz" lIns="91418" tIns="45710" rIns="91418" bIns="45710"/>
          <a:lstStyle>
            <a:lvl1pPr marL="0" indent="0" algn="ctr">
              <a:buNone/>
              <a:defRPr sz="2000" baseline="0">
                <a:solidFill>
                  <a:schemeClr val="tx1">
                    <a:lumMod val="50000"/>
                    <a:lumOff val="50000"/>
                  </a:schemeClr>
                </a:solidFill>
                <a:latin typeface="Roboto Light"/>
                <a:cs typeface="Roboto Light"/>
              </a:defRPr>
            </a:lvl1pPr>
          </a:lstStyle>
          <a:p>
            <a:pPr lvl="0"/>
            <a:r>
              <a:rPr lang="en-US" dirty="0" smtClean="0"/>
              <a:t>Author Name (Optional)</a:t>
            </a:r>
          </a:p>
          <a:p>
            <a:pPr lvl="0"/>
            <a:r>
              <a:rPr lang="en-US" dirty="0" err="1" smtClean="0"/>
              <a:t>author@backbase.com</a:t>
            </a:r>
            <a:endParaRPr lang="en-US" dirty="0"/>
          </a:p>
        </p:txBody>
      </p:sp>
    </p:spTree>
    <p:extLst>
      <p:ext uri="{BB962C8B-B14F-4D97-AF65-F5344CB8AC3E}">
        <p14:creationId xmlns:p14="http://schemas.microsoft.com/office/powerpoint/2010/main" val="219934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No Devi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5497" t="-22" r="5786"/>
          <a:stretch/>
        </p:blipFill>
        <p:spPr>
          <a:xfrm>
            <a:off x="0" y="-1509"/>
            <a:ext cx="9154160" cy="6886893"/>
          </a:xfrm>
          <a:prstGeom prst="rect">
            <a:avLst/>
          </a:prstGeom>
        </p:spPr>
      </p:pic>
      <p:sp>
        <p:nvSpPr>
          <p:cNvPr id="8" name="Rectangle 7"/>
          <p:cNvSpPr/>
          <p:nvPr userDrawn="1"/>
        </p:nvSpPr>
        <p:spPr bwMode="auto">
          <a:xfrm>
            <a:off x="-10161" y="-1508"/>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
        <p:nvSpPr>
          <p:cNvPr id="11" name="Text Placeholder 11"/>
          <p:cNvSpPr>
            <a:spLocks noGrp="1"/>
          </p:cNvSpPr>
          <p:nvPr>
            <p:ph type="body" sz="quarter" idx="10" hasCustomPrompt="1"/>
          </p:nvPr>
        </p:nvSpPr>
        <p:spPr>
          <a:xfrm>
            <a:off x="357188" y="675116"/>
            <a:ext cx="8535370" cy="923925"/>
          </a:xfrm>
          <a:prstGeom prst="rect">
            <a:avLst/>
          </a:prstGeom>
        </p:spPr>
        <p:txBody>
          <a:bodyPr vert="horz" lIns="91418" tIns="45710" rIns="91418" bIns="45710"/>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
        <p:nvSpPr>
          <p:cNvPr id="13" name="Text Placeholder 13"/>
          <p:cNvSpPr>
            <a:spLocks noGrp="1"/>
          </p:cNvSpPr>
          <p:nvPr>
            <p:ph type="body" sz="quarter" idx="11" hasCustomPrompt="1"/>
          </p:nvPr>
        </p:nvSpPr>
        <p:spPr>
          <a:xfrm>
            <a:off x="357188" y="1465689"/>
            <a:ext cx="8535370" cy="461963"/>
          </a:xfrm>
          <a:prstGeom prst="rect">
            <a:avLst/>
          </a:prstGeom>
        </p:spPr>
        <p:txBody>
          <a:bodyPr vert="horz" lIns="91418" tIns="45710" rIns="91418" bIns="45710"/>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spTree>
    <p:extLst>
      <p:ext uri="{BB962C8B-B14F-4D97-AF65-F5344CB8AC3E}">
        <p14:creationId xmlns:p14="http://schemas.microsoft.com/office/powerpoint/2010/main" val="3488934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No Devices) - Custom Picture">
    <p:spTree>
      <p:nvGrpSpPr>
        <p:cNvPr id="1" name=""/>
        <p:cNvGrpSpPr/>
        <p:nvPr/>
      </p:nvGrpSpPr>
      <p:grpSpPr>
        <a:xfrm>
          <a:off x="0" y="0"/>
          <a:ext cx="0" cy="0"/>
          <a:chOff x="0" y="0"/>
          <a:chExt cx="0" cy="0"/>
        </a:xfrm>
      </p:grpSpPr>
      <p:sp>
        <p:nvSpPr>
          <p:cNvPr id="8" name="Picture Placeholder 10"/>
          <p:cNvSpPr>
            <a:spLocks noGrp="1"/>
          </p:cNvSpPr>
          <p:nvPr>
            <p:ph type="pic" sz="quarter" idx="12"/>
          </p:nvPr>
        </p:nvSpPr>
        <p:spPr>
          <a:xfrm>
            <a:off x="0" y="0"/>
            <a:ext cx="9150350" cy="6858000"/>
          </a:xfrm>
          <a:prstGeom prst="rect">
            <a:avLst/>
          </a:prstGeom>
        </p:spPr>
        <p:txBody>
          <a:bodyPr vert="horz" lIns="91418" tIns="45710" rIns="91418" bIns="45710"/>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10" name="Rectangle 9"/>
          <p:cNvSpPr/>
          <p:nvPr userDrawn="1"/>
        </p:nvSpPr>
        <p:spPr bwMode="auto">
          <a:xfrm>
            <a:off x="-10161" y="-1508"/>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
        <p:nvSpPr>
          <p:cNvPr id="13" name="Text Placeholder 11"/>
          <p:cNvSpPr>
            <a:spLocks noGrp="1"/>
          </p:cNvSpPr>
          <p:nvPr>
            <p:ph type="body" sz="quarter" idx="10" hasCustomPrompt="1"/>
          </p:nvPr>
        </p:nvSpPr>
        <p:spPr>
          <a:xfrm>
            <a:off x="357188" y="675116"/>
            <a:ext cx="8535370" cy="923925"/>
          </a:xfrm>
          <a:prstGeom prst="rect">
            <a:avLst/>
          </a:prstGeom>
        </p:spPr>
        <p:txBody>
          <a:bodyPr vert="horz" lIns="91418" tIns="45710" rIns="91418" bIns="45710"/>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
        <p:nvSpPr>
          <p:cNvPr id="15" name="Text Placeholder 13"/>
          <p:cNvSpPr>
            <a:spLocks noGrp="1"/>
          </p:cNvSpPr>
          <p:nvPr>
            <p:ph type="body" sz="quarter" idx="11" hasCustomPrompt="1"/>
          </p:nvPr>
        </p:nvSpPr>
        <p:spPr>
          <a:xfrm>
            <a:off x="357188" y="1465689"/>
            <a:ext cx="8535370" cy="461963"/>
          </a:xfrm>
          <a:prstGeom prst="rect">
            <a:avLst/>
          </a:prstGeom>
        </p:spPr>
        <p:txBody>
          <a:bodyPr vert="horz" lIns="91418" tIns="45710" rIns="91418" bIns="45710"/>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spTree>
    <p:extLst>
      <p:ext uri="{BB962C8B-B14F-4D97-AF65-F5344CB8AC3E}">
        <p14:creationId xmlns:p14="http://schemas.microsoft.com/office/powerpoint/2010/main" val="33692952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bjectives / Agenda">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lIns="91418" tIns="45710" rIns="91418" bIns="45710" rtlCol="0" anchor="ctr"/>
          <a:lstStyle/>
          <a:p>
            <a:pPr algn="ctr"/>
            <a:endParaRPr lang="en-US" dirty="0">
              <a:latin typeface="Roboto Light"/>
            </a:endParaRPr>
          </a:p>
        </p:txBody>
      </p:sp>
      <p:sp>
        <p:nvSpPr>
          <p:cNvPr id="7" name="Text Placeholder 5"/>
          <p:cNvSpPr>
            <a:spLocks noGrp="1"/>
          </p:cNvSpPr>
          <p:nvPr>
            <p:ph type="body" sz="quarter" idx="13" hasCustomPrompt="1"/>
          </p:nvPr>
        </p:nvSpPr>
        <p:spPr>
          <a:xfrm>
            <a:off x="2627784" y="182564"/>
            <a:ext cx="6262216" cy="369887"/>
          </a:xfrm>
          <a:prstGeom prst="rect">
            <a:avLst/>
          </a:prstGeom>
        </p:spPr>
        <p:txBody>
          <a:bodyPr vert="horz" lIns="91418" tIns="45710" rIns="91418" bIns="45710"/>
          <a:lstStyle>
            <a:lvl1pPr marL="0" indent="0" algn="r">
              <a:buNone/>
              <a:defRPr sz="1800">
                <a:solidFill>
                  <a:srgbClr val="E5DEDC"/>
                </a:solidFill>
                <a:latin typeface="Roboto Light"/>
                <a:cs typeface="Roboto Light"/>
              </a:defRPr>
            </a:lvl1pPr>
          </a:lstStyle>
          <a:p>
            <a:pPr lvl="0"/>
            <a:r>
              <a:rPr lang="en-US" dirty="0" smtClean="0"/>
              <a:t>Objectives Slide Title</a:t>
            </a:r>
            <a:endParaRPr lang="en-US" dirty="0"/>
          </a:p>
        </p:txBody>
      </p:sp>
      <p:sp>
        <p:nvSpPr>
          <p:cNvPr id="11" name="Slide Number Placeholder 5"/>
          <p:cNvSpPr>
            <a:spLocks noGrp="1"/>
          </p:cNvSpPr>
          <p:nvPr>
            <p:ph type="sldNum" sz="quarter" idx="4"/>
          </p:nvPr>
        </p:nvSpPr>
        <p:spPr>
          <a:xfrm>
            <a:off x="7447734" y="6560640"/>
            <a:ext cx="1669467" cy="254512"/>
          </a:xfrm>
          <a:prstGeom prst="rect">
            <a:avLst/>
          </a:prstGeom>
        </p:spPr>
        <p:txBody>
          <a:bodyPr vert="horz" lIns="91418" tIns="45710" rIns="91418" bIns="4571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14" name="Text Placeholder 13"/>
          <p:cNvSpPr>
            <a:spLocks noGrp="1"/>
          </p:cNvSpPr>
          <p:nvPr>
            <p:ph type="body" sz="quarter" idx="14"/>
          </p:nvPr>
        </p:nvSpPr>
        <p:spPr>
          <a:xfrm>
            <a:off x="539552" y="1109664"/>
            <a:ext cx="8350448" cy="5400674"/>
          </a:xfrm>
          <a:prstGeom prst="rect">
            <a:avLst/>
          </a:prstGeom>
        </p:spPr>
        <p:txBody>
          <a:bodyPr vert="horz" lIns="91418" tIns="45710" rIns="91418" bIns="45710"/>
          <a:lstStyle>
            <a:lvl1pPr marL="514226" indent="-514226">
              <a:buFont typeface="+mj-lt"/>
              <a:buAutoNum type="arabicPeriod"/>
              <a:defRPr sz="4000">
                <a:solidFill>
                  <a:schemeClr val="tx1">
                    <a:lumMod val="10000"/>
                    <a:lumOff val="90000"/>
                  </a:schemeClr>
                </a:solidFill>
                <a:latin typeface="Roboto Thin"/>
                <a:cs typeface="Roboto Thin"/>
              </a:defRPr>
            </a:lvl1pPr>
            <a:lvl2pPr marL="457090" indent="0">
              <a:buNone/>
              <a:defRPr/>
            </a:lvl2pPr>
            <a:lvl3pPr marL="914180" indent="0">
              <a:buNone/>
              <a:defRPr/>
            </a:lvl3pPr>
            <a:lvl4pPr marL="1371270" indent="0">
              <a:buNone/>
              <a:defRPr/>
            </a:lvl4pPr>
            <a:lvl5pPr marL="1828361" indent="0">
              <a:buNone/>
              <a:defRPr/>
            </a:lvl5pPr>
          </a:lstStyle>
          <a:p>
            <a:pPr lvl="0"/>
            <a:endParaRPr lang="en-US" dirty="0" smtClean="0"/>
          </a:p>
          <a:p>
            <a:pPr lvl="0"/>
            <a:r>
              <a:rPr lang="en-US" dirty="0" smtClean="0"/>
              <a:t>Item first</a:t>
            </a:r>
          </a:p>
          <a:p>
            <a:pPr lvl="0"/>
            <a:r>
              <a:rPr lang="en-US" dirty="0" smtClean="0"/>
              <a:t>Item second</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330243597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Cover - Picture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497" t="-22" r="5786"/>
          <a:stretch/>
        </p:blipFill>
        <p:spPr>
          <a:xfrm>
            <a:off x="0" y="-1509"/>
            <a:ext cx="9154160" cy="6886893"/>
          </a:xfrm>
          <a:prstGeom prst="rect">
            <a:avLst/>
          </a:prstGeom>
        </p:spPr>
      </p:pic>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8" name="Rectangle 7"/>
          <p:cNvSpPr/>
          <p:nvPr userDrawn="1"/>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91418" tIns="45710" rIns="91418" bIns="45710" rtlCol="0" anchor="ctr"/>
          <a:lstStyle/>
          <a:p>
            <a:pPr algn="ctr"/>
            <a:endParaRPr lang="en-US" dirty="0">
              <a:latin typeface="Roboto Light"/>
            </a:endParaRPr>
          </a:p>
        </p:txBody>
      </p:sp>
      <p:pic>
        <p:nvPicPr>
          <p:cNvPr id="11" name="Picture 10" descr="Untitled-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788" y="287861"/>
            <a:ext cx="1870948" cy="153826"/>
          </a:xfrm>
          <a:prstGeom prst="rect">
            <a:avLst/>
          </a:prstGeom>
        </p:spPr>
      </p:pic>
      <p:sp>
        <p:nvSpPr>
          <p:cNvPr id="14" name="Text Placeholder 11"/>
          <p:cNvSpPr>
            <a:spLocks noGrp="1"/>
          </p:cNvSpPr>
          <p:nvPr>
            <p:ph type="body" sz="quarter" idx="11" hasCustomPrompt="1"/>
          </p:nvPr>
        </p:nvSpPr>
        <p:spPr>
          <a:xfrm>
            <a:off x="333411" y="3726103"/>
            <a:ext cx="8535370" cy="720080"/>
          </a:xfrm>
          <a:prstGeom prst="rect">
            <a:avLst/>
          </a:prstGeom>
        </p:spPr>
        <p:txBody>
          <a:bodyPr vert="horz" lIns="91418" tIns="45710" rIns="91418" bIns="45710"/>
          <a:lstStyle>
            <a:lvl1pPr marL="0" indent="0" algn="ctr">
              <a:buNone/>
              <a:defRPr sz="3600" baseline="0">
                <a:solidFill>
                  <a:schemeClr val="tx1">
                    <a:lumMod val="10000"/>
                    <a:lumOff val="90000"/>
                  </a:schemeClr>
                </a:solidFill>
                <a:latin typeface="Roboto Light"/>
                <a:cs typeface="Roboto Light"/>
              </a:defRPr>
            </a:lvl1pPr>
          </a:lstStyle>
          <a:p>
            <a:pPr lvl="0"/>
            <a:r>
              <a:rPr lang="en-US" dirty="0" smtClean="0"/>
              <a:t>Section Cover Title</a:t>
            </a:r>
            <a:endParaRPr lang="en-US" dirty="0"/>
          </a:p>
        </p:txBody>
      </p:sp>
      <p:sp>
        <p:nvSpPr>
          <p:cNvPr id="15" name="Text Placeholder 13"/>
          <p:cNvSpPr>
            <a:spLocks noGrp="1"/>
          </p:cNvSpPr>
          <p:nvPr>
            <p:ph type="body" sz="quarter" idx="12" hasCustomPrompt="1"/>
          </p:nvPr>
        </p:nvSpPr>
        <p:spPr>
          <a:xfrm>
            <a:off x="332599" y="4451994"/>
            <a:ext cx="8535370" cy="461963"/>
          </a:xfrm>
          <a:prstGeom prst="rect">
            <a:avLst/>
          </a:prstGeom>
        </p:spPr>
        <p:txBody>
          <a:bodyPr vert="horz" lIns="91418" tIns="45710" rIns="91418" bIns="45710"/>
          <a:lstStyle>
            <a:lvl1pPr marL="0" indent="0" algn="ctr">
              <a:buNone/>
              <a:defRPr sz="1800" baseline="0">
                <a:solidFill>
                  <a:schemeClr val="tx2">
                    <a:lumMod val="50000"/>
                    <a:lumOff val="50000"/>
                  </a:schemeClr>
                </a:solidFill>
                <a:latin typeface="Roboto Light"/>
                <a:cs typeface="Roboto Light"/>
              </a:defRPr>
            </a:lvl1pPr>
          </a:lstStyle>
          <a:p>
            <a:pPr lvl="0"/>
            <a:r>
              <a:rPr lang="en-US" dirty="0" smtClean="0"/>
              <a:t>Section Cover Subtitle</a:t>
            </a:r>
            <a:endParaRPr lang="en-US" dirty="0"/>
          </a:p>
        </p:txBody>
      </p:sp>
    </p:spTree>
    <p:extLst>
      <p:ext uri="{BB962C8B-B14F-4D97-AF65-F5344CB8AC3E}">
        <p14:creationId xmlns:p14="http://schemas.microsoft.com/office/powerpoint/2010/main" val="995580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Cover - Picture 2">
    <p:spTree>
      <p:nvGrpSpPr>
        <p:cNvPr id="1" name=""/>
        <p:cNvGrpSpPr/>
        <p:nvPr/>
      </p:nvGrpSpPr>
      <p:grpSpPr>
        <a:xfrm>
          <a:off x="0" y="0"/>
          <a:ext cx="0" cy="0"/>
          <a:chOff x="0" y="0"/>
          <a:chExt cx="0" cy="0"/>
        </a:xfrm>
      </p:grpSpPr>
      <p:pic>
        <p:nvPicPr>
          <p:cNvPr id="4" name="Picture 3" descr="iStock_000020433245Large BLURRY.jpg"/>
          <p:cNvPicPr>
            <a:picLocks noChangeAspect="1"/>
          </p:cNvPicPr>
          <p:nvPr userDrawn="1"/>
        </p:nvPicPr>
        <p:blipFill rotWithShape="1">
          <a:blip r:embed="rId2">
            <a:extLst>
              <a:ext uri="{28A0092B-C50C-407E-A947-70E740481C1C}">
                <a14:useLocalDpi xmlns:a14="http://schemas.microsoft.com/office/drawing/2010/main" val="0"/>
              </a:ext>
            </a:extLst>
          </a:blip>
          <a:srcRect l="9635" t="11807" r="11976" b="-27"/>
          <a:stretch/>
        </p:blipFill>
        <p:spPr>
          <a:xfrm>
            <a:off x="0" y="0"/>
            <a:ext cx="9144000" cy="6858000"/>
          </a:xfrm>
          <a:prstGeom prst="rect">
            <a:avLst/>
          </a:prstGeom>
        </p:spPr>
      </p:pic>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7" name="Rectangle 6"/>
          <p:cNvSpPr/>
          <p:nvPr userDrawn="1"/>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91418" tIns="45710" rIns="91418" bIns="45710" rtlCol="0" anchor="ctr"/>
          <a:lstStyle/>
          <a:p>
            <a:pPr algn="ctr"/>
            <a:endParaRPr lang="en-US" dirty="0">
              <a:latin typeface="Roboto Light"/>
            </a:endParaRPr>
          </a:p>
        </p:txBody>
      </p:sp>
      <p:pic>
        <p:nvPicPr>
          <p:cNvPr id="8" name="Picture 7" descr="Untitled-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788" y="287861"/>
            <a:ext cx="1870948" cy="153826"/>
          </a:xfrm>
          <a:prstGeom prst="rect">
            <a:avLst/>
          </a:prstGeom>
        </p:spPr>
      </p:pic>
      <p:sp>
        <p:nvSpPr>
          <p:cNvPr id="9" name="Text Placeholder 11"/>
          <p:cNvSpPr>
            <a:spLocks noGrp="1"/>
          </p:cNvSpPr>
          <p:nvPr>
            <p:ph type="body" sz="quarter" idx="11" hasCustomPrompt="1"/>
          </p:nvPr>
        </p:nvSpPr>
        <p:spPr>
          <a:xfrm>
            <a:off x="333411" y="3726103"/>
            <a:ext cx="8535370" cy="720080"/>
          </a:xfrm>
          <a:prstGeom prst="rect">
            <a:avLst/>
          </a:prstGeom>
        </p:spPr>
        <p:txBody>
          <a:bodyPr vert="horz" lIns="91418" tIns="45710" rIns="91418" bIns="45710"/>
          <a:lstStyle>
            <a:lvl1pPr marL="0" indent="0" algn="ctr">
              <a:buNone/>
              <a:defRPr sz="3600" baseline="0">
                <a:solidFill>
                  <a:schemeClr val="tx1">
                    <a:lumMod val="10000"/>
                    <a:lumOff val="90000"/>
                  </a:schemeClr>
                </a:solidFill>
                <a:latin typeface="Roboto Light"/>
                <a:cs typeface="Roboto Light"/>
              </a:defRPr>
            </a:lvl1pPr>
          </a:lstStyle>
          <a:p>
            <a:pPr lvl="0"/>
            <a:r>
              <a:rPr lang="en-US" dirty="0" smtClean="0"/>
              <a:t>Section Cover Title</a:t>
            </a:r>
            <a:endParaRPr lang="en-US" dirty="0"/>
          </a:p>
        </p:txBody>
      </p:sp>
      <p:sp>
        <p:nvSpPr>
          <p:cNvPr id="10" name="Text Placeholder 13"/>
          <p:cNvSpPr>
            <a:spLocks noGrp="1"/>
          </p:cNvSpPr>
          <p:nvPr>
            <p:ph type="body" sz="quarter" idx="12" hasCustomPrompt="1"/>
          </p:nvPr>
        </p:nvSpPr>
        <p:spPr>
          <a:xfrm>
            <a:off x="332599" y="4451994"/>
            <a:ext cx="8535370" cy="461963"/>
          </a:xfrm>
          <a:prstGeom prst="rect">
            <a:avLst/>
          </a:prstGeom>
        </p:spPr>
        <p:txBody>
          <a:bodyPr vert="horz" lIns="91418" tIns="45710" rIns="91418" bIns="45710"/>
          <a:lstStyle>
            <a:lvl1pPr marL="0" indent="0" algn="ctr">
              <a:buNone/>
              <a:defRPr sz="1800" baseline="0">
                <a:solidFill>
                  <a:schemeClr val="tx2">
                    <a:lumMod val="50000"/>
                    <a:lumOff val="50000"/>
                  </a:schemeClr>
                </a:solidFill>
                <a:latin typeface="Roboto Light"/>
                <a:cs typeface="Roboto Light"/>
              </a:defRPr>
            </a:lvl1pPr>
          </a:lstStyle>
          <a:p>
            <a:pPr lvl="0"/>
            <a:r>
              <a:rPr lang="en-US" dirty="0" smtClean="0"/>
              <a:t>Section Cover Subtitle</a:t>
            </a:r>
            <a:endParaRPr lang="en-US" dirty="0"/>
          </a:p>
        </p:txBody>
      </p:sp>
    </p:spTree>
    <p:extLst>
      <p:ext uri="{BB962C8B-B14F-4D97-AF65-F5344CB8AC3E}">
        <p14:creationId xmlns:p14="http://schemas.microsoft.com/office/powerpoint/2010/main" val="2813190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Cover - Picture 3">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155" t="6793" r="12357" b="124"/>
          <a:stretch/>
        </p:blipFill>
        <p:spPr>
          <a:xfrm>
            <a:off x="0" y="0"/>
            <a:ext cx="9144000" cy="6885384"/>
          </a:xfrm>
          <a:prstGeom prst="rect">
            <a:avLst/>
          </a:prstGeom>
        </p:spPr>
      </p:pic>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pic>
        <p:nvPicPr>
          <p:cNvPr id="6" name="Picture 5" descr="Untitled-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788" y="287861"/>
            <a:ext cx="1870948" cy="153826"/>
          </a:xfrm>
          <a:prstGeom prst="rect">
            <a:avLst/>
          </a:prstGeom>
        </p:spPr>
      </p:pic>
      <p:sp>
        <p:nvSpPr>
          <p:cNvPr id="7" name="Rectangle 6"/>
          <p:cNvSpPr/>
          <p:nvPr userDrawn="1"/>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91418" tIns="45710" rIns="91418" bIns="45710" rtlCol="0" anchor="ctr"/>
          <a:lstStyle/>
          <a:p>
            <a:pPr algn="ctr"/>
            <a:endParaRPr lang="en-US" dirty="0">
              <a:latin typeface="Roboto Light"/>
            </a:endParaRPr>
          </a:p>
        </p:txBody>
      </p:sp>
      <p:sp>
        <p:nvSpPr>
          <p:cNvPr id="8" name="Text Placeholder 11"/>
          <p:cNvSpPr>
            <a:spLocks noGrp="1"/>
          </p:cNvSpPr>
          <p:nvPr>
            <p:ph type="body" sz="quarter" idx="11" hasCustomPrompt="1"/>
          </p:nvPr>
        </p:nvSpPr>
        <p:spPr>
          <a:xfrm>
            <a:off x="333411" y="3726103"/>
            <a:ext cx="8535370" cy="720080"/>
          </a:xfrm>
          <a:prstGeom prst="rect">
            <a:avLst/>
          </a:prstGeom>
        </p:spPr>
        <p:txBody>
          <a:bodyPr vert="horz" lIns="91418" tIns="45710" rIns="91418" bIns="45710"/>
          <a:lstStyle>
            <a:lvl1pPr marL="0" indent="0" algn="ctr">
              <a:buNone/>
              <a:defRPr sz="3600" baseline="0">
                <a:solidFill>
                  <a:schemeClr val="tx1">
                    <a:lumMod val="10000"/>
                    <a:lumOff val="90000"/>
                  </a:schemeClr>
                </a:solidFill>
                <a:latin typeface="Roboto Light"/>
                <a:cs typeface="Roboto Light"/>
              </a:defRPr>
            </a:lvl1pPr>
          </a:lstStyle>
          <a:p>
            <a:pPr lvl="0"/>
            <a:r>
              <a:rPr lang="en-US" dirty="0" smtClean="0"/>
              <a:t>Section Cover Title</a:t>
            </a:r>
            <a:endParaRPr lang="en-US" dirty="0"/>
          </a:p>
        </p:txBody>
      </p:sp>
      <p:sp>
        <p:nvSpPr>
          <p:cNvPr id="9" name="Text Placeholder 13"/>
          <p:cNvSpPr>
            <a:spLocks noGrp="1"/>
          </p:cNvSpPr>
          <p:nvPr>
            <p:ph type="body" sz="quarter" idx="12" hasCustomPrompt="1"/>
          </p:nvPr>
        </p:nvSpPr>
        <p:spPr>
          <a:xfrm>
            <a:off x="332599" y="4451994"/>
            <a:ext cx="8535370" cy="461963"/>
          </a:xfrm>
          <a:prstGeom prst="rect">
            <a:avLst/>
          </a:prstGeom>
        </p:spPr>
        <p:txBody>
          <a:bodyPr vert="horz" lIns="91418" tIns="45710" rIns="91418" bIns="45710"/>
          <a:lstStyle>
            <a:lvl1pPr marL="0" indent="0" algn="ctr">
              <a:buNone/>
              <a:defRPr sz="1800" baseline="0">
                <a:solidFill>
                  <a:schemeClr val="tx2">
                    <a:lumMod val="50000"/>
                    <a:lumOff val="50000"/>
                  </a:schemeClr>
                </a:solidFill>
                <a:latin typeface="Roboto Light"/>
                <a:cs typeface="Roboto Light"/>
              </a:defRPr>
            </a:lvl1pPr>
          </a:lstStyle>
          <a:p>
            <a:pPr lvl="0"/>
            <a:r>
              <a:rPr lang="en-US" dirty="0" smtClean="0"/>
              <a:t>Section Cover Subtitle</a:t>
            </a:r>
            <a:endParaRPr lang="en-US" dirty="0"/>
          </a:p>
        </p:txBody>
      </p:sp>
    </p:spTree>
    <p:extLst>
      <p:ext uri="{BB962C8B-B14F-4D97-AF65-F5344CB8AC3E}">
        <p14:creationId xmlns:p14="http://schemas.microsoft.com/office/powerpoint/2010/main" val="995580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Cover - Picture 4">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r="16583"/>
          <a:stretch/>
        </p:blipFill>
        <p:spPr>
          <a:xfrm>
            <a:off x="-26800" y="-28454"/>
            <a:ext cx="9191120" cy="6886454"/>
          </a:xfrm>
          <a:prstGeom prst="rect">
            <a:avLst/>
          </a:prstGeom>
        </p:spPr>
      </p:pic>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pic>
        <p:nvPicPr>
          <p:cNvPr id="6" name="Picture 5" descr="Untitled-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788" y="287861"/>
            <a:ext cx="1870948" cy="153826"/>
          </a:xfrm>
          <a:prstGeom prst="rect">
            <a:avLst/>
          </a:prstGeom>
        </p:spPr>
      </p:pic>
      <p:sp>
        <p:nvSpPr>
          <p:cNvPr id="7" name="Rectangle 6"/>
          <p:cNvSpPr/>
          <p:nvPr userDrawn="1"/>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91418" tIns="45710" rIns="91418" bIns="45710" rtlCol="0" anchor="ctr"/>
          <a:lstStyle/>
          <a:p>
            <a:pPr algn="ctr"/>
            <a:endParaRPr lang="en-US" dirty="0">
              <a:latin typeface="Roboto Light"/>
            </a:endParaRPr>
          </a:p>
        </p:txBody>
      </p:sp>
      <p:sp>
        <p:nvSpPr>
          <p:cNvPr id="8" name="Text Placeholder 11"/>
          <p:cNvSpPr>
            <a:spLocks noGrp="1"/>
          </p:cNvSpPr>
          <p:nvPr>
            <p:ph type="body" sz="quarter" idx="11" hasCustomPrompt="1"/>
          </p:nvPr>
        </p:nvSpPr>
        <p:spPr>
          <a:xfrm>
            <a:off x="333411" y="3726103"/>
            <a:ext cx="8535370" cy="720080"/>
          </a:xfrm>
          <a:prstGeom prst="rect">
            <a:avLst/>
          </a:prstGeom>
        </p:spPr>
        <p:txBody>
          <a:bodyPr vert="horz" lIns="91418" tIns="45710" rIns="91418" bIns="45710"/>
          <a:lstStyle>
            <a:lvl1pPr marL="0" indent="0" algn="ctr">
              <a:buNone/>
              <a:defRPr sz="3600" baseline="0">
                <a:solidFill>
                  <a:schemeClr val="tx1">
                    <a:lumMod val="10000"/>
                    <a:lumOff val="90000"/>
                  </a:schemeClr>
                </a:solidFill>
                <a:latin typeface="Roboto Light"/>
                <a:cs typeface="Roboto Light"/>
              </a:defRPr>
            </a:lvl1pPr>
          </a:lstStyle>
          <a:p>
            <a:pPr lvl="0"/>
            <a:r>
              <a:rPr lang="en-US" dirty="0" smtClean="0"/>
              <a:t>Section Cover Title</a:t>
            </a:r>
            <a:endParaRPr lang="en-US" dirty="0"/>
          </a:p>
        </p:txBody>
      </p:sp>
      <p:sp>
        <p:nvSpPr>
          <p:cNvPr id="9" name="Text Placeholder 13"/>
          <p:cNvSpPr>
            <a:spLocks noGrp="1"/>
          </p:cNvSpPr>
          <p:nvPr>
            <p:ph type="body" sz="quarter" idx="12" hasCustomPrompt="1"/>
          </p:nvPr>
        </p:nvSpPr>
        <p:spPr>
          <a:xfrm>
            <a:off x="332599" y="4451994"/>
            <a:ext cx="8535370" cy="461963"/>
          </a:xfrm>
          <a:prstGeom prst="rect">
            <a:avLst/>
          </a:prstGeom>
        </p:spPr>
        <p:txBody>
          <a:bodyPr vert="horz" lIns="91418" tIns="45710" rIns="91418" bIns="45710"/>
          <a:lstStyle>
            <a:lvl1pPr marL="0" indent="0" algn="ctr">
              <a:buNone/>
              <a:defRPr sz="1800" baseline="0">
                <a:solidFill>
                  <a:schemeClr val="tx2">
                    <a:lumMod val="50000"/>
                    <a:lumOff val="50000"/>
                  </a:schemeClr>
                </a:solidFill>
                <a:latin typeface="Roboto Light"/>
                <a:cs typeface="Roboto Light"/>
              </a:defRPr>
            </a:lvl1pPr>
          </a:lstStyle>
          <a:p>
            <a:pPr lvl="0"/>
            <a:r>
              <a:rPr lang="en-US" dirty="0" smtClean="0"/>
              <a:t>Section Cover Subtitle</a:t>
            </a:r>
            <a:endParaRPr lang="en-US" dirty="0"/>
          </a:p>
        </p:txBody>
      </p:sp>
    </p:spTree>
    <p:extLst>
      <p:ext uri="{BB962C8B-B14F-4D97-AF65-F5344CB8AC3E}">
        <p14:creationId xmlns:p14="http://schemas.microsoft.com/office/powerpoint/2010/main" val="359411557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9"/>
          <a:stretch>
            <a:fillRect/>
          </a:stretch>
        </p:blipFill>
        <p:spPr>
          <a:xfrm>
            <a:off x="3797300" y="3340100"/>
            <a:ext cx="1536700" cy="177800"/>
          </a:xfrm>
          <a:prstGeom prst="rect">
            <a:avLst/>
          </a:prstGeom>
        </p:spPr>
      </p:pic>
      <p:sp>
        <p:nvSpPr>
          <p:cNvPr id="5" name="Slide Number Placeholder 5"/>
          <p:cNvSpPr>
            <a:spLocks noGrp="1"/>
          </p:cNvSpPr>
          <p:nvPr>
            <p:ph type="sldNum" sz="quarter" idx="4"/>
          </p:nvPr>
        </p:nvSpPr>
        <p:spPr>
          <a:xfrm>
            <a:off x="7447734" y="6560640"/>
            <a:ext cx="1669467" cy="254512"/>
          </a:xfrm>
          <a:prstGeom prst="rect">
            <a:avLst/>
          </a:prstGeom>
        </p:spPr>
        <p:txBody>
          <a:bodyPr vert="horz" lIns="91418" tIns="45710" rIns="91418" bIns="4571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Tree>
    <p:extLst>
      <p:ext uri="{BB962C8B-B14F-4D97-AF65-F5344CB8AC3E}">
        <p14:creationId xmlns:p14="http://schemas.microsoft.com/office/powerpoint/2010/main" val="967417408"/>
      </p:ext>
    </p:extLst>
  </p:cSld>
  <p:clrMap bg1="lt1" tx1="dk1" bg2="lt2" tx2="dk2" accent1="accent1" accent2="accent2" accent3="accent3" accent4="accent4" accent5="accent5" accent6="accent6" hlink="hlink" folHlink="folHlink"/>
  <p:sldLayoutIdLst>
    <p:sldLayoutId id="2147483701" r:id="rId1"/>
    <p:sldLayoutId id="2147483710" r:id="rId2"/>
    <p:sldLayoutId id="2147483711" r:id="rId3"/>
    <p:sldLayoutId id="2147483722" r:id="rId4"/>
    <p:sldLayoutId id="2147483702" r:id="rId5"/>
    <p:sldLayoutId id="2147483724" r:id="rId6"/>
    <p:sldLayoutId id="2147483723" r:id="rId7"/>
    <p:sldLayoutId id="2147483725" r:id="rId8"/>
    <p:sldLayoutId id="2147483728" r:id="rId9"/>
    <p:sldLayoutId id="2147483703" r:id="rId10"/>
    <p:sldLayoutId id="2147483676" r:id="rId11"/>
    <p:sldLayoutId id="2147483652" r:id="rId12"/>
    <p:sldLayoutId id="2147483726" r:id="rId13"/>
    <p:sldLayoutId id="2147483727" r:id="rId14"/>
    <p:sldLayoutId id="2147483700" r:id="rId15"/>
    <p:sldLayoutId id="2147483705" r:id="rId16"/>
    <p:sldLayoutId id="2147483708" r:id="rId17"/>
    <p:sldLayoutId id="2147483714" r:id="rId18"/>
    <p:sldLayoutId id="2147483712" r:id="rId19"/>
    <p:sldLayoutId id="2147483713" r:id="rId20"/>
    <p:sldLayoutId id="2147483707" r:id="rId21"/>
    <p:sldLayoutId id="2147483719" r:id="rId22"/>
    <p:sldLayoutId id="2147483721" r:id="rId23"/>
    <p:sldLayoutId id="2147483720" r:id="rId24"/>
    <p:sldLayoutId id="2147483715" r:id="rId25"/>
    <p:sldLayoutId id="2147483716" r:id="rId26"/>
    <p:sldLayoutId id="2147483717" r:id="rId27"/>
  </p:sldLayoutIdLst>
  <p:hf hdr="0" ftr="0" dt="0"/>
  <p:txStyles>
    <p:titleStyle>
      <a:lvl1pPr algn="ctr" defTabSz="457090" rtl="0" eaLnBrk="1" latinLnBrk="0" hangingPunct="1">
        <a:spcBef>
          <a:spcPct val="0"/>
        </a:spcBef>
        <a:buNone/>
        <a:defRPr sz="4400" kern="1200">
          <a:solidFill>
            <a:schemeClr val="tx1"/>
          </a:solidFill>
          <a:latin typeface="+mj-lt"/>
          <a:ea typeface="+mj-ea"/>
          <a:cs typeface="+mj-cs"/>
        </a:defRPr>
      </a:lvl1pPr>
    </p:titleStyle>
    <p:bodyStyle>
      <a:lvl1pPr marL="342818" indent="-342818" algn="l" defTabSz="457090" rtl="0" eaLnBrk="1" latinLnBrk="0" hangingPunct="1">
        <a:spcBef>
          <a:spcPct val="20000"/>
        </a:spcBef>
        <a:buFont typeface="Arial"/>
        <a:buChar char="•"/>
        <a:defRPr sz="3200" kern="1200">
          <a:solidFill>
            <a:schemeClr val="tx1"/>
          </a:solidFill>
          <a:latin typeface="+mn-lt"/>
          <a:ea typeface="+mn-ea"/>
          <a:cs typeface="+mn-cs"/>
        </a:defRPr>
      </a:lvl1pPr>
      <a:lvl2pPr marL="742772" indent="-285681" algn="l" defTabSz="457090" rtl="0" eaLnBrk="1" latinLnBrk="0" hangingPunct="1">
        <a:spcBef>
          <a:spcPct val="20000"/>
        </a:spcBef>
        <a:buFont typeface="Arial"/>
        <a:buChar char="–"/>
        <a:defRPr sz="2800" kern="1200">
          <a:solidFill>
            <a:schemeClr val="tx1"/>
          </a:solidFill>
          <a:latin typeface="+mn-lt"/>
          <a:ea typeface="+mn-ea"/>
          <a:cs typeface="+mn-cs"/>
        </a:defRPr>
      </a:lvl2pPr>
      <a:lvl3pPr marL="1142726" indent="-228545" algn="l" defTabSz="457090" rtl="0" eaLnBrk="1" latinLnBrk="0" hangingPunct="1">
        <a:spcBef>
          <a:spcPct val="20000"/>
        </a:spcBef>
        <a:buFont typeface="Arial"/>
        <a:buChar char="•"/>
        <a:defRPr sz="2400" kern="1200">
          <a:solidFill>
            <a:schemeClr val="tx1"/>
          </a:solidFill>
          <a:latin typeface="+mn-lt"/>
          <a:ea typeface="+mn-ea"/>
          <a:cs typeface="+mn-cs"/>
        </a:defRPr>
      </a:lvl3pPr>
      <a:lvl4pPr marL="1599816" indent="-228545" algn="l" defTabSz="457090" rtl="0" eaLnBrk="1" latinLnBrk="0" hangingPunct="1">
        <a:spcBef>
          <a:spcPct val="20000"/>
        </a:spcBef>
        <a:buFont typeface="Arial"/>
        <a:buChar char="–"/>
        <a:defRPr sz="2000" kern="1200">
          <a:solidFill>
            <a:schemeClr val="tx1"/>
          </a:solidFill>
          <a:latin typeface="+mn-lt"/>
          <a:ea typeface="+mn-ea"/>
          <a:cs typeface="+mn-cs"/>
        </a:defRPr>
      </a:lvl4pPr>
      <a:lvl5pPr marL="2056906" indent="-228545" algn="l" defTabSz="457090" rtl="0" eaLnBrk="1" latinLnBrk="0" hangingPunct="1">
        <a:spcBef>
          <a:spcPct val="20000"/>
        </a:spcBef>
        <a:buFont typeface="Arial"/>
        <a:buChar char="»"/>
        <a:defRPr sz="2000" kern="1200">
          <a:solidFill>
            <a:schemeClr val="tx1"/>
          </a:solidFill>
          <a:latin typeface="+mn-lt"/>
          <a:ea typeface="+mn-ea"/>
          <a:cs typeface="+mn-cs"/>
        </a:defRPr>
      </a:lvl5pPr>
      <a:lvl6pPr marL="2513996" indent="-228545" algn="l" defTabSz="457090" rtl="0" eaLnBrk="1" latinLnBrk="0" hangingPunct="1">
        <a:spcBef>
          <a:spcPct val="20000"/>
        </a:spcBef>
        <a:buFont typeface="Arial"/>
        <a:buChar char="•"/>
        <a:defRPr sz="2000" kern="1200">
          <a:solidFill>
            <a:schemeClr val="tx1"/>
          </a:solidFill>
          <a:latin typeface="+mn-lt"/>
          <a:ea typeface="+mn-ea"/>
          <a:cs typeface="+mn-cs"/>
        </a:defRPr>
      </a:lvl6pPr>
      <a:lvl7pPr marL="2971086" indent="-228545" algn="l" defTabSz="457090" rtl="0" eaLnBrk="1" latinLnBrk="0" hangingPunct="1">
        <a:spcBef>
          <a:spcPct val="20000"/>
        </a:spcBef>
        <a:buFont typeface="Arial"/>
        <a:buChar char="•"/>
        <a:defRPr sz="2000" kern="1200">
          <a:solidFill>
            <a:schemeClr val="tx1"/>
          </a:solidFill>
          <a:latin typeface="+mn-lt"/>
          <a:ea typeface="+mn-ea"/>
          <a:cs typeface="+mn-cs"/>
        </a:defRPr>
      </a:lvl7pPr>
      <a:lvl8pPr marL="3428178" indent="-228545" algn="l" defTabSz="457090" rtl="0" eaLnBrk="1" latinLnBrk="0" hangingPunct="1">
        <a:spcBef>
          <a:spcPct val="20000"/>
        </a:spcBef>
        <a:buFont typeface="Arial"/>
        <a:buChar char="•"/>
        <a:defRPr sz="2000" kern="1200">
          <a:solidFill>
            <a:schemeClr val="tx1"/>
          </a:solidFill>
          <a:latin typeface="+mn-lt"/>
          <a:ea typeface="+mn-ea"/>
          <a:cs typeface="+mn-cs"/>
        </a:defRPr>
      </a:lvl8pPr>
      <a:lvl9pPr marL="3885268" indent="-228545" algn="l" defTabSz="45709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90" rtl="0" eaLnBrk="1" latinLnBrk="0" hangingPunct="1">
        <a:defRPr sz="1800" kern="1200">
          <a:solidFill>
            <a:schemeClr val="tx1"/>
          </a:solidFill>
          <a:latin typeface="+mn-lt"/>
          <a:ea typeface="+mn-ea"/>
          <a:cs typeface="+mn-cs"/>
        </a:defRPr>
      </a:lvl1pPr>
      <a:lvl2pPr marL="457090" algn="l" defTabSz="457090" rtl="0" eaLnBrk="1" latinLnBrk="0" hangingPunct="1">
        <a:defRPr sz="1800" kern="1200">
          <a:solidFill>
            <a:schemeClr val="tx1"/>
          </a:solidFill>
          <a:latin typeface="+mn-lt"/>
          <a:ea typeface="+mn-ea"/>
          <a:cs typeface="+mn-cs"/>
        </a:defRPr>
      </a:lvl2pPr>
      <a:lvl3pPr marL="914180" algn="l" defTabSz="457090" rtl="0" eaLnBrk="1" latinLnBrk="0" hangingPunct="1">
        <a:defRPr sz="1800" kern="1200">
          <a:solidFill>
            <a:schemeClr val="tx1"/>
          </a:solidFill>
          <a:latin typeface="+mn-lt"/>
          <a:ea typeface="+mn-ea"/>
          <a:cs typeface="+mn-cs"/>
        </a:defRPr>
      </a:lvl3pPr>
      <a:lvl4pPr marL="1371270" algn="l" defTabSz="457090" rtl="0" eaLnBrk="1" latinLnBrk="0" hangingPunct="1">
        <a:defRPr sz="1800" kern="1200">
          <a:solidFill>
            <a:schemeClr val="tx1"/>
          </a:solidFill>
          <a:latin typeface="+mn-lt"/>
          <a:ea typeface="+mn-ea"/>
          <a:cs typeface="+mn-cs"/>
        </a:defRPr>
      </a:lvl4pPr>
      <a:lvl5pPr marL="1828361" algn="l" defTabSz="457090" rtl="0" eaLnBrk="1" latinLnBrk="0" hangingPunct="1">
        <a:defRPr sz="1800" kern="1200">
          <a:solidFill>
            <a:schemeClr val="tx1"/>
          </a:solidFill>
          <a:latin typeface="+mn-lt"/>
          <a:ea typeface="+mn-ea"/>
          <a:cs typeface="+mn-cs"/>
        </a:defRPr>
      </a:lvl5pPr>
      <a:lvl6pPr marL="2285451" algn="l" defTabSz="457090" rtl="0" eaLnBrk="1" latinLnBrk="0" hangingPunct="1">
        <a:defRPr sz="1800" kern="1200">
          <a:solidFill>
            <a:schemeClr val="tx1"/>
          </a:solidFill>
          <a:latin typeface="+mn-lt"/>
          <a:ea typeface="+mn-ea"/>
          <a:cs typeface="+mn-cs"/>
        </a:defRPr>
      </a:lvl6pPr>
      <a:lvl7pPr marL="2742542" algn="l" defTabSz="457090" rtl="0" eaLnBrk="1" latinLnBrk="0" hangingPunct="1">
        <a:defRPr sz="1800" kern="1200">
          <a:solidFill>
            <a:schemeClr val="tx1"/>
          </a:solidFill>
          <a:latin typeface="+mn-lt"/>
          <a:ea typeface="+mn-ea"/>
          <a:cs typeface="+mn-cs"/>
        </a:defRPr>
      </a:lvl7pPr>
      <a:lvl8pPr marL="3199632" algn="l" defTabSz="457090" rtl="0" eaLnBrk="1" latinLnBrk="0" hangingPunct="1">
        <a:defRPr sz="1800" kern="1200">
          <a:solidFill>
            <a:schemeClr val="tx1"/>
          </a:solidFill>
          <a:latin typeface="+mn-lt"/>
          <a:ea typeface="+mn-ea"/>
          <a:cs typeface="+mn-cs"/>
        </a:defRPr>
      </a:lvl8pPr>
      <a:lvl9pPr marL="3656722" algn="l" defTabSz="45709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9.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3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3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3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5.png"/><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4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3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4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4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Focus Area: Foundation</a:t>
            </a:r>
          </a:p>
          <a:p>
            <a:endParaRPr lang="en-US" dirty="0"/>
          </a:p>
          <a:p>
            <a:endParaRPr lang="en-US" dirty="0"/>
          </a:p>
        </p:txBody>
      </p:sp>
      <p:sp>
        <p:nvSpPr>
          <p:cNvPr id="4" name="Text Placeholder 3"/>
          <p:cNvSpPr>
            <a:spLocks noGrp="1"/>
          </p:cNvSpPr>
          <p:nvPr>
            <p:ph type="body" sz="quarter" idx="10"/>
          </p:nvPr>
        </p:nvSpPr>
        <p:spPr/>
        <p:txBody>
          <a:bodyPr/>
          <a:lstStyle/>
          <a:p>
            <a:r>
              <a:rPr lang="en-US" dirty="0"/>
              <a:t>Portal Essentials</a:t>
            </a:r>
          </a:p>
        </p:txBody>
      </p:sp>
    </p:spTree>
    <p:extLst>
      <p:ext uri="{BB962C8B-B14F-4D97-AF65-F5344CB8AC3E}">
        <p14:creationId xmlns:p14="http://schemas.microsoft.com/office/powerpoint/2010/main" val="11953668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A Lean Portal</a:t>
            </a:r>
            <a:endParaRPr lang="en-US" dirty="0"/>
          </a:p>
        </p:txBody>
      </p:sp>
      <p:sp>
        <p:nvSpPr>
          <p:cNvPr id="6" name="Content Placeholder 5"/>
          <p:cNvSpPr>
            <a:spLocks noGrp="1"/>
          </p:cNvSpPr>
          <p:nvPr>
            <p:ph sz="quarter" idx="14"/>
          </p:nvPr>
        </p:nvSpPr>
        <p:spPr/>
        <p:txBody>
          <a:bodyPr/>
          <a:lstStyle/>
          <a:p>
            <a:r>
              <a:rPr lang="en-US" dirty="0"/>
              <a:t>Existing solutions </a:t>
            </a:r>
            <a:r>
              <a:rPr lang="en-US" dirty="0" smtClean="0"/>
              <a:t>in the </a:t>
            </a:r>
            <a:r>
              <a:rPr lang="en-US" dirty="0"/>
              <a:t>portal market provide sophisticated and versatile </a:t>
            </a:r>
            <a:r>
              <a:rPr lang="en-US" dirty="0" smtClean="0"/>
              <a:t>products </a:t>
            </a:r>
            <a:r>
              <a:rPr lang="en-US" dirty="0"/>
              <a:t>but come with </a:t>
            </a:r>
            <a:r>
              <a:rPr lang="en-US" dirty="0">
                <a:latin typeface="Roboto Black" panose="02000000000000000000" pitchFamily="2" charset="0"/>
                <a:ea typeface="Roboto Black" panose="02000000000000000000" pitchFamily="2" charset="0"/>
              </a:rPr>
              <a:t>functional bloat</a:t>
            </a:r>
            <a:r>
              <a:rPr lang="en-US" dirty="0"/>
              <a:t> and </a:t>
            </a:r>
            <a:r>
              <a:rPr lang="en-US" dirty="0">
                <a:latin typeface="Roboto Black" panose="02000000000000000000" pitchFamily="2" charset="0"/>
                <a:ea typeface="Roboto Black" panose="02000000000000000000" pitchFamily="2" charset="0"/>
              </a:rPr>
              <a:t>technical complexity</a:t>
            </a:r>
            <a:r>
              <a:rPr lang="en-US" dirty="0"/>
              <a:t> </a:t>
            </a:r>
          </a:p>
          <a:p>
            <a:endParaRPr lang="en-US" dirty="0" smtClean="0"/>
          </a:p>
          <a:p>
            <a:r>
              <a:rPr lang="en-US" dirty="0" smtClean="0"/>
              <a:t>Companies </a:t>
            </a:r>
            <a:r>
              <a:rPr lang="en-US" dirty="0"/>
              <a:t>want lean portals: </a:t>
            </a:r>
            <a:r>
              <a:rPr lang="en-US" i="1" dirty="0"/>
              <a:t>simple, more cost-effective</a:t>
            </a:r>
          </a:p>
          <a:p>
            <a:pPr lvl="1"/>
            <a:r>
              <a:rPr lang="en-US" i="1" dirty="0"/>
              <a:t>focus on portal's primary proposition </a:t>
            </a:r>
            <a:r>
              <a:rPr lang="en-US" i="1" dirty="0" smtClean="0"/>
              <a:t>offering a </a:t>
            </a:r>
            <a:r>
              <a:rPr lang="en-US" i="1" dirty="0"/>
              <a:t>personalized point of access to relevant information, business </a:t>
            </a:r>
            <a:r>
              <a:rPr lang="en-US" i="1" dirty="0" smtClean="0"/>
              <a:t>processes, </a:t>
            </a:r>
            <a:r>
              <a:rPr lang="en-US" i="1" dirty="0"/>
              <a:t>and people </a:t>
            </a:r>
          </a:p>
          <a:p>
            <a:endParaRPr lang="en-US" dirty="0" smtClean="0"/>
          </a:p>
          <a:p>
            <a:r>
              <a:rPr lang="en-US" dirty="0" smtClean="0"/>
              <a:t>Rely </a:t>
            </a:r>
            <a:r>
              <a:rPr lang="en-US" dirty="0"/>
              <a:t>on modern architectures and representational state transfer (REST)-oriented standards for interoperability</a:t>
            </a:r>
          </a:p>
          <a:p>
            <a:pPr lvl="1"/>
            <a:r>
              <a:rPr lang="en-US" i="1" dirty="0"/>
              <a:t>bringing customers faster time to value, without violating existing software standards, such as content management and analytics</a:t>
            </a:r>
          </a:p>
          <a:p>
            <a:endParaRPr lang="en-US" dirty="0" smtClean="0"/>
          </a:p>
          <a:p>
            <a:endParaRPr lang="en-US" b="1"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10</a:t>
            </a:fld>
            <a:endParaRPr lang="en-US" dirty="0"/>
          </a:p>
        </p:txBody>
      </p:sp>
    </p:spTree>
    <p:extLst>
      <p:ext uri="{BB962C8B-B14F-4D97-AF65-F5344CB8AC3E}">
        <p14:creationId xmlns:p14="http://schemas.microsoft.com/office/powerpoint/2010/main" val="7871228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What is a CXP </a:t>
            </a:r>
            <a:r>
              <a:rPr lang="en-US" dirty="0" smtClean="0"/>
              <a:t>Portal?</a:t>
            </a:r>
            <a:endParaRPr lang="en-US" dirty="0"/>
          </a:p>
        </p:txBody>
      </p:sp>
      <p:sp>
        <p:nvSpPr>
          <p:cNvPr id="6" name="Content Placeholder 5"/>
          <p:cNvSpPr>
            <a:spLocks noGrp="1"/>
          </p:cNvSpPr>
          <p:nvPr>
            <p:ph sz="quarter" idx="14"/>
          </p:nvPr>
        </p:nvSpPr>
        <p:spPr/>
        <p:txBody>
          <a:bodyPr/>
          <a:lstStyle/>
          <a:p>
            <a:pPr marL="0" indent="0" algn="ctr">
              <a:buNone/>
            </a:pPr>
            <a:r>
              <a:rPr lang="en-US" dirty="0"/>
              <a:t>An enterprise web framework that </a:t>
            </a:r>
            <a:r>
              <a:rPr lang="en-US" dirty="0" smtClean="0"/>
              <a:t>empowers </a:t>
            </a:r>
            <a:r>
              <a:rPr lang="en-US" dirty="0"/>
              <a:t>developers, business </a:t>
            </a:r>
            <a:r>
              <a:rPr lang="en-US" dirty="0" smtClean="0"/>
              <a:t>users, </a:t>
            </a:r>
            <a:r>
              <a:rPr lang="en-US" dirty="0"/>
              <a:t>and end users</a:t>
            </a:r>
          </a:p>
          <a:p>
            <a:pPr algn="ctr"/>
            <a:endParaRPr lang="en-US" dirty="0" smtClean="0"/>
          </a:p>
          <a:p>
            <a:pPr marL="0" indent="0" algn="ctr">
              <a:buNone/>
            </a:pPr>
            <a:r>
              <a:rPr lang="en-US" dirty="0" smtClean="0"/>
              <a:t>An </a:t>
            </a:r>
            <a:r>
              <a:rPr lang="en-US" dirty="0"/>
              <a:t>aggregation platform with unified experience across these data and content sources</a:t>
            </a:r>
          </a:p>
          <a:p>
            <a:pPr algn="ctr"/>
            <a:endParaRPr lang="en-US" dirty="0" smtClean="0"/>
          </a:p>
          <a:p>
            <a:pPr algn="ctr"/>
            <a:endParaRPr lang="en-US" b="1"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11</a:t>
            </a:fld>
            <a:endParaRPr lang="en-US" dirty="0"/>
          </a:p>
        </p:txBody>
      </p:sp>
      <p:pic>
        <p:nvPicPr>
          <p:cNvPr id="3" name="Picture 2"/>
          <p:cNvPicPr>
            <a:picLocks noChangeAspect="1"/>
          </p:cNvPicPr>
          <p:nvPr/>
        </p:nvPicPr>
        <p:blipFill>
          <a:blip r:embed="rId3"/>
          <a:stretch>
            <a:fillRect/>
          </a:stretch>
        </p:blipFill>
        <p:spPr>
          <a:xfrm>
            <a:off x="2341501" y="3573016"/>
            <a:ext cx="4470524" cy="2442107"/>
          </a:xfrm>
          <a:prstGeom prst="rect">
            <a:avLst/>
          </a:prstGeom>
        </p:spPr>
      </p:pic>
    </p:spTree>
    <p:extLst>
      <p:ext uri="{BB962C8B-B14F-4D97-AF65-F5344CB8AC3E}">
        <p14:creationId xmlns:p14="http://schemas.microsoft.com/office/powerpoint/2010/main" val="7238231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CXP Portal: Technical Overview</a:t>
            </a:r>
          </a:p>
          <a:p>
            <a:endParaRPr lang="en-US" dirty="0"/>
          </a:p>
        </p:txBody>
      </p:sp>
      <p:sp>
        <p:nvSpPr>
          <p:cNvPr id="4" name="Slide Number Placeholder 3"/>
          <p:cNvSpPr>
            <a:spLocks noGrp="1"/>
          </p:cNvSpPr>
          <p:nvPr>
            <p:ph type="sldNum" sz="quarter" idx="4"/>
          </p:nvPr>
        </p:nvSpPr>
        <p:spPr>
          <a:xfrm>
            <a:off x="7375727" y="6560640"/>
            <a:ext cx="1669467" cy="254512"/>
          </a:xfrm>
        </p:spPr>
        <p:txBody>
          <a:bodyPr/>
          <a:lstStyle/>
          <a:p>
            <a:fld id="{6FF59741-7650-A046-95B5-8D31235C520E}" type="slidenum">
              <a:rPr lang="en-US" smtClean="0"/>
              <a:pPr/>
              <a:t>12</a:t>
            </a:fld>
            <a:endParaRPr lang="en-US" dirty="0"/>
          </a:p>
        </p:txBody>
      </p:sp>
      <p:sp>
        <p:nvSpPr>
          <p:cNvPr id="5" name="Rectangle 4"/>
          <p:cNvSpPr/>
          <p:nvPr/>
        </p:nvSpPr>
        <p:spPr bwMode="auto">
          <a:xfrm>
            <a:off x="395538" y="1032278"/>
            <a:ext cx="8352839" cy="2324715"/>
          </a:xfrm>
          <a:custGeom>
            <a:avLst/>
            <a:gdLst>
              <a:gd name="connsiteX0" fmla="*/ 0 w 8280920"/>
              <a:gd name="connsiteY0" fmla="*/ 0 h 2232248"/>
              <a:gd name="connsiteX1" fmla="*/ 8280920 w 8280920"/>
              <a:gd name="connsiteY1" fmla="*/ 0 h 2232248"/>
              <a:gd name="connsiteX2" fmla="*/ 8280920 w 8280920"/>
              <a:gd name="connsiteY2" fmla="*/ 2232248 h 2232248"/>
              <a:gd name="connsiteX3" fmla="*/ 0 w 8280920"/>
              <a:gd name="connsiteY3" fmla="*/ 2232248 h 2232248"/>
              <a:gd name="connsiteX4" fmla="*/ 0 w 8280920"/>
              <a:gd name="connsiteY4" fmla="*/ 0 h 2232248"/>
              <a:gd name="connsiteX0" fmla="*/ 0 w 8352839"/>
              <a:gd name="connsiteY0" fmla="*/ 92467 h 2324715"/>
              <a:gd name="connsiteX1" fmla="*/ 8352839 w 8352839"/>
              <a:gd name="connsiteY1" fmla="*/ 0 h 2324715"/>
              <a:gd name="connsiteX2" fmla="*/ 8280920 w 8352839"/>
              <a:gd name="connsiteY2" fmla="*/ 2324715 h 2324715"/>
              <a:gd name="connsiteX3" fmla="*/ 0 w 8352839"/>
              <a:gd name="connsiteY3" fmla="*/ 2324715 h 2324715"/>
              <a:gd name="connsiteX4" fmla="*/ 0 w 8352839"/>
              <a:gd name="connsiteY4" fmla="*/ 92467 h 2324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2839" h="2324715">
                <a:moveTo>
                  <a:pt x="0" y="92467"/>
                </a:moveTo>
                <a:lnTo>
                  <a:pt x="8352839" y="0"/>
                </a:lnTo>
                <a:lnTo>
                  <a:pt x="8280920" y="2324715"/>
                </a:lnTo>
                <a:lnTo>
                  <a:pt x="0" y="2324715"/>
                </a:lnTo>
                <a:lnTo>
                  <a:pt x="0" y="92467"/>
                </a:lnTo>
                <a:close/>
              </a:path>
            </a:pathLst>
          </a:custGeom>
          <a:solidFill>
            <a:schemeClr val="tx1">
              <a:lumMod val="25000"/>
              <a:lumOff val="75000"/>
            </a:schemeClr>
          </a:solidFill>
          <a:ln w="3175" cap="flat" cmpd="sng" algn="ctr">
            <a:noFill/>
            <a:prstDash val="solid"/>
            <a:round/>
            <a:headEnd type="none" w="med" len="med"/>
            <a:tailEnd type="none" w="med" len="med"/>
          </a:ln>
          <a:effectLst/>
        </p:spPr>
        <p:txBody>
          <a:bodyPr vert="horz" wrap="none" lIns="91418" tIns="45710" rIns="91418" bIns="45710" numCol="1" rtlCol="0" anchor="t" anchorCtr="0" compatLnSpc="1">
            <a:prstTxWarp prst="textNoShape">
              <a:avLst/>
            </a:prstTxWarp>
          </a:bodyPr>
          <a:lstStyle/>
          <a:p>
            <a:endParaRPr lang="nl-NL" sz="400" b="1" dirty="0">
              <a:latin typeface="Roboto Light"/>
            </a:endParaRPr>
          </a:p>
          <a:p>
            <a:r>
              <a:rPr lang="nl-NL" sz="1600" dirty="0">
                <a:solidFill>
                  <a:schemeClr val="tx1">
                    <a:lumMod val="75000"/>
                    <a:lumOff val="25000"/>
                  </a:schemeClr>
                </a:solidFill>
                <a:latin typeface="Roboto Black" panose="02000000000000000000" pitchFamily="2" charset="0"/>
                <a:ea typeface="Roboto Black" panose="02000000000000000000" pitchFamily="2" charset="0"/>
              </a:rPr>
              <a:t>Browser</a:t>
            </a:r>
            <a:endParaRPr lang="en-US" sz="1600" dirty="0">
              <a:solidFill>
                <a:schemeClr val="tx1">
                  <a:lumMod val="75000"/>
                  <a:lumOff val="25000"/>
                </a:schemeClr>
              </a:solidFill>
              <a:latin typeface="Roboto Black" panose="02000000000000000000" pitchFamily="2" charset="0"/>
              <a:ea typeface="Roboto Black" panose="02000000000000000000" pitchFamily="2" charset="0"/>
            </a:endParaRPr>
          </a:p>
        </p:txBody>
      </p:sp>
      <p:sp>
        <p:nvSpPr>
          <p:cNvPr id="6" name="Rectangle 5"/>
          <p:cNvSpPr/>
          <p:nvPr/>
        </p:nvSpPr>
        <p:spPr bwMode="auto">
          <a:xfrm>
            <a:off x="395536" y="3573016"/>
            <a:ext cx="8363113" cy="3018358"/>
          </a:xfrm>
          <a:custGeom>
            <a:avLst/>
            <a:gdLst>
              <a:gd name="connsiteX0" fmla="*/ 0 w 8280920"/>
              <a:gd name="connsiteY0" fmla="*/ 0 h 2915616"/>
              <a:gd name="connsiteX1" fmla="*/ 8280920 w 8280920"/>
              <a:gd name="connsiteY1" fmla="*/ 0 h 2915616"/>
              <a:gd name="connsiteX2" fmla="*/ 8280920 w 8280920"/>
              <a:gd name="connsiteY2" fmla="*/ 2915616 h 2915616"/>
              <a:gd name="connsiteX3" fmla="*/ 0 w 8280920"/>
              <a:gd name="connsiteY3" fmla="*/ 2915616 h 2915616"/>
              <a:gd name="connsiteX4" fmla="*/ 0 w 8280920"/>
              <a:gd name="connsiteY4" fmla="*/ 0 h 2915616"/>
              <a:gd name="connsiteX0" fmla="*/ 0 w 8363113"/>
              <a:gd name="connsiteY0" fmla="*/ 0 h 3018358"/>
              <a:gd name="connsiteX1" fmla="*/ 8280920 w 8363113"/>
              <a:gd name="connsiteY1" fmla="*/ 0 h 3018358"/>
              <a:gd name="connsiteX2" fmla="*/ 8363113 w 8363113"/>
              <a:gd name="connsiteY2" fmla="*/ 3018358 h 3018358"/>
              <a:gd name="connsiteX3" fmla="*/ 0 w 8363113"/>
              <a:gd name="connsiteY3" fmla="*/ 2915616 h 3018358"/>
              <a:gd name="connsiteX4" fmla="*/ 0 w 8363113"/>
              <a:gd name="connsiteY4" fmla="*/ 0 h 3018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3113" h="3018358">
                <a:moveTo>
                  <a:pt x="0" y="0"/>
                </a:moveTo>
                <a:lnTo>
                  <a:pt x="8280920" y="0"/>
                </a:lnTo>
                <a:lnTo>
                  <a:pt x="8363113" y="3018358"/>
                </a:lnTo>
                <a:lnTo>
                  <a:pt x="0" y="2915616"/>
                </a:lnTo>
                <a:lnTo>
                  <a:pt x="0" y="0"/>
                </a:lnTo>
                <a:close/>
              </a:path>
            </a:pathLst>
          </a:custGeom>
          <a:solidFill>
            <a:schemeClr val="tx1">
              <a:lumMod val="25000"/>
              <a:lumOff val="75000"/>
            </a:schemeClr>
          </a:solidFill>
          <a:ln w="3175" cap="flat" cmpd="sng" algn="ctr">
            <a:noFill/>
            <a:prstDash val="solid"/>
            <a:round/>
            <a:headEnd type="none" w="med" len="med"/>
            <a:tailEnd type="none" w="med" len="med"/>
          </a:ln>
          <a:effectLst/>
        </p:spPr>
        <p:txBody>
          <a:bodyPr vert="horz" wrap="none" lIns="91418" tIns="45710" rIns="91418" bIns="45710" numCol="1" rtlCol="0" anchor="t" anchorCtr="0" compatLnSpc="1">
            <a:prstTxWarp prst="textNoShape">
              <a:avLst/>
            </a:prstTxWarp>
          </a:bodyPr>
          <a:lstStyle/>
          <a:p>
            <a:r>
              <a:rPr lang="nl-NL" sz="1600" dirty="0">
                <a:solidFill>
                  <a:schemeClr val="tx1">
                    <a:lumMod val="75000"/>
                    <a:lumOff val="25000"/>
                  </a:schemeClr>
                </a:solidFill>
                <a:latin typeface="Roboto Black" panose="02000000000000000000" pitchFamily="2" charset="0"/>
                <a:ea typeface="Roboto Black" panose="02000000000000000000" pitchFamily="2" charset="0"/>
              </a:rPr>
              <a:t>Server</a:t>
            </a:r>
            <a:endParaRPr lang="en-US" sz="1600" dirty="0">
              <a:solidFill>
                <a:schemeClr val="tx1">
                  <a:lumMod val="75000"/>
                  <a:lumOff val="25000"/>
                </a:schemeClr>
              </a:solidFill>
              <a:latin typeface="Roboto Black" panose="02000000000000000000" pitchFamily="2" charset="0"/>
              <a:ea typeface="Roboto Black" panose="02000000000000000000" pitchFamily="2" charset="0"/>
            </a:endParaRPr>
          </a:p>
        </p:txBody>
      </p:sp>
      <p:sp>
        <p:nvSpPr>
          <p:cNvPr id="7" name="Rectangle 6"/>
          <p:cNvSpPr/>
          <p:nvPr/>
        </p:nvSpPr>
        <p:spPr bwMode="auto">
          <a:xfrm>
            <a:off x="827586" y="2492896"/>
            <a:ext cx="7632759" cy="647983"/>
          </a:xfrm>
          <a:custGeom>
            <a:avLst/>
            <a:gdLst>
              <a:gd name="connsiteX0" fmla="*/ 0 w 7560840"/>
              <a:gd name="connsiteY0" fmla="*/ 0 h 576064"/>
              <a:gd name="connsiteX1" fmla="*/ 7560840 w 7560840"/>
              <a:gd name="connsiteY1" fmla="*/ 0 h 576064"/>
              <a:gd name="connsiteX2" fmla="*/ 7560840 w 7560840"/>
              <a:gd name="connsiteY2" fmla="*/ 576064 h 576064"/>
              <a:gd name="connsiteX3" fmla="*/ 0 w 7560840"/>
              <a:gd name="connsiteY3" fmla="*/ 576064 h 576064"/>
              <a:gd name="connsiteX4" fmla="*/ 0 w 7560840"/>
              <a:gd name="connsiteY4" fmla="*/ 0 h 576064"/>
              <a:gd name="connsiteX0" fmla="*/ 0 w 7632759"/>
              <a:gd name="connsiteY0" fmla="*/ 0 h 647983"/>
              <a:gd name="connsiteX1" fmla="*/ 7560840 w 7632759"/>
              <a:gd name="connsiteY1" fmla="*/ 0 h 647983"/>
              <a:gd name="connsiteX2" fmla="*/ 7632759 w 7632759"/>
              <a:gd name="connsiteY2" fmla="*/ 647983 h 647983"/>
              <a:gd name="connsiteX3" fmla="*/ 0 w 7632759"/>
              <a:gd name="connsiteY3" fmla="*/ 576064 h 647983"/>
              <a:gd name="connsiteX4" fmla="*/ 0 w 7632759"/>
              <a:gd name="connsiteY4" fmla="*/ 0 h 647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2759" h="647983">
                <a:moveTo>
                  <a:pt x="0" y="0"/>
                </a:moveTo>
                <a:lnTo>
                  <a:pt x="7560840" y="0"/>
                </a:lnTo>
                <a:lnTo>
                  <a:pt x="7632759" y="647983"/>
                </a:lnTo>
                <a:lnTo>
                  <a:pt x="0" y="576064"/>
                </a:lnTo>
                <a:lnTo>
                  <a:pt x="0" y="0"/>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600" dirty="0">
                <a:latin typeface="Roboto Light"/>
              </a:rPr>
              <a:t>Portal Client</a:t>
            </a:r>
            <a:endParaRPr lang="en-US" sz="1600" dirty="0">
              <a:latin typeface="Roboto Light"/>
            </a:endParaRPr>
          </a:p>
        </p:txBody>
      </p:sp>
      <p:sp>
        <p:nvSpPr>
          <p:cNvPr id="8" name="Rectangle 7"/>
          <p:cNvSpPr/>
          <p:nvPr/>
        </p:nvSpPr>
        <p:spPr bwMode="auto">
          <a:xfrm>
            <a:off x="755578" y="4033060"/>
            <a:ext cx="7622485" cy="764092"/>
          </a:xfrm>
          <a:custGeom>
            <a:avLst/>
            <a:gdLst>
              <a:gd name="connsiteX0" fmla="*/ 0 w 7560840"/>
              <a:gd name="connsiteY0" fmla="*/ 0 h 805367"/>
              <a:gd name="connsiteX1" fmla="*/ 7560840 w 7560840"/>
              <a:gd name="connsiteY1" fmla="*/ 0 h 805367"/>
              <a:gd name="connsiteX2" fmla="*/ 7560840 w 7560840"/>
              <a:gd name="connsiteY2" fmla="*/ 805367 h 805367"/>
              <a:gd name="connsiteX3" fmla="*/ 0 w 7560840"/>
              <a:gd name="connsiteY3" fmla="*/ 805367 h 805367"/>
              <a:gd name="connsiteX4" fmla="*/ 0 w 7560840"/>
              <a:gd name="connsiteY4" fmla="*/ 0 h 805367"/>
              <a:gd name="connsiteX0" fmla="*/ 0 w 7622485"/>
              <a:gd name="connsiteY0" fmla="*/ 0 h 856738"/>
              <a:gd name="connsiteX1" fmla="*/ 7560840 w 7622485"/>
              <a:gd name="connsiteY1" fmla="*/ 0 h 856738"/>
              <a:gd name="connsiteX2" fmla="*/ 7622485 w 7622485"/>
              <a:gd name="connsiteY2" fmla="*/ 856738 h 856738"/>
              <a:gd name="connsiteX3" fmla="*/ 0 w 7622485"/>
              <a:gd name="connsiteY3" fmla="*/ 805367 h 856738"/>
              <a:gd name="connsiteX4" fmla="*/ 0 w 7622485"/>
              <a:gd name="connsiteY4" fmla="*/ 0 h 856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2485" h="856738">
                <a:moveTo>
                  <a:pt x="0" y="0"/>
                </a:moveTo>
                <a:lnTo>
                  <a:pt x="7560840" y="0"/>
                </a:lnTo>
                <a:lnTo>
                  <a:pt x="7622485" y="856738"/>
                </a:lnTo>
                <a:lnTo>
                  <a:pt x="0" y="805367"/>
                </a:lnTo>
                <a:lnTo>
                  <a:pt x="0" y="0"/>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600" dirty="0">
                <a:latin typeface="Roboto Light"/>
              </a:rPr>
              <a:t>Portal Server Presentation Services</a:t>
            </a:r>
            <a:endParaRPr lang="en-US" sz="1600" dirty="0">
              <a:latin typeface="Roboto Light"/>
            </a:endParaRPr>
          </a:p>
        </p:txBody>
      </p:sp>
      <p:sp>
        <p:nvSpPr>
          <p:cNvPr id="10" name="Rectangle 9"/>
          <p:cNvSpPr/>
          <p:nvPr/>
        </p:nvSpPr>
        <p:spPr bwMode="auto">
          <a:xfrm>
            <a:off x="1418056" y="1556792"/>
            <a:ext cx="1419523" cy="709717"/>
          </a:xfrm>
          <a:custGeom>
            <a:avLst/>
            <a:gdLst>
              <a:gd name="connsiteX0" fmla="*/ 0 w 1368152"/>
              <a:gd name="connsiteY0" fmla="*/ 0 h 648072"/>
              <a:gd name="connsiteX1" fmla="*/ 1368152 w 1368152"/>
              <a:gd name="connsiteY1" fmla="*/ 0 h 648072"/>
              <a:gd name="connsiteX2" fmla="*/ 1368152 w 1368152"/>
              <a:gd name="connsiteY2" fmla="*/ 648072 h 648072"/>
              <a:gd name="connsiteX3" fmla="*/ 0 w 1368152"/>
              <a:gd name="connsiteY3" fmla="*/ 648072 h 648072"/>
              <a:gd name="connsiteX4" fmla="*/ 0 w 1368152"/>
              <a:gd name="connsiteY4" fmla="*/ 0 h 648072"/>
              <a:gd name="connsiteX0" fmla="*/ 0 w 1419523"/>
              <a:gd name="connsiteY0" fmla="*/ 61645 h 709717"/>
              <a:gd name="connsiteX1" fmla="*/ 1419523 w 1419523"/>
              <a:gd name="connsiteY1" fmla="*/ 0 h 709717"/>
              <a:gd name="connsiteX2" fmla="*/ 1368152 w 1419523"/>
              <a:gd name="connsiteY2" fmla="*/ 709717 h 709717"/>
              <a:gd name="connsiteX3" fmla="*/ 0 w 1419523"/>
              <a:gd name="connsiteY3" fmla="*/ 709717 h 709717"/>
              <a:gd name="connsiteX4" fmla="*/ 0 w 1419523"/>
              <a:gd name="connsiteY4" fmla="*/ 61645 h 709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523" h="709717">
                <a:moveTo>
                  <a:pt x="0" y="61645"/>
                </a:moveTo>
                <a:lnTo>
                  <a:pt x="1419523" y="0"/>
                </a:lnTo>
                <a:lnTo>
                  <a:pt x="1368152" y="709717"/>
                </a:lnTo>
                <a:lnTo>
                  <a:pt x="0" y="709717"/>
                </a:lnTo>
                <a:lnTo>
                  <a:pt x="0" y="61645"/>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600" dirty="0">
                <a:latin typeface="Roboto Light"/>
              </a:rPr>
              <a:t>Widget</a:t>
            </a:r>
            <a:endParaRPr lang="en-US" sz="1600" dirty="0">
              <a:latin typeface="Roboto Light"/>
            </a:endParaRPr>
          </a:p>
        </p:txBody>
      </p:sp>
      <p:sp>
        <p:nvSpPr>
          <p:cNvPr id="12" name="Rectangle 9"/>
          <p:cNvSpPr/>
          <p:nvPr/>
        </p:nvSpPr>
        <p:spPr bwMode="auto">
          <a:xfrm>
            <a:off x="3006724" y="1556792"/>
            <a:ext cx="1419523" cy="709717"/>
          </a:xfrm>
          <a:custGeom>
            <a:avLst/>
            <a:gdLst>
              <a:gd name="connsiteX0" fmla="*/ 0 w 1368152"/>
              <a:gd name="connsiteY0" fmla="*/ 0 h 648072"/>
              <a:gd name="connsiteX1" fmla="*/ 1368152 w 1368152"/>
              <a:gd name="connsiteY1" fmla="*/ 0 h 648072"/>
              <a:gd name="connsiteX2" fmla="*/ 1368152 w 1368152"/>
              <a:gd name="connsiteY2" fmla="*/ 648072 h 648072"/>
              <a:gd name="connsiteX3" fmla="*/ 0 w 1368152"/>
              <a:gd name="connsiteY3" fmla="*/ 648072 h 648072"/>
              <a:gd name="connsiteX4" fmla="*/ 0 w 1368152"/>
              <a:gd name="connsiteY4" fmla="*/ 0 h 648072"/>
              <a:gd name="connsiteX0" fmla="*/ 0 w 1419523"/>
              <a:gd name="connsiteY0" fmla="*/ 61645 h 709717"/>
              <a:gd name="connsiteX1" fmla="*/ 1419523 w 1419523"/>
              <a:gd name="connsiteY1" fmla="*/ 0 h 709717"/>
              <a:gd name="connsiteX2" fmla="*/ 1368152 w 1419523"/>
              <a:gd name="connsiteY2" fmla="*/ 709717 h 709717"/>
              <a:gd name="connsiteX3" fmla="*/ 0 w 1419523"/>
              <a:gd name="connsiteY3" fmla="*/ 709717 h 709717"/>
              <a:gd name="connsiteX4" fmla="*/ 0 w 1419523"/>
              <a:gd name="connsiteY4" fmla="*/ 61645 h 709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523" h="709717">
                <a:moveTo>
                  <a:pt x="0" y="61645"/>
                </a:moveTo>
                <a:lnTo>
                  <a:pt x="1419523" y="0"/>
                </a:lnTo>
                <a:lnTo>
                  <a:pt x="1368152" y="709717"/>
                </a:lnTo>
                <a:lnTo>
                  <a:pt x="0" y="709717"/>
                </a:lnTo>
                <a:lnTo>
                  <a:pt x="0" y="61645"/>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600" dirty="0">
                <a:latin typeface="Roboto Light"/>
              </a:rPr>
              <a:t>Widget</a:t>
            </a:r>
            <a:endParaRPr lang="en-US" sz="1600" b="1" dirty="0">
              <a:solidFill>
                <a:schemeClr val="bg1"/>
              </a:solidFill>
              <a:latin typeface="Roboto Light"/>
            </a:endParaRPr>
          </a:p>
        </p:txBody>
      </p:sp>
      <p:sp>
        <p:nvSpPr>
          <p:cNvPr id="13" name="Rectangle 9"/>
          <p:cNvSpPr/>
          <p:nvPr/>
        </p:nvSpPr>
        <p:spPr bwMode="auto">
          <a:xfrm>
            <a:off x="4595393" y="1556792"/>
            <a:ext cx="1419523" cy="709717"/>
          </a:xfrm>
          <a:custGeom>
            <a:avLst/>
            <a:gdLst>
              <a:gd name="connsiteX0" fmla="*/ 0 w 1368152"/>
              <a:gd name="connsiteY0" fmla="*/ 0 h 648072"/>
              <a:gd name="connsiteX1" fmla="*/ 1368152 w 1368152"/>
              <a:gd name="connsiteY1" fmla="*/ 0 h 648072"/>
              <a:gd name="connsiteX2" fmla="*/ 1368152 w 1368152"/>
              <a:gd name="connsiteY2" fmla="*/ 648072 h 648072"/>
              <a:gd name="connsiteX3" fmla="*/ 0 w 1368152"/>
              <a:gd name="connsiteY3" fmla="*/ 648072 h 648072"/>
              <a:gd name="connsiteX4" fmla="*/ 0 w 1368152"/>
              <a:gd name="connsiteY4" fmla="*/ 0 h 648072"/>
              <a:gd name="connsiteX0" fmla="*/ 0 w 1419523"/>
              <a:gd name="connsiteY0" fmla="*/ 61645 h 709717"/>
              <a:gd name="connsiteX1" fmla="*/ 1419523 w 1419523"/>
              <a:gd name="connsiteY1" fmla="*/ 0 h 709717"/>
              <a:gd name="connsiteX2" fmla="*/ 1368152 w 1419523"/>
              <a:gd name="connsiteY2" fmla="*/ 709717 h 709717"/>
              <a:gd name="connsiteX3" fmla="*/ 0 w 1419523"/>
              <a:gd name="connsiteY3" fmla="*/ 709717 h 709717"/>
              <a:gd name="connsiteX4" fmla="*/ 0 w 1419523"/>
              <a:gd name="connsiteY4" fmla="*/ 61645 h 709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523" h="709717">
                <a:moveTo>
                  <a:pt x="0" y="61645"/>
                </a:moveTo>
                <a:lnTo>
                  <a:pt x="1419523" y="0"/>
                </a:lnTo>
                <a:lnTo>
                  <a:pt x="1368152" y="709717"/>
                </a:lnTo>
                <a:lnTo>
                  <a:pt x="0" y="709717"/>
                </a:lnTo>
                <a:lnTo>
                  <a:pt x="0" y="61645"/>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600" dirty="0">
                <a:latin typeface="Roboto Light"/>
              </a:rPr>
              <a:t>Widget</a:t>
            </a:r>
            <a:endParaRPr lang="en-US" sz="1600" b="1" dirty="0">
              <a:solidFill>
                <a:schemeClr val="bg1"/>
              </a:solidFill>
              <a:latin typeface="Roboto Light"/>
            </a:endParaRPr>
          </a:p>
        </p:txBody>
      </p:sp>
      <p:sp>
        <p:nvSpPr>
          <p:cNvPr id="14" name="Rectangle 9"/>
          <p:cNvSpPr/>
          <p:nvPr/>
        </p:nvSpPr>
        <p:spPr bwMode="auto">
          <a:xfrm>
            <a:off x="6184064" y="1556792"/>
            <a:ext cx="1419523" cy="709717"/>
          </a:xfrm>
          <a:custGeom>
            <a:avLst/>
            <a:gdLst>
              <a:gd name="connsiteX0" fmla="*/ 0 w 1368152"/>
              <a:gd name="connsiteY0" fmla="*/ 0 h 648072"/>
              <a:gd name="connsiteX1" fmla="*/ 1368152 w 1368152"/>
              <a:gd name="connsiteY1" fmla="*/ 0 h 648072"/>
              <a:gd name="connsiteX2" fmla="*/ 1368152 w 1368152"/>
              <a:gd name="connsiteY2" fmla="*/ 648072 h 648072"/>
              <a:gd name="connsiteX3" fmla="*/ 0 w 1368152"/>
              <a:gd name="connsiteY3" fmla="*/ 648072 h 648072"/>
              <a:gd name="connsiteX4" fmla="*/ 0 w 1368152"/>
              <a:gd name="connsiteY4" fmla="*/ 0 h 648072"/>
              <a:gd name="connsiteX0" fmla="*/ 0 w 1419523"/>
              <a:gd name="connsiteY0" fmla="*/ 61645 h 709717"/>
              <a:gd name="connsiteX1" fmla="*/ 1419523 w 1419523"/>
              <a:gd name="connsiteY1" fmla="*/ 0 h 709717"/>
              <a:gd name="connsiteX2" fmla="*/ 1368152 w 1419523"/>
              <a:gd name="connsiteY2" fmla="*/ 709717 h 709717"/>
              <a:gd name="connsiteX3" fmla="*/ 0 w 1419523"/>
              <a:gd name="connsiteY3" fmla="*/ 709717 h 709717"/>
              <a:gd name="connsiteX4" fmla="*/ 0 w 1419523"/>
              <a:gd name="connsiteY4" fmla="*/ 61645 h 709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523" h="709717">
                <a:moveTo>
                  <a:pt x="0" y="61645"/>
                </a:moveTo>
                <a:lnTo>
                  <a:pt x="1419523" y="0"/>
                </a:lnTo>
                <a:lnTo>
                  <a:pt x="1368152" y="709717"/>
                </a:lnTo>
                <a:lnTo>
                  <a:pt x="0" y="709717"/>
                </a:lnTo>
                <a:lnTo>
                  <a:pt x="0" y="61645"/>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600" dirty="0">
                <a:latin typeface="Roboto Light"/>
              </a:rPr>
              <a:t>Widget</a:t>
            </a:r>
            <a:endParaRPr lang="en-US" sz="1600" b="1" dirty="0">
              <a:solidFill>
                <a:schemeClr val="bg1"/>
              </a:solidFill>
              <a:latin typeface="Roboto Light"/>
            </a:endParaRPr>
          </a:p>
        </p:txBody>
      </p:sp>
      <p:sp>
        <p:nvSpPr>
          <p:cNvPr id="15" name="Rectangle 14"/>
          <p:cNvSpPr/>
          <p:nvPr/>
        </p:nvSpPr>
        <p:spPr bwMode="auto">
          <a:xfrm>
            <a:off x="876066" y="5013177"/>
            <a:ext cx="1689896" cy="1326878"/>
          </a:xfrm>
          <a:custGeom>
            <a:avLst/>
            <a:gdLst>
              <a:gd name="connsiteX0" fmla="*/ 0 w 1607703"/>
              <a:gd name="connsiteY0" fmla="*/ 0 h 1224136"/>
              <a:gd name="connsiteX1" fmla="*/ 1607703 w 1607703"/>
              <a:gd name="connsiteY1" fmla="*/ 0 h 1224136"/>
              <a:gd name="connsiteX2" fmla="*/ 1607703 w 1607703"/>
              <a:gd name="connsiteY2" fmla="*/ 1224136 h 1224136"/>
              <a:gd name="connsiteX3" fmla="*/ 0 w 1607703"/>
              <a:gd name="connsiteY3" fmla="*/ 1224136 h 1224136"/>
              <a:gd name="connsiteX4" fmla="*/ 0 w 1607703"/>
              <a:gd name="connsiteY4" fmla="*/ 0 h 1224136"/>
              <a:gd name="connsiteX0" fmla="*/ 0 w 1689896"/>
              <a:gd name="connsiteY0" fmla="*/ 0 h 1326878"/>
              <a:gd name="connsiteX1" fmla="*/ 1607703 w 1689896"/>
              <a:gd name="connsiteY1" fmla="*/ 0 h 1326878"/>
              <a:gd name="connsiteX2" fmla="*/ 1689896 w 1689896"/>
              <a:gd name="connsiteY2" fmla="*/ 1326878 h 1326878"/>
              <a:gd name="connsiteX3" fmla="*/ 0 w 1689896"/>
              <a:gd name="connsiteY3" fmla="*/ 1224136 h 1326878"/>
              <a:gd name="connsiteX4" fmla="*/ 0 w 1689896"/>
              <a:gd name="connsiteY4" fmla="*/ 0 h 1326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896" h="1326878">
                <a:moveTo>
                  <a:pt x="0" y="0"/>
                </a:moveTo>
                <a:lnTo>
                  <a:pt x="1607703" y="0"/>
                </a:lnTo>
                <a:lnTo>
                  <a:pt x="1689896" y="1326878"/>
                </a:lnTo>
                <a:lnTo>
                  <a:pt x="0" y="1224136"/>
                </a:lnTo>
                <a:lnTo>
                  <a:pt x="0" y="0"/>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600" dirty="0">
                <a:latin typeface="Roboto Light"/>
              </a:rPr>
              <a:t>Portal</a:t>
            </a:r>
          </a:p>
          <a:p>
            <a:pPr algn="ctr"/>
            <a:r>
              <a:rPr lang="nl-NL" sz="1600" dirty="0" smtClean="0">
                <a:latin typeface="Roboto Light"/>
              </a:rPr>
              <a:t>Integration</a:t>
            </a:r>
            <a:endParaRPr lang="nl-NL" sz="1600" dirty="0">
              <a:latin typeface="Roboto Light"/>
            </a:endParaRPr>
          </a:p>
          <a:p>
            <a:pPr algn="ctr"/>
            <a:r>
              <a:rPr lang="nl-NL" sz="1600" dirty="0">
                <a:latin typeface="Roboto Light"/>
              </a:rPr>
              <a:t>Services</a:t>
            </a:r>
            <a:endParaRPr lang="en-US" sz="1600" dirty="0">
              <a:latin typeface="Roboto Light"/>
            </a:endParaRPr>
          </a:p>
        </p:txBody>
      </p:sp>
      <p:sp>
        <p:nvSpPr>
          <p:cNvPr id="19" name="Rectangle 14"/>
          <p:cNvSpPr/>
          <p:nvPr/>
        </p:nvSpPr>
        <p:spPr bwMode="auto">
          <a:xfrm>
            <a:off x="2760506" y="5013177"/>
            <a:ext cx="1689896" cy="1326878"/>
          </a:xfrm>
          <a:custGeom>
            <a:avLst/>
            <a:gdLst>
              <a:gd name="connsiteX0" fmla="*/ 0 w 1607703"/>
              <a:gd name="connsiteY0" fmla="*/ 0 h 1224136"/>
              <a:gd name="connsiteX1" fmla="*/ 1607703 w 1607703"/>
              <a:gd name="connsiteY1" fmla="*/ 0 h 1224136"/>
              <a:gd name="connsiteX2" fmla="*/ 1607703 w 1607703"/>
              <a:gd name="connsiteY2" fmla="*/ 1224136 h 1224136"/>
              <a:gd name="connsiteX3" fmla="*/ 0 w 1607703"/>
              <a:gd name="connsiteY3" fmla="*/ 1224136 h 1224136"/>
              <a:gd name="connsiteX4" fmla="*/ 0 w 1607703"/>
              <a:gd name="connsiteY4" fmla="*/ 0 h 1224136"/>
              <a:gd name="connsiteX0" fmla="*/ 0 w 1689896"/>
              <a:gd name="connsiteY0" fmla="*/ 0 h 1326878"/>
              <a:gd name="connsiteX1" fmla="*/ 1607703 w 1689896"/>
              <a:gd name="connsiteY1" fmla="*/ 0 h 1326878"/>
              <a:gd name="connsiteX2" fmla="*/ 1689896 w 1689896"/>
              <a:gd name="connsiteY2" fmla="*/ 1326878 h 1326878"/>
              <a:gd name="connsiteX3" fmla="*/ 0 w 1689896"/>
              <a:gd name="connsiteY3" fmla="*/ 1224136 h 1326878"/>
              <a:gd name="connsiteX4" fmla="*/ 0 w 1689896"/>
              <a:gd name="connsiteY4" fmla="*/ 0 h 1326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896" h="1326878">
                <a:moveTo>
                  <a:pt x="0" y="0"/>
                </a:moveTo>
                <a:lnTo>
                  <a:pt x="1607703" y="0"/>
                </a:lnTo>
                <a:lnTo>
                  <a:pt x="1689896" y="1326878"/>
                </a:lnTo>
                <a:lnTo>
                  <a:pt x="0" y="1224136"/>
                </a:lnTo>
                <a:lnTo>
                  <a:pt x="0" y="0"/>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600" dirty="0">
                <a:latin typeface="Roboto Light"/>
              </a:rPr>
              <a:t>Portal</a:t>
            </a:r>
          </a:p>
          <a:p>
            <a:pPr algn="ctr"/>
            <a:r>
              <a:rPr lang="nl-NL" sz="1600" dirty="0">
                <a:latin typeface="Roboto Light"/>
              </a:rPr>
              <a:t>Security</a:t>
            </a:r>
          </a:p>
          <a:p>
            <a:pPr algn="ctr"/>
            <a:r>
              <a:rPr lang="nl-NL" sz="1600" dirty="0">
                <a:latin typeface="Roboto Light"/>
              </a:rPr>
              <a:t>Services</a:t>
            </a:r>
            <a:endParaRPr lang="en-US" sz="1600" dirty="0">
              <a:latin typeface="Roboto Light"/>
            </a:endParaRPr>
          </a:p>
        </p:txBody>
      </p:sp>
      <p:sp>
        <p:nvSpPr>
          <p:cNvPr id="20" name="Rectangle 14"/>
          <p:cNvSpPr/>
          <p:nvPr/>
        </p:nvSpPr>
        <p:spPr bwMode="auto">
          <a:xfrm>
            <a:off x="4644946" y="5013177"/>
            <a:ext cx="1689896" cy="1326878"/>
          </a:xfrm>
          <a:custGeom>
            <a:avLst/>
            <a:gdLst>
              <a:gd name="connsiteX0" fmla="*/ 0 w 1607703"/>
              <a:gd name="connsiteY0" fmla="*/ 0 h 1224136"/>
              <a:gd name="connsiteX1" fmla="*/ 1607703 w 1607703"/>
              <a:gd name="connsiteY1" fmla="*/ 0 h 1224136"/>
              <a:gd name="connsiteX2" fmla="*/ 1607703 w 1607703"/>
              <a:gd name="connsiteY2" fmla="*/ 1224136 h 1224136"/>
              <a:gd name="connsiteX3" fmla="*/ 0 w 1607703"/>
              <a:gd name="connsiteY3" fmla="*/ 1224136 h 1224136"/>
              <a:gd name="connsiteX4" fmla="*/ 0 w 1607703"/>
              <a:gd name="connsiteY4" fmla="*/ 0 h 1224136"/>
              <a:gd name="connsiteX0" fmla="*/ 0 w 1689896"/>
              <a:gd name="connsiteY0" fmla="*/ 0 h 1326878"/>
              <a:gd name="connsiteX1" fmla="*/ 1607703 w 1689896"/>
              <a:gd name="connsiteY1" fmla="*/ 0 h 1326878"/>
              <a:gd name="connsiteX2" fmla="*/ 1689896 w 1689896"/>
              <a:gd name="connsiteY2" fmla="*/ 1326878 h 1326878"/>
              <a:gd name="connsiteX3" fmla="*/ 0 w 1689896"/>
              <a:gd name="connsiteY3" fmla="*/ 1224136 h 1326878"/>
              <a:gd name="connsiteX4" fmla="*/ 0 w 1689896"/>
              <a:gd name="connsiteY4" fmla="*/ 0 h 1326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896" h="1326878">
                <a:moveTo>
                  <a:pt x="0" y="0"/>
                </a:moveTo>
                <a:lnTo>
                  <a:pt x="1607703" y="0"/>
                </a:lnTo>
                <a:lnTo>
                  <a:pt x="1689896" y="1326878"/>
                </a:lnTo>
                <a:lnTo>
                  <a:pt x="0" y="1224136"/>
                </a:lnTo>
                <a:lnTo>
                  <a:pt x="0" y="0"/>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600" dirty="0">
                <a:latin typeface="Roboto Light"/>
              </a:rPr>
              <a:t>Portal</a:t>
            </a:r>
          </a:p>
          <a:p>
            <a:pPr algn="ctr"/>
            <a:r>
              <a:rPr lang="nl-NL" sz="1600" dirty="0">
                <a:latin typeface="Roboto Light"/>
              </a:rPr>
              <a:t>Content</a:t>
            </a:r>
          </a:p>
          <a:p>
            <a:pPr algn="ctr"/>
            <a:r>
              <a:rPr lang="nl-NL" sz="1600" dirty="0">
                <a:latin typeface="Roboto Light"/>
              </a:rPr>
              <a:t>Services</a:t>
            </a:r>
            <a:endParaRPr lang="en-US" sz="1600" dirty="0">
              <a:latin typeface="Roboto Light"/>
            </a:endParaRPr>
          </a:p>
        </p:txBody>
      </p:sp>
      <p:sp>
        <p:nvSpPr>
          <p:cNvPr id="21" name="Rectangle 14"/>
          <p:cNvSpPr/>
          <p:nvPr/>
        </p:nvSpPr>
        <p:spPr bwMode="auto">
          <a:xfrm>
            <a:off x="6529386" y="5013177"/>
            <a:ext cx="1689896" cy="1326878"/>
          </a:xfrm>
          <a:custGeom>
            <a:avLst/>
            <a:gdLst>
              <a:gd name="connsiteX0" fmla="*/ 0 w 1607703"/>
              <a:gd name="connsiteY0" fmla="*/ 0 h 1224136"/>
              <a:gd name="connsiteX1" fmla="*/ 1607703 w 1607703"/>
              <a:gd name="connsiteY1" fmla="*/ 0 h 1224136"/>
              <a:gd name="connsiteX2" fmla="*/ 1607703 w 1607703"/>
              <a:gd name="connsiteY2" fmla="*/ 1224136 h 1224136"/>
              <a:gd name="connsiteX3" fmla="*/ 0 w 1607703"/>
              <a:gd name="connsiteY3" fmla="*/ 1224136 h 1224136"/>
              <a:gd name="connsiteX4" fmla="*/ 0 w 1607703"/>
              <a:gd name="connsiteY4" fmla="*/ 0 h 1224136"/>
              <a:gd name="connsiteX0" fmla="*/ 0 w 1689896"/>
              <a:gd name="connsiteY0" fmla="*/ 0 h 1326878"/>
              <a:gd name="connsiteX1" fmla="*/ 1607703 w 1689896"/>
              <a:gd name="connsiteY1" fmla="*/ 0 h 1326878"/>
              <a:gd name="connsiteX2" fmla="*/ 1689896 w 1689896"/>
              <a:gd name="connsiteY2" fmla="*/ 1326878 h 1326878"/>
              <a:gd name="connsiteX3" fmla="*/ 0 w 1689896"/>
              <a:gd name="connsiteY3" fmla="*/ 1224136 h 1326878"/>
              <a:gd name="connsiteX4" fmla="*/ 0 w 1689896"/>
              <a:gd name="connsiteY4" fmla="*/ 0 h 1326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896" h="1326878">
                <a:moveTo>
                  <a:pt x="0" y="0"/>
                </a:moveTo>
                <a:lnTo>
                  <a:pt x="1607703" y="0"/>
                </a:lnTo>
                <a:lnTo>
                  <a:pt x="1689896" y="1326878"/>
                </a:lnTo>
                <a:lnTo>
                  <a:pt x="0" y="1224136"/>
                </a:lnTo>
                <a:lnTo>
                  <a:pt x="0" y="0"/>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600" dirty="0">
                <a:latin typeface="Roboto Light"/>
              </a:rPr>
              <a:t>Portal</a:t>
            </a:r>
          </a:p>
          <a:p>
            <a:pPr algn="ctr"/>
            <a:r>
              <a:rPr lang="nl-NL" sz="1600" dirty="0">
                <a:latin typeface="Roboto Light"/>
              </a:rPr>
              <a:t>Personalization</a:t>
            </a:r>
          </a:p>
          <a:p>
            <a:pPr algn="ctr"/>
            <a:r>
              <a:rPr lang="nl-NL" sz="1600" dirty="0">
                <a:latin typeface="Roboto Light"/>
              </a:rPr>
              <a:t>Services</a:t>
            </a:r>
            <a:endParaRPr lang="en-US" sz="1600" dirty="0">
              <a:latin typeface="Roboto Light"/>
            </a:endParaRPr>
          </a:p>
        </p:txBody>
      </p:sp>
      <p:cxnSp>
        <p:nvCxnSpPr>
          <p:cNvPr id="25" name="Straight Arrow Connector 24"/>
          <p:cNvCxnSpPr/>
          <p:nvPr/>
        </p:nvCxnSpPr>
        <p:spPr>
          <a:xfrm rot="5400000">
            <a:off x="2249722" y="3057285"/>
            <a:ext cx="1476207" cy="1008111"/>
          </a:xfrm>
          <a:prstGeom prst="curvedConnector3">
            <a:avLst>
              <a:gd name="adj1" fmla="val 50000"/>
            </a:avLst>
          </a:prstGeom>
          <a:ln>
            <a:solidFill>
              <a:schemeClr val="accent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3" name="Curved Connector 42"/>
          <p:cNvCxnSpPr/>
          <p:nvPr/>
        </p:nvCxnSpPr>
        <p:spPr>
          <a:xfrm rot="16200000" flipH="1">
            <a:off x="5597891" y="3068960"/>
            <a:ext cx="1473902" cy="1008112"/>
          </a:xfrm>
          <a:prstGeom prst="curvedConnector3">
            <a:avLst/>
          </a:prstGeom>
          <a:ln>
            <a:solidFill>
              <a:schemeClr val="accent1"/>
            </a:solidFill>
            <a:headEnd type="arrow"/>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29153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Key Elements of </a:t>
            </a:r>
            <a:r>
              <a:rPr lang="en-US" dirty="0" err="1"/>
              <a:t>Backbase</a:t>
            </a:r>
            <a:r>
              <a:rPr lang="en-US" dirty="0"/>
              <a:t> CXP</a:t>
            </a:r>
          </a:p>
        </p:txBody>
      </p:sp>
      <p:sp>
        <p:nvSpPr>
          <p:cNvPr id="4" name="Slide Number Placeholder 3"/>
          <p:cNvSpPr>
            <a:spLocks noGrp="1"/>
          </p:cNvSpPr>
          <p:nvPr>
            <p:ph type="sldNum" sz="quarter" idx="4"/>
          </p:nvPr>
        </p:nvSpPr>
        <p:spPr/>
        <p:txBody>
          <a:bodyPr/>
          <a:lstStyle/>
          <a:p>
            <a:fld id="{6FF59741-7650-A046-95B5-8D31235C520E}" type="slidenum">
              <a:rPr lang="en-US" smtClean="0"/>
              <a:pPr/>
              <a:t>13</a:t>
            </a:fld>
            <a:endParaRPr lang="en-US" dirty="0"/>
          </a:p>
        </p:txBody>
      </p:sp>
      <p:sp>
        <p:nvSpPr>
          <p:cNvPr id="6" name="Content Placeholder 5"/>
          <p:cNvSpPr>
            <a:spLocks noGrp="1"/>
          </p:cNvSpPr>
          <p:nvPr>
            <p:ph type="body" sz="quarter" idx="14"/>
          </p:nvPr>
        </p:nvSpPr>
        <p:spPr/>
        <p:txBody>
          <a:bodyPr/>
          <a:lstStyle/>
          <a:p>
            <a:r>
              <a:rPr lang="en-US" sz="3000" dirty="0">
                <a:solidFill>
                  <a:schemeClr val="bg1"/>
                </a:solidFill>
                <a:latin typeface="Roboto Black" panose="02000000000000000000" pitchFamily="2" charset="0"/>
                <a:ea typeface="Roboto Black" panose="02000000000000000000" pitchFamily="2" charset="0"/>
              </a:rPr>
              <a:t>A component model</a:t>
            </a:r>
          </a:p>
          <a:p>
            <a:r>
              <a:rPr lang="en-US" sz="3000" dirty="0"/>
              <a:t>Flexible rendering and support for multi-device delivery</a:t>
            </a:r>
          </a:p>
          <a:p>
            <a:r>
              <a:rPr lang="en-US" sz="3000" dirty="0"/>
              <a:t>Personalization</a:t>
            </a:r>
          </a:p>
          <a:p>
            <a:r>
              <a:rPr lang="en-US" sz="3000" dirty="0"/>
              <a:t>The ability to integrate with a wide range of technologies </a:t>
            </a:r>
          </a:p>
          <a:p>
            <a:r>
              <a:rPr lang="en-US" sz="3000" dirty="0"/>
              <a:t>Content services</a:t>
            </a:r>
          </a:p>
          <a:p>
            <a:r>
              <a:rPr lang="en-US" sz="3000" dirty="0"/>
              <a:t>Security administration</a:t>
            </a:r>
          </a:p>
          <a:p>
            <a:r>
              <a:rPr lang="en-US" sz="3000" dirty="0"/>
              <a:t>Targeting</a:t>
            </a:r>
          </a:p>
          <a:p>
            <a:r>
              <a:rPr lang="en-US" sz="3000" dirty="0"/>
              <a:t>Publishing</a:t>
            </a:r>
          </a:p>
          <a:p>
            <a:endParaRPr lang="en-US" sz="2800" dirty="0"/>
          </a:p>
          <a:p>
            <a:endParaRPr lang="en-US" sz="2800" dirty="0"/>
          </a:p>
        </p:txBody>
      </p:sp>
    </p:spTree>
    <p:extLst>
      <p:ext uri="{BB962C8B-B14F-4D97-AF65-F5344CB8AC3E}">
        <p14:creationId xmlns:p14="http://schemas.microsoft.com/office/powerpoint/2010/main" val="35096011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14</a:t>
            </a:fld>
            <a:endParaRPr lang="en-US" dirty="0"/>
          </a:p>
        </p:txBody>
      </p:sp>
      <p:sp>
        <p:nvSpPr>
          <p:cNvPr id="3" name="Text Placeholder 2"/>
          <p:cNvSpPr>
            <a:spLocks noGrp="1"/>
          </p:cNvSpPr>
          <p:nvPr>
            <p:ph type="body" sz="quarter" idx="11"/>
          </p:nvPr>
        </p:nvSpPr>
        <p:spPr/>
        <p:txBody>
          <a:bodyPr/>
          <a:lstStyle/>
          <a:p>
            <a:r>
              <a:rPr lang="en-US" dirty="0" smtClean="0"/>
              <a:t>Portal Component Model</a:t>
            </a:r>
            <a:endParaRPr lang="en-US" dirty="0"/>
          </a:p>
          <a:p>
            <a:endParaRPr lang="en-US" dirty="0"/>
          </a:p>
        </p:txBody>
      </p:sp>
      <p:sp>
        <p:nvSpPr>
          <p:cNvPr id="4" name="Text Placeholder 3"/>
          <p:cNvSpPr>
            <a:spLocks noGrp="1"/>
          </p:cNvSpPr>
          <p:nvPr>
            <p:ph type="body" sz="quarter" idx="12"/>
          </p:nvPr>
        </p:nvSpPr>
        <p:spPr/>
        <p:txBody>
          <a:bodyPr/>
          <a:lstStyle/>
          <a:p>
            <a:r>
              <a:rPr lang="en-US" dirty="0"/>
              <a:t>Portal Essentials</a:t>
            </a:r>
          </a:p>
        </p:txBody>
      </p:sp>
    </p:spTree>
    <p:extLst>
      <p:ext uri="{BB962C8B-B14F-4D97-AF65-F5344CB8AC3E}">
        <p14:creationId xmlns:p14="http://schemas.microsoft.com/office/powerpoint/2010/main" val="2071705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err="1"/>
              <a:t>Backbase</a:t>
            </a:r>
            <a:r>
              <a:rPr lang="en-US" dirty="0"/>
              <a:t> CXP Model</a:t>
            </a:r>
          </a:p>
        </p:txBody>
      </p:sp>
      <p:sp>
        <p:nvSpPr>
          <p:cNvPr id="6" name="Content Placeholder 5"/>
          <p:cNvSpPr>
            <a:spLocks noGrp="1"/>
          </p:cNvSpPr>
          <p:nvPr>
            <p:ph sz="quarter" idx="14"/>
          </p:nvPr>
        </p:nvSpPr>
        <p:spPr/>
        <p:txBody>
          <a:bodyPr>
            <a:normAutofit lnSpcReduction="10000"/>
          </a:bodyPr>
          <a:lstStyle/>
          <a:p>
            <a:pPr>
              <a:lnSpc>
                <a:spcPct val="150000"/>
              </a:lnSpc>
              <a:defRPr/>
            </a:pPr>
            <a:r>
              <a:rPr lang="en-US" dirty="0">
                <a:ea typeface="ＭＳ Ｐゴシック" charset="0"/>
                <a:sym typeface="Arial" charset="0"/>
              </a:rPr>
              <a:t>Model </a:t>
            </a:r>
            <a:r>
              <a:rPr lang="en-US" dirty="0">
                <a:latin typeface="Roboto Black" panose="02000000000000000000" pitchFamily="2" charset="0"/>
                <a:ea typeface="Roboto Black" panose="02000000000000000000" pitchFamily="2" charset="0"/>
                <a:sym typeface="Arial" charset="0"/>
              </a:rPr>
              <a:t>defines</a:t>
            </a:r>
            <a:r>
              <a:rPr lang="en-US" dirty="0">
                <a:ea typeface="ＭＳ Ｐゴシック" charset="0"/>
                <a:sym typeface="Arial" charset="0"/>
              </a:rPr>
              <a:t> the structure of the portal</a:t>
            </a:r>
          </a:p>
          <a:p>
            <a:pPr marL="723726" lvl="2" indent="-342818">
              <a:lnSpc>
                <a:spcPct val="150000"/>
              </a:lnSpc>
              <a:defRPr/>
            </a:pPr>
            <a:r>
              <a:rPr lang="en-US" dirty="0">
                <a:ea typeface="ＭＳ Ｐゴシック" charset="0"/>
                <a:sym typeface="Arial" charset="0"/>
              </a:rPr>
              <a:t>Used by Portal to render web pages</a:t>
            </a:r>
          </a:p>
          <a:p>
            <a:pPr marL="723726" lvl="2" indent="-342818">
              <a:lnSpc>
                <a:spcPct val="150000"/>
              </a:lnSpc>
              <a:defRPr/>
            </a:pPr>
            <a:r>
              <a:rPr lang="en-US" dirty="0">
                <a:ea typeface="ＭＳ Ｐゴシック" charset="0"/>
                <a:sym typeface="Arial" charset="0"/>
              </a:rPr>
              <a:t>More abstract way to conceptualize your application</a:t>
            </a:r>
          </a:p>
          <a:p>
            <a:pPr marL="787211" lvl="1" indent="-457090">
              <a:lnSpc>
                <a:spcPct val="150000"/>
              </a:lnSpc>
              <a:buFont typeface="Wingdings" panose="05000000000000000000" pitchFamily="2" charset="2"/>
              <a:buChar char="§"/>
              <a:defRPr/>
            </a:pPr>
            <a:r>
              <a:rPr lang="en-US" dirty="0">
                <a:ea typeface="ＭＳ Ｐゴシック" charset="0"/>
                <a:sym typeface="Arial" charset="0"/>
              </a:rPr>
              <a:t>Portal model is </a:t>
            </a:r>
            <a:r>
              <a:rPr lang="en-US" dirty="0">
                <a:latin typeface="Roboto Black" panose="02000000000000000000" pitchFamily="2" charset="0"/>
                <a:ea typeface="Roboto Black" panose="02000000000000000000" pitchFamily="2" charset="0"/>
                <a:sym typeface="Arial" charset="0"/>
              </a:rPr>
              <a:t>stored</a:t>
            </a:r>
            <a:r>
              <a:rPr lang="en-US" dirty="0">
                <a:ea typeface="ＭＳ Ｐゴシック" charset="0"/>
                <a:sym typeface="Arial" charset="0"/>
              </a:rPr>
              <a:t> in portal database</a:t>
            </a:r>
          </a:p>
          <a:p>
            <a:pPr>
              <a:lnSpc>
                <a:spcPct val="150000"/>
              </a:lnSpc>
              <a:buFont typeface="Wingdings" panose="05000000000000000000" pitchFamily="2" charset="2"/>
              <a:buChar char="§"/>
              <a:defRPr/>
            </a:pPr>
            <a:r>
              <a:rPr lang="en-US" dirty="0">
                <a:ea typeface="ＭＳ Ｐゴシック" charset="0"/>
                <a:sym typeface="Arial" charset="0"/>
              </a:rPr>
              <a:t>Portal model can be </a:t>
            </a:r>
            <a:r>
              <a:rPr lang="en-US" dirty="0">
                <a:latin typeface="Roboto Black" panose="02000000000000000000" pitchFamily="2" charset="0"/>
                <a:ea typeface="Roboto Black" panose="02000000000000000000" pitchFamily="2" charset="0"/>
                <a:sym typeface="Arial" charset="0"/>
              </a:rPr>
              <a:t>modified</a:t>
            </a:r>
            <a:r>
              <a:rPr lang="en-US" dirty="0">
                <a:ea typeface="ＭＳ Ｐゴシック" charset="0"/>
                <a:sym typeface="Arial" charset="0"/>
              </a:rPr>
              <a:t>:</a:t>
            </a:r>
          </a:p>
          <a:p>
            <a:pPr marL="723726" lvl="2" indent="-342818">
              <a:lnSpc>
                <a:spcPct val="150000"/>
              </a:lnSpc>
              <a:defRPr/>
            </a:pPr>
            <a:r>
              <a:rPr lang="en-US" dirty="0">
                <a:ea typeface="ＭＳ Ｐゴシック" charset="0"/>
                <a:sym typeface="Arial" charset="0"/>
              </a:rPr>
              <a:t>By </a:t>
            </a:r>
            <a:r>
              <a:rPr lang="en-US" dirty="0">
                <a:latin typeface="Roboto Black" panose="02000000000000000000" pitchFamily="2" charset="0"/>
                <a:ea typeface="Roboto Black" panose="02000000000000000000" pitchFamily="2" charset="0"/>
                <a:sym typeface="Arial" charset="0"/>
              </a:rPr>
              <a:t>business </a:t>
            </a:r>
            <a:r>
              <a:rPr lang="en-US" dirty="0" smtClean="0">
                <a:latin typeface="Roboto Black" panose="02000000000000000000" pitchFamily="2" charset="0"/>
                <a:ea typeface="Roboto Black" panose="02000000000000000000" pitchFamily="2" charset="0"/>
                <a:sym typeface="Arial" charset="0"/>
              </a:rPr>
              <a:t>user, </a:t>
            </a:r>
            <a:r>
              <a:rPr lang="en-US" dirty="0">
                <a:ea typeface="ＭＳ Ｐゴシック" charset="0"/>
                <a:sym typeface="Arial" charset="0"/>
              </a:rPr>
              <a:t>using </a:t>
            </a:r>
            <a:r>
              <a:rPr lang="en-US" dirty="0" smtClean="0">
                <a:latin typeface="Roboto Black" panose="02000000000000000000" pitchFamily="2" charset="0"/>
                <a:ea typeface="Roboto Black" panose="02000000000000000000" pitchFamily="2" charset="0"/>
                <a:sym typeface="Arial" charset="0"/>
              </a:rPr>
              <a:t>CXP Manager</a:t>
            </a:r>
            <a:endParaRPr lang="en-US" dirty="0">
              <a:latin typeface="Roboto Black" panose="02000000000000000000" pitchFamily="2" charset="0"/>
              <a:ea typeface="Roboto Black" panose="02000000000000000000" pitchFamily="2" charset="0"/>
              <a:sym typeface="Arial" charset="0"/>
            </a:endParaRPr>
          </a:p>
          <a:p>
            <a:pPr marL="723726" lvl="2" indent="-342818">
              <a:lnSpc>
                <a:spcPct val="150000"/>
              </a:lnSpc>
              <a:defRPr/>
            </a:pPr>
            <a:r>
              <a:rPr lang="en-US" dirty="0">
                <a:ea typeface="ＭＳ Ｐゴシック" charset="0"/>
                <a:sym typeface="Arial" charset="0"/>
              </a:rPr>
              <a:t>By </a:t>
            </a:r>
            <a:r>
              <a:rPr lang="en-US" dirty="0">
                <a:latin typeface="Roboto Black" panose="02000000000000000000" pitchFamily="2" charset="0"/>
                <a:ea typeface="Roboto Black" panose="02000000000000000000" pitchFamily="2" charset="0"/>
                <a:sym typeface="Arial" charset="0"/>
              </a:rPr>
              <a:t>developers</a:t>
            </a:r>
            <a:r>
              <a:rPr lang="en-US" dirty="0">
                <a:ea typeface="ＭＳ Ｐゴシック" charset="0"/>
                <a:sym typeface="Arial" charset="0"/>
              </a:rPr>
              <a:t>:</a:t>
            </a:r>
          </a:p>
          <a:p>
            <a:pPr marL="1103048" lvl="3" indent="-342818">
              <a:lnSpc>
                <a:spcPct val="150000"/>
              </a:lnSpc>
              <a:defRPr/>
            </a:pPr>
            <a:r>
              <a:rPr lang="en-US" dirty="0" smtClean="0">
                <a:ea typeface="ＭＳ Ｐゴシック" charset="0"/>
                <a:sym typeface="Arial" charset="0"/>
              </a:rPr>
              <a:t>Using Backbase command line tool</a:t>
            </a:r>
            <a:endParaRPr lang="en-US" dirty="0">
              <a:ea typeface="ＭＳ Ｐゴシック" charset="0"/>
              <a:sym typeface="Arial" charset="0"/>
            </a:endParaRPr>
          </a:p>
          <a:p>
            <a:pPr marL="1103048" lvl="3" indent="-342818">
              <a:lnSpc>
                <a:spcPct val="150000"/>
              </a:lnSpc>
              <a:defRPr/>
            </a:pPr>
            <a:r>
              <a:rPr lang="en-US" dirty="0">
                <a:latin typeface="Roboto Black" panose="02000000000000000000" pitchFamily="2" charset="0"/>
                <a:ea typeface="Roboto Black" panose="02000000000000000000" pitchFamily="2" charset="0"/>
                <a:sym typeface="Arial" charset="0"/>
              </a:rPr>
              <a:t>Programmatically</a:t>
            </a:r>
            <a:r>
              <a:rPr lang="en-US" dirty="0">
                <a:ea typeface="ＭＳ Ｐゴシック" charset="0"/>
                <a:sym typeface="Arial" charset="0"/>
              </a:rPr>
              <a:t>, using APIs (REST, Java, </a:t>
            </a:r>
            <a:r>
              <a:rPr lang="en-US" dirty="0" smtClean="0">
                <a:ea typeface="ＭＳ Ｐゴシック" charset="0"/>
                <a:sym typeface="Arial" charset="0"/>
              </a:rPr>
              <a:t>JavaScript)</a:t>
            </a:r>
            <a:endParaRPr lang="en-US" dirty="0">
              <a:ea typeface="ＭＳ Ｐゴシック" charset="0"/>
              <a:sym typeface="Arial" charset="0"/>
            </a:endParaRPr>
          </a:p>
          <a:p>
            <a:pPr marL="723726" lvl="2" indent="-342818">
              <a:lnSpc>
                <a:spcPct val="150000"/>
              </a:lnSpc>
              <a:defRPr/>
            </a:pPr>
            <a:r>
              <a:rPr lang="en-US" dirty="0">
                <a:ea typeface="ＭＳ Ｐゴシック" charset="0"/>
                <a:sym typeface="Arial" charset="0"/>
              </a:rPr>
              <a:t>By </a:t>
            </a:r>
            <a:r>
              <a:rPr lang="en-US" dirty="0">
                <a:latin typeface="Roboto Black" panose="02000000000000000000" pitchFamily="2" charset="0"/>
                <a:ea typeface="Roboto Black" panose="02000000000000000000" pitchFamily="2" charset="0"/>
                <a:sym typeface="Arial" charset="0"/>
              </a:rPr>
              <a:t>end-users</a:t>
            </a:r>
            <a:r>
              <a:rPr lang="en-US" dirty="0">
                <a:ea typeface="ＭＳ Ｐゴシック" charset="0"/>
                <a:sym typeface="Arial" charset="0"/>
              </a:rPr>
              <a:t> through </a:t>
            </a:r>
            <a:r>
              <a:rPr lang="en-US" dirty="0">
                <a:latin typeface="Roboto Black" panose="02000000000000000000" pitchFamily="2" charset="0"/>
                <a:ea typeface="Roboto Black" panose="02000000000000000000" pitchFamily="2" charset="0"/>
                <a:sym typeface="Arial" charset="0"/>
              </a:rPr>
              <a:t>personalization</a:t>
            </a:r>
          </a:p>
          <a:p>
            <a:endParaRPr lang="en-US" dirty="0" smtClean="0"/>
          </a:p>
          <a:p>
            <a:endParaRPr lang="en-US" b="1"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15</a:t>
            </a:fld>
            <a:endParaRPr lang="en-US" dirty="0"/>
          </a:p>
        </p:txBody>
      </p:sp>
    </p:spTree>
    <p:extLst>
      <p:ext uri="{BB962C8B-B14F-4D97-AF65-F5344CB8AC3E}">
        <p14:creationId xmlns:p14="http://schemas.microsoft.com/office/powerpoint/2010/main" val="40875584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Object Model Items</a:t>
            </a:r>
          </a:p>
        </p:txBody>
      </p:sp>
      <p:sp>
        <p:nvSpPr>
          <p:cNvPr id="6" name="Content Placeholder 5"/>
          <p:cNvSpPr>
            <a:spLocks noGrp="1"/>
          </p:cNvSpPr>
          <p:nvPr>
            <p:ph sz="quarter" idx="14"/>
          </p:nvPr>
        </p:nvSpPr>
        <p:spPr/>
        <p:txBody>
          <a:bodyPr>
            <a:normAutofit fontScale="77500" lnSpcReduction="20000"/>
          </a:bodyPr>
          <a:lstStyle/>
          <a:p>
            <a:pPr>
              <a:lnSpc>
                <a:spcPct val="140000"/>
              </a:lnSpc>
            </a:pPr>
            <a:r>
              <a:rPr lang="en-US" dirty="0">
                <a:latin typeface="Roboto Black" panose="02000000000000000000" pitchFamily="2" charset="0"/>
                <a:ea typeface="Roboto Black" panose="02000000000000000000" pitchFamily="2" charset="0"/>
              </a:rPr>
              <a:t>Portals, pages, containers, and widgets</a:t>
            </a:r>
            <a:r>
              <a:rPr lang="en-US" dirty="0"/>
              <a:t> — </a:t>
            </a:r>
            <a:r>
              <a:rPr lang="en-US" dirty="0" smtClean="0"/>
              <a:t>collectively called items; form </a:t>
            </a:r>
            <a:r>
              <a:rPr lang="en-US" dirty="0"/>
              <a:t>the structure of portal websites</a:t>
            </a:r>
            <a:r>
              <a:rPr lang="en-US" dirty="0" smtClean="0"/>
              <a:t>.</a:t>
            </a:r>
          </a:p>
          <a:p>
            <a:pPr>
              <a:lnSpc>
                <a:spcPct val="140000"/>
              </a:lnSpc>
            </a:pPr>
            <a:r>
              <a:rPr lang="en-US" dirty="0" smtClean="0">
                <a:latin typeface="Roboto Black" panose="02000000000000000000" pitchFamily="2" charset="0"/>
                <a:ea typeface="Roboto Black" panose="02000000000000000000" pitchFamily="2" charset="0"/>
              </a:rPr>
              <a:t>Users </a:t>
            </a:r>
            <a:r>
              <a:rPr lang="en-US" dirty="0">
                <a:latin typeface="Roboto Black" panose="02000000000000000000" pitchFamily="2" charset="0"/>
                <a:ea typeface="Roboto Black" panose="02000000000000000000" pitchFamily="2" charset="0"/>
              </a:rPr>
              <a:t>and groups</a:t>
            </a:r>
            <a:r>
              <a:rPr lang="en-US" dirty="0"/>
              <a:t> — describe authorization for each item.</a:t>
            </a:r>
          </a:p>
          <a:p>
            <a:pPr>
              <a:lnSpc>
                <a:spcPct val="140000"/>
              </a:lnSpc>
            </a:pPr>
            <a:r>
              <a:rPr lang="en-US" dirty="0">
                <a:latin typeface="Roboto Black" panose="02000000000000000000" pitchFamily="2" charset="0"/>
                <a:ea typeface="Roboto Black" panose="02000000000000000000" pitchFamily="2" charset="0"/>
              </a:rPr>
              <a:t>Templates</a:t>
            </a:r>
            <a:r>
              <a:rPr lang="en-US" dirty="0"/>
              <a:t> — determine how pages, containers, and widgets are rendered</a:t>
            </a:r>
            <a:r>
              <a:rPr lang="en-US" dirty="0" smtClean="0"/>
              <a:t>.</a:t>
            </a:r>
          </a:p>
          <a:p>
            <a:pPr>
              <a:lnSpc>
                <a:spcPct val="140000"/>
              </a:lnSpc>
            </a:pPr>
            <a:r>
              <a:rPr lang="en-US" dirty="0" smtClean="0">
                <a:latin typeface="Roboto Black" panose="02000000000000000000" pitchFamily="2" charset="0"/>
                <a:ea typeface="Roboto Black" panose="02000000000000000000" pitchFamily="2" charset="0"/>
              </a:rPr>
              <a:t>Catalogs</a:t>
            </a:r>
            <a:r>
              <a:rPr lang="en-US" dirty="0"/>
              <a:t> — contain abstract items that </a:t>
            </a:r>
            <a:r>
              <a:rPr lang="en-US" dirty="0" smtClean="0"/>
              <a:t>can be used </a:t>
            </a:r>
            <a:r>
              <a:rPr lang="en-US" dirty="0"/>
              <a:t>across the </a:t>
            </a:r>
            <a:r>
              <a:rPr lang="en-US" dirty="0" err="1"/>
              <a:t>Backbase</a:t>
            </a:r>
            <a:r>
              <a:rPr lang="en-US" dirty="0"/>
              <a:t> </a:t>
            </a:r>
            <a:r>
              <a:rPr lang="en-US" dirty="0" smtClean="0"/>
              <a:t>CXP </a:t>
            </a:r>
            <a:r>
              <a:rPr lang="en-US" dirty="0"/>
              <a:t>installation, or in a particular portal.</a:t>
            </a:r>
          </a:p>
          <a:p>
            <a:pPr>
              <a:lnSpc>
                <a:spcPct val="140000"/>
              </a:lnSpc>
            </a:pPr>
            <a:r>
              <a:rPr lang="en-US" dirty="0">
                <a:latin typeface="Roboto Black" panose="02000000000000000000" pitchFamily="2" charset="0"/>
                <a:ea typeface="Roboto Black" panose="02000000000000000000" pitchFamily="2" charset="0"/>
              </a:rPr>
              <a:t>Links</a:t>
            </a:r>
            <a:r>
              <a:rPr lang="en-US" dirty="0"/>
              <a:t> — contain pointers to items, other links, external URLs, or item states.</a:t>
            </a:r>
          </a:p>
          <a:p>
            <a:pPr>
              <a:lnSpc>
                <a:spcPct val="140000"/>
              </a:lnSpc>
            </a:pPr>
            <a:r>
              <a:rPr lang="en-US" dirty="0">
                <a:latin typeface="Roboto Black" panose="02000000000000000000" pitchFamily="2" charset="0"/>
                <a:ea typeface="Roboto Black" panose="02000000000000000000" pitchFamily="2" charset="0"/>
              </a:rPr>
              <a:t>Tags</a:t>
            </a:r>
            <a:r>
              <a:rPr lang="en-US" dirty="0"/>
              <a:t> — store keywords assigned to portals, pages</a:t>
            </a:r>
            <a:r>
              <a:rPr lang="en-US" dirty="0" smtClean="0"/>
              <a:t>, </a:t>
            </a:r>
            <a:r>
              <a:rPr lang="en-US" dirty="0"/>
              <a:t>containers, </a:t>
            </a:r>
            <a:r>
              <a:rPr lang="en-US" dirty="0" smtClean="0"/>
              <a:t>widgets, </a:t>
            </a:r>
            <a:r>
              <a:rPr lang="en-US" dirty="0"/>
              <a:t>or templates</a:t>
            </a:r>
            <a:r>
              <a:rPr lang="en-US" dirty="0" smtClean="0"/>
              <a:t>.</a:t>
            </a:r>
          </a:p>
          <a:p>
            <a:pPr>
              <a:lnSpc>
                <a:spcPct val="140000"/>
              </a:lnSpc>
            </a:pPr>
            <a:r>
              <a:rPr lang="en-US" dirty="0">
                <a:latin typeface="Roboto Black" panose="02000000000000000000" pitchFamily="2" charset="0"/>
                <a:ea typeface="Roboto Black" panose="02000000000000000000" pitchFamily="2" charset="0"/>
              </a:rPr>
              <a:t>Features</a:t>
            </a:r>
            <a:r>
              <a:rPr lang="en-US" dirty="0"/>
              <a:t> — make shared resources </a:t>
            </a:r>
            <a:r>
              <a:rPr lang="en-US" dirty="0" smtClean="0"/>
              <a:t>available to items.</a:t>
            </a:r>
          </a:p>
          <a:p>
            <a:pPr>
              <a:lnSpc>
                <a:spcPct val="140000"/>
              </a:lnSpc>
            </a:pPr>
            <a:r>
              <a:rPr lang="en-US" dirty="0">
                <a:latin typeface="Roboto Black" panose="02000000000000000000" pitchFamily="2" charset="0"/>
                <a:ea typeface="Roboto Black" panose="02000000000000000000" pitchFamily="2" charset="0"/>
              </a:rPr>
              <a:t>Structured content types</a:t>
            </a:r>
            <a:r>
              <a:rPr lang="en-US" dirty="0"/>
              <a:t> — define the underlying structure of reusable content items that are stored in Content Services and displayed by the structured content widget</a:t>
            </a:r>
            <a:r>
              <a:rPr lang="en-US" dirty="0" smtClean="0"/>
              <a:t>.</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16</a:t>
            </a:fld>
            <a:endParaRPr lang="en-US" dirty="0"/>
          </a:p>
        </p:txBody>
      </p:sp>
    </p:spTree>
    <p:extLst>
      <p:ext uri="{BB962C8B-B14F-4D97-AF65-F5344CB8AC3E}">
        <p14:creationId xmlns:p14="http://schemas.microsoft.com/office/powerpoint/2010/main" val="38847607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Concepts of CXP Object Model</a:t>
            </a:r>
          </a:p>
        </p:txBody>
      </p:sp>
      <p:sp>
        <p:nvSpPr>
          <p:cNvPr id="4" name="Slide Number Placeholder 3"/>
          <p:cNvSpPr>
            <a:spLocks noGrp="1"/>
          </p:cNvSpPr>
          <p:nvPr>
            <p:ph type="sldNum" sz="quarter" idx="4"/>
          </p:nvPr>
        </p:nvSpPr>
        <p:spPr/>
        <p:txBody>
          <a:bodyPr/>
          <a:lstStyle/>
          <a:p>
            <a:fld id="{6FF59741-7650-A046-95B5-8D31235C520E}" type="slidenum">
              <a:rPr lang="en-US" smtClean="0">
                <a:latin typeface="Roboto Light" pitchFamily="2" charset="0"/>
                <a:ea typeface="Roboto Light" pitchFamily="2" charset="0"/>
              </a:rPr>
              <a:pPr/>
              <a:t>17</a:t>
            </a:fld>
            <a:endParaRPr lang="en-US" dirty="0">
              <a:latin typeface="Roboto Light" pitchFamily="2" charset="0"/>
              <a:ea typeface="Roboto Light" pitchFamily="2" charset="0"/>
            </a:endParaRPr>
          </a:p>
        </p:txBody>
      </p:sp>
      <p:sp>
        <p:nvSpPr>
          <p:cNvPr id="3" name="Rectangle 2"/>
          <p:cNvSpPr/>
          <p:nvPr/>
        </p:nvSpPr>
        <p:spPr bwMode="auto">
          <a:xfrm>
            <a:off x="415911" y="1196754"/>
            <a:ext cx="2499643" cy="3013973"/>
          </a:xfrm>
          <a:custGeom>
            <a:avLst/>
            <a:gdLst>
              <a:gd name="connsiteX0" fmla="*/ 0 w 2448272"/>
              <a:gd name="connsiteY0" fmla="*/ 0 h 2952328"/>
              <a:gd name="connsiteX1" fmla="*/ 2448272 w 2448272"/>
              <a:gd name="connsiteY1" fmla="*/ 0 h 2952328"/>
              <a:gd name="connsiteX2" fmla="*/ 2448272 w 2448272"/>
              <a:gd name="connsiteY2" fmla="*/ 2952328 h 2952328"/>
              <a:gd name="connsiteX3" fmla="*/ 0 w 2448272"/>
              <a:gd name="connsiteY3" fmla="*/ 2952328 h 2952328"/>
              <a:gd name="connsiteX4" fmla="*/ 0 w 2448272"/>
              <a:gd name="connsiteY4" fmla="*/ 0 h 2952328"/>
              <a:gd name="connsiteX0" fmla="*/ 0 w 2499643"/>
              <a:gd name="connsiteY0" fmla="*/ 0 h 3013973"/>
              <a:gd name="connsiteX1" fmla="*/ 2499643 w 2499643"/>
              <a:gd name="connsiteY1" fmla="*/ 61645 h 3013973"/>
              <a:gd name="connsiteX2" fmla="*/ 2499643 w 2499643"/>
              <a:gd name="connsiteY2" fmla="*/ 3013973 h 3013973"/>
              <a:gd name="connsiteX3" fmla="*/ 51371 w 2499643"/>
              <a:gd name="connsiteY3" fmla="*/ 3013973 h 3013973"/>
              <a:gd name="connsiteX4" fmla="*/ 0 w 2499643"/>
              <a:gd name="connsiteY4" fmla="*/ 0 h 3013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643" h="3013973">
                <a:moveTo>
                  <a:pt x="0" y="0"/>
                </a:moveTo>
                <a:lnTo>
                  <a:pt x="2499643" y="61645"/>
                </a:lnTo>
                <a:lnTo>
                  <a:pt x="2499643" y="3013973"/>
                </a:lnTo>
                <a:lnTo>
                  <a:pt x="51371" y="3013973"/>
                </a:lnTo>
                <a:lnTo>
                  <a:pt x="0" y="0"/>
                </a:lnTo>
                <a:close/>
              </a:path>
            </a:pathLst>
          </a:custGeom>
          <a:solidFill>
            <a:schemeClr val="tx2">
              <a:lumMod val="50000"/>
              <a:lumOff val="50000"/>
            </a:schemeClr>
          </a:solidFill>
          <a:ln w="3175" cap="flat" cmpd="sng" algn="ctr">
            <a:noFill/>
            <a:prstDash val="solid"/>
            <a:round/>
            <a:headEnd type="none" w="med" len="med"/>
            <a:tailEnd type="none" w="med" len="med"/>
          </a:ln>
          <a:effectLst/>
        </p:spPr>
        <p:txBody>
          <a:bodyPr vert="horz" wrap="none" lIns="91418" tIns="45710" rIns="91418" bIns="45710" numCol="1" rtlCol="0" anchor="t" anchorCtr="0" compatLnSpc="1">
            <a:prstTxWarp prst="textNoShape">
              <a:avLst/>
            </a:prstTxWarp>
          </a:bodyPr>
          <a:lstStyle/>
          <a:p>
            <a:pPr algn="ctr">
              <a:lnSpc>
                <a:spcPct val="150000"/>
              </a:lnSpc>
            </a:pPr>
            <a:r>
              <a:rPr lang="nl-NL" sz="1200" dirty="0">
                <a:solidFill>
                  <a:schemeClr val="tx2">
                    <a:lumMod val="90000"/>
                    <a:lumOff val="10000"/>
                  </a:schemeClr>
                </a:solidFill>
                <a:latin typeface="Roboto Black" panose="02000000000000000000" pitchFamily="2" charset="0"/>
                <a:ea typeface="Roboto Black" panose="02000000000000000000" pitchFamily="2" charset="0"/>
              </a:rPr>
              <a:t>Page</a:t>
            </a:r>
            <a:endParaRPr lang="en-US" sz="1200" dirty="0">
              <a:solidFill>
                <a:schemeClr val="tx2">
                  <a:lumMod val="90000"/>
                  <a:lumOff val="10000"/>
                </a:schemeClr>
              </a:solidFill>
              <a:latin typeface="Roboto Black" panose="02000000000000000000" pitchFamily="2" charset="0"/>
              <a:ea typeface="Roboto Black" panose="02000000000000000000" pitchFamily="2" charset="0"/>
            </a:endParaRPr>
          </a:p>
        </p:txBody>
      </p:sp>
      <p:sp>
        <p:nvSpPr>
          <p:cNvPr id="6" name="Rectangle 5"/>
          <p:cNvSpPr/>
          <p:nvPr/>
        </p:nvSpPr>
        <p:spPr bwMode="auto">
          <a:xfrm>
            <a:off x="554455" y="1510304"/>
            <a:ext cx="2229492" cy="2589087"/>
          </a:xfrm>
          <a:custGeom>
            <a:avLst/>
            <a:gdLst>
              <a:gd name="connsiteX0" fmla="*/ 0 w 2172648"/>
              <a:gd name="connsiteY0" fmla="*/ 0 h 2408944"/>
              <a:gd name="connsiteX1" fmla="*/ 2172648 w 2172648"/>
              <a:gd name="connsiteY1" fmla="*/ 0 h 2408944"/>
              <a:gd name="connsiteX2" fmla="*/ 2172648 w 2172648"/>
              <a:gd name="connsiteY2" fmla="*/ 2408944 h 2408944"/>
              <a:gd name="connsiteX3" fmla="*/ 0 w 2172648"/>
              <a:gd name="connsiteY3" fmla="*/ 2408944 h 2408944"/>
              <a:gd name="connsiteX4" fmla="*/ 0 w 2172648"/>
              <a:gd name="connsiteY4" fmla="*/ 0 h 2408944"/>
              <a:gd name="connsiteX0" fmla="*/ 0 w 2213745"/>
              <a:gd name="connsiteY0" fmla="*/ 0 h 2470589"/>
              <a:gd name="connsiteX1" fmla="*/ 2213745 w 2213745"/>
              <a:gd name="connsiteY1" fmla="*/ 61645 h 2470589"/>
              <a:gd name="connsiteX2" fmla="*/ 2213745 w 2213745"/>
              <a:gd name="connsiteY2" fmla="*/ 2470589 h 2470589"/>
              <a:gd name="connsiteX3" fmla="*/ 41097 w 2213745"/>
              <a:gd name="connsiteY3" fmla="*/ 2470589 h 2470589"/>
              <a:gd name="connsiteX4" fmla="*/ 0 w 2213745"/>
              <a:gd name="connsiteY4" fmla="*/ 0 h 2470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745" h="2470589">
                <a:moveTo>
                  <a:pt x="0" y="0"/>
                </a:moveTo>
                <a:lnTo>
                  <a:pt x="2213745" y="61645"/>
                </a:lnTo>
                <a:lnTo>
                  <a:pt x="2213745" y="2470589"/>
                </a:lnTo>
                <a:lnTo>
                  <a:pt x="41097" y="2470589"/>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18" tIns="45710" rIns="91418" bIns="45710" numCol="1" rtlCol="0" anchor="t" anchorCtr="0" compatLnSpc="1">
            <a:prstTxWarp prst="textNoShape">
              <a:avLst/>
            </a:prstTxWarp>
          </a:bodyPr>
          <a:lstStyle/>
          <a:p>
            <a:pPr algn="ctr">
              <a:lnSpc>
                <a:spcPct val="150000"/>
              </a:lnSpc>
            </a:pPr>
            <a:r>
              <a:rPr lang="nl-NL" sz="1100" dirty="0">
                <a:solidFill>
                  <a:schemeClr val="tx2">
                    <a:lumMod val="90000"/>
                    <a:lumOff val="10000"/>
                  </a:schemeClr>
                </a:solidFill>
                <a:latin typeface="Roboto Black" panose="02000000000000000000" pitchFamily="2" charset="0"/>
                <a:ea typeface="Roboto Black" panose="02000000000000000000" pitchFamily="2" charset="0"/>
              </a:rPr>
              <a:t>Container</a:t>
            </a:r>
            <a:endParaRPr lang="en-US" sz="1100" dirty="0">
              <a:solidFill>
                <a:schemeClr val="tx2">
                  <a:lumMod val="90000"/>
                  <a:lumOff val="10000"/>
                </a:schemeClr>
              </a:solidFill>
              <a:latin typeface="Roboto Black" panose="02000000000000000000" pitchFamily="2" charset="0"/>
              <a:ea typeface="Roboto Black" panose="02000000000000000000" pitchFamily="2" charset="0"/>
            </a:endParaRPr>
          </a:p>
        </p:txBody>
      </p:sp>
      <p:sp>
        <p:nvSpPr>
          <p:cNvPr id="100" name="Rectangle 99"/>
          <p:cNvSpPr/>
          <p:nvPr/>
        </p:nvSpPr>
        <p:spPr bwMode="auto">
          <a:xfrm>
            <a:off x="652484" y="1839077"/>
            <a:ext cx="2047047" cy="1075506"/>
          </a:xfrm>
          <a:custGeom>
            <a:avLst/>
            <a:gdLst>
              <a:gd name="connsiteX0" fmla="*/ 0 w 2016224"/>
              <a:gd name="connsiteY0" fmla="*/ 0 h 1080120"/>
              <a:gd name="connsiteX1" fmla="*/ 2016224 w 2016224"/>
              <a:gd name="connsiteY1" fmla="*/ 0 h 1080120"/>
              <a:gd name="connsiteX2" fmla="*/ 2016224 w 2016224"/>
              <a:gd name="connsiteY2" fmla="*/ 1080120 h 1080120"/>
              <a:gd name="connsiteX3" fmla="*/ 0 w 2016224"/>
              <a:gd name="connsiteY3" fmla="*/ 1080120 h 1080120"/>
              <a:gd name="connsiteX4" fmla="*/ 0 w 2016224"/>
              <a:gd name="connsiteY4" fmla="*/ 0 h 1080120"/>
              <a:gd name="connsiteX0" fmla="*/ 0 w 2047047"/>
              <a:gd name="connsiteY0" fmla="*/ 0 h 1121217"/>
              <a:gd name="connsiteX1" fmla="*/ 2047047 w 2047047"/>
              <a:gd name="connsiteY1" fmla="*/ 41097 h 1121217"/>
              <a:gd name="connsiteX2" fmla="*/ 2047047 w 2047047"/>
              <a:gd name="connsiteY2" fmla="*/ 1121217 h 1121217"/>
              <a:gd name="connsiteX3" fmla="*/ 30823 w 2047047"/>
              <a:gd name="connsiteY3" fmla="*/ 1121217 h 1121217"/>
              <a:gd name="connsiteX4" fmla="*/ 0 w 2047047"/>
              <a:gd name="connsiteY4" fmla="*/ 0 h 1121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047" h="1121217">
                <a:moveTo>
                  <a:pt x="0" y="0"/>
                </a:moveTo>
                <a:lnTo>
                  <a:pt x="2047047" y="41097"/>
                </a:lnTo>
                <a:lnTo>
                  <a:pt x="2047047" y="1121217"/>
                </a:lnTo>
                <a:lnTo>
                  <a:pt x="30823" y="1121217"/>
                </a:lnTo>
                <a:lnTo>
                  <a:pt x="0" y="0"/>
                </a:lnTo>
                <a:close/>
              </a:path>
            </a:pathLst>
          </a:cu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18" tIns="45710" rIns="91418" bIns="45710" numCol="1" rtlCol="0" anchor="t" anchorCtr="0" compatLnSpc="1">
            <a:prstTxWarp prst="textNoShape">
              <a:avLst/>
            </a:prstTxWarp>
          </a:bodyPr>
          <a:lstStyle/>
          <a:p>
            <a:pPr algn="ctr">
              <a:lnSpc>
                <a:spcPct val="150000"/>
              </a:lnSpc>
            </a:pPr>
            <a:r>
              <a:rPr lang="nl-NL" sz="900" dirty="0">
                <a:solidFill>
                  <a:schemeClr val="tx2">
                    <a:lumMod val="90000"/>
                    <a:lumOff val="10000"/>
                  </a:schemeClr>
                </a:solidFill>
                <a:latin typeface="Roboto Black" panose="02000000000000000000" pitchFamily="2" charset="0"/>
                <a:ea typeface="Roboto Black" panose="02000000000000000000" pitchFamily="2" charset="0"/>
              </a:rPr>
              <a:t>Nested Container</a:t>
            </a:r>
            <a:endParaRPr lang="en-US" sz="900" dirty="0">
              <a:solidFill>
                <a:schemeClr val="tx2">
                  <a:lumMod val="90000"/>
                  <a:lumOff val="10000"/>
                </a:schemeClr>
              </a:solidFill>
              <a:latin typeface="Roboto Black" panose="02000000000000000000" pitchFamily="2" charset="0"/>
              <a:ea typeface="Roboto Black" panose="02000000000000000000" pitchFamily="2" charset="0"/>
            </a:endParaRPr>
          </a:p>
        </p:txBody>
      </p:sp>
      <p:sp>
        <p:nvSpPr>
          <p:cNvPr id="101" name="Rectangle 100"/>
          <p:cNvSpPr/>
          <p:nvPr/>
        </p:nvSpPr>
        <p:spPr bwMode="auto">
          <a:xfrm>
            <a:off x="683308" y="2986593"/>
            <a:ext cx="970482" cy="1008112"/>
          </a:xfrm>
          <a:prstGeom prst="rect">
            <a:avLst/>
          </a:pr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18" tIns="45710" rIns="91418" bIns="45710" numCol="1" rtlCol="0" anchor="t" anchorCtr="0" compatLnSpc="1">
            <a:prstTxWarp prst="textNoShape">
              <a:avLst/>
            </a:prstTxWarp>
          </a:bodyPr>
          <a:lstStyle/>
          <a:p>
            <a:pPr algn="ctr"/>
            <a:r>
              <a:rPr lang="nl-NL" sz="900" dirty="0">
                <a:solidFill>
                  <a:schemeClr val="tx2">
                    <a:lumMod val="90000"/>
                    <a:lumOff val="10000"/>
                  </a:schemeClr>
                </a:solidFill>
                <a:latin typeface="Roboto Black" panose="02000000000000000000" pitchFamily="2" charset="0"/>
                <a:ea typeface="Roboto Black" panose="02000000000000000000" pitchFamily="2" charset="0"/>
              </a:rPr>
              <a:t>Nested Container</a:t>
            </a:r>
            <a:endParaRPr lang="en-US" sz="900" dirty="0">
              <a:solidFill>
                <a:schemeClr val="tx2">
                  <a:lumMod val="90000"/>
                  <a:lumOff val="10000"/>
                </a:schemeClr>
              </a:solidFill>
              <a:latin typeface="Roboto Black" panose="02000000000000000000" pitchFamily="2" charset="0"/>
              <a:ea typeface="Roboto Black" panose="02000000000000000000" pitchFamily="2" charset="0"/>
            </a:endParaRPr>
          </a:p>
        </p:txBody>
      </p:sp>
      <p:sp>
        <p:nvSpPr>
          <p:cNvPr id="103" name="Rectangle 102"/>
          <p:cNvSpPr/>
          <p:nvPr/>
        </p:nvSpPr>
        <p:spPr bwMode="auto">
          <a:xfrm>
            <a:off x="1729050" y="2986593"/>
            <a:ext cx="970482" cy="1008112"/>
          </a:xfrm>
          <a:prstGeom prst="rect">
            <a:avLst/>
          </a:pr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18" tIns="45710" rIns="91418" bIns="45710" numCol="1" rtlCol="0" anchor="t" anchorCtr="0" compatLnSpc="1">
            <a:prstTxWarp prst="textNoShape">
              <a:avLst/>
            </a:prstTxWarp>
          </a:bodyPr>
          <a:lstStyle/>
          <a:p>
            <a:pPr algn="ctr"/>
            <a:r>
              <a:rPr lang="nl-NL" sz="900" dirty="0">
                <a:solidFill>
                  <a:schemeClr val="tx2">
                    <a:lumMod val="90000"/>
                    <a:lumOff val="10000"/>
                  </a:schemeClr>
                </a:solidFill>
                <a:latin typeface="Roboto Black" panose="02000000000000000000" pitchFamily="2" charset="0"/>
                <a:ea typeface="Roboto Black" panose="02000000000000000000" pitchFamily="2" charset="0"/>
              </a:rPr>
              <a:t>Nested Container</a:t>
            </a:r>
            <a:endParaRPr lang="en-US" sz="900" dirty="0">
              <a:solidFill>
                <a:schemeClr val="tx2">
                  <a:lumMod val="90000"/>
                  <a:lumOff val="10000"/>
                </a:schemeClr>
              </a:solidFill>
              <a:latin typeface="Roboto Black" panose="02000000000000000000" pitchFamily="2" charset="0"/>
              <a:ea typeface="Roboto Black" panose="02000000000000000000" pitchFamily="2" charset="0"/>
            </a:endParaRPr>
          </a:p>
        </p:txBody>
      </p:sp>
      <p:sp>
        <p:nvSpPr>
          <p:cNvPr id="104" name="Rectangle 103"/>
          <p:cNvSpPr/>
          <p:nvPr/>
        </p:nvSpPr>
        <p:spPr bwMode="auto">
          <a:xfrm>
            <a:off x="759939" y="2143549"/>
            <a:ext cx="575353" cy="627021"/>
          </a:xfrm>
          <a:custGeom>
            <a:avLst/>
            <a:gdLst>
              <a:gd name="connsiteX0" fmla="*/ 0 w 569613"/>
              <a:gd name="connsiteY0" fmla="*/ 0 h 596199"/>
              <a:gd name="connsiteX1" fmla="*/ 569613 w 569613"/>
              <a:gd name="connsiteY1" fmla="*/ 0 h 596199"/>
              <a:gd name="connsiteX2" fmla="*/ 569613 w 569613"/>
              <a:gd name="connsiteY2" fmla="*/ 596199 h 596199"/>
              <a:gd name="connsiteX3" fmla="*/ 0 w 569613"/>
              <a:gd name="connsiteY3" fmla="*/ 596199 h 596199"/>
              <a:gd name="connsiteX4" fmla="*/ 0 w 569613"/>
              <a:gd name="connsiteY4" fmla="*/ 0 h 596199"/>
              <a:gd name="connsiteX0" fmla="*/ 0 w 600436"/>
              <a:gd name="connsiteY0" fmla="*/ 0 h 627021"/>
              <a:gd name="connsiteX1" fmla="*/ 600436 w 600436"/>
              <a:gd name="connsiteY1" fmla="*/ 30822 h 627021"/>
              <a:gd name="connsiteX2" fmla="*/ 600436 w 600436"/>
              <a:gd name="connsiteY2" fmla="*/ 627021 h 627021"/>
              <a:gd name="connsiteX3" fmla="*/ 30823 w 600436"/>
              <a:gd name="connsiteY3" fmla="*/ 627021 h 627021"/>
              <a:gd name="connsiteX4" fmla="*/ 0 w 600436"/>
              <a:gd name="connsiteY4" fmla="*/ 0 h 627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436" h="627021">
                <a:moveTo>
                  <a:pt x="0" y="0"/>
                </a:moveTo>
                <a:lnTo>
                  <a:pt x="600436" y="30822"/>
                </a:lnTo>
                <a:lnTo>
                  <a:pt x="600436" y="627021"/>
                </a:lnTo>
                <a:lnTo>
                  <a:pt x="30823" y="627021"/>
                </a:lnTo>
                <a:lnTo>
                  <a:pt x="0" y="0"/>
                </a:lnTo>
                <a:close/>
              </a:path>
            </a:pathLst>
          </a:custGeom>
          <a:solidFill>
            <a:srgbClr val="267F00"/>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900" dirty="0">
                <a:solidFill>
                  <a:schemeClr val="bg1"/>
                </a:solidFill>
                <a:latin typeface="Roboto Black" panose="02000000000000000000" pitchFamily="2" charset="0"/>
                <a:ea typeface="Roboto Black" panose="02000000000000000000" pitchFamily="2" charset="0"/>
              </a:rPr>
              <a:t>Widget</a:t>
            </a:r>
            <a:endParaRPr lang="en-US" sz="900" dirty="0">
              <a:solidFill>
                <a:schemeClr val="bg1"/>
              </a:solidFill>
              <a:latin typeface="Roboto Black" panose="02000000000000000000" pitchFamily="2" charset="0"/>
              <a:ea typeface="Roboto Black" panose="02000000000000000000" pitchFamily="2" charset="0"/>
            </a:endParaRPr>
          </a:p>
        </p:txBody>
      </p:sp>
      <p:sp>
        <p:nvSpPr>
          <p:cNvPr id="110" name="Rectangle 103"/>
          <p:cNvSpPr/>
          <p:nvPr/>
        </p:nvSpPr>
        <p:spPr bwMode="auto">
          <a:xfrm>
            <a:off x="1408544" y="2143549"/>
            <a:ext cx="575353" cy="627021"/>
          </a:xfrm>
          <a:custGeom>
            <a:avLst/>
            <a:gdLst>
              <a:gd name="connsiteX0" fmla="*/ 0 w 569613"/>
              <a:gd name="connsiteY0" fmla="*/ 0 h 596199"/>
              <a:gd name="connsiteX1" fmla="*/ 569613 w 569613"/>
              <a:gd name="connsiteY1" fmla="*/ 0 h 596199"/>
              <a:gd name="connsiteX2" fmla="*/ 569613 w 569613"/>
              <a:gd name="connsiteY2" fmla="*/ 596199 h 596199"/>
              <a:gd name="connsiteX3" fmla="*/ 0 w 569613"/>
              <a:gd name="connsiteY3" fmla="*/ 596199 h 596199"/>
              <a:gd name="connsiteX4" fmla="*/ 0 w 569613"/>
              <a:gd name="connsiteY4" fmla="*/ 0 h 596199"/>
              <a:gd name="connsiteX0" fmla="*/ 0 w 600436"/>
              <a:gd name="connsiteY0" fmla="*/ 0 h 627021"/>
              <a:gd name="connsiteX1" fmla="*/ 600436 w 600436"/>
              <a:gd name="connsiteY1" fmla="*/ 30822 h 627021"/>
              <a:gd name="connsiteX2" fmla="*/ 600436 w 600436"/>
              <a:gd name="connsiteY2" fmla="*/ 627021 h 627021"/>
              <a:gd name="connsiteX3" fmla="*/ 30823 w 600436"/>
              <a:gd name="connsiteY3" fmla="*/ 627021 h 627021"/>
              <a:gd name="connsiteX4" fmla="*/ 0 w 600436"/>
              <a:gd name="connsiteY4" fmla="*/ 0 h 627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436" h="627021">
                <a:moveTo>
                  <a:pt x="0" y="0"/>
                </a:moveTo>
                <a:lnTo>
                  <a:pt x="600436" y="30822"/>
                </a:lnTo>
                <a:lnTo>
                  <a:pt x="600436" y="627021"/>
                </a:lnTo>
                <a:lnTo>
                  <a:pt x="30823" y="627021"/>
                </a:lnTo>
                <a:lnTo>
                  <a:pt x="0" y="0"/>
                </a:lnTo>
                <a:close/>
              </a:path>
            </a:pathLst>
          </a:custGeom>
          <a:solidFill>
            <a:srgbClr val="267F00"/>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900" dirty="0">
                <a:solidFill>
                  <a:schemeClr val="bg1"/>
                </a:solidFill>
                <a:latin typeface="Roboto Black" panose="02000000000000000000" pitchFamily="2" charset="0"/>
                <a:ea typeface="Roboto Black" panose="02000000000000000000" pitchFamily="2" charset="0"/>
              </a:rPr>
              <a:t>Widget</a:t>
            </a:r>
            <a:endParaRPr lang="en-US" sz="900" dirty="0">
              <a:solidFill>
                <a:schemeClr val="bg1"/>
              </a:solidFill>
              <a:latin typeface="Roboto Light"/>
            </a:endParaRPr>
          </a:p>
        </p:txBody>
      </p:sp>
      <p:sp>
        <p:nvSpPr>
          <p:cNvPr id="111" name="Rectangle 103"/>
          <p:cNvSpPr/>
          <p:nvPr/>
        </p:nvSpPr>
        <p:spPr bwMode="auto">
          <a:xfrm>
            <a:off x="2057149" y="2143549"/>
            <a:ext cx="575353" cy="627021"/>
          </a:xfrm>
          <a:custGeom>
            <a:avLst/>
            <a:gdLst>
              <a:gd name="connsiteX0" fmla="*/ 0 w 569613"/>
              <a:gd name="connsiteY0" fmla="*/ 0 h 596199"/>
              <a:gd name="connsiteX1" fmla="*/ 569613 w 569613"/>
              <a:gd name="connsiteY1" fmla="*/ 0 h 596199"/>
              <a:gd name="connsiteX2" fmla="*/ 569613 w 569613"/>
              <a:gd name="connsiteY2" fmla="*/ 596199 h 596199"/>
              <a:gd name="connsiteX3" fmla="*/ 0 w 569613"/>
              <a:gd name="connsiteY3" fmla="*/ 596199 h 596199"/>
              <a:gd name="connsiteX4" fmla="*/ 0 w 569613"/>
              <a:gd name="connsiteY4" fmla="*/ 0 h 596199"/>
              <a:gd name="connsiteX0" fmla="*/ 0 w 600436"/>
              <a:gd name="connsiteY0" fmla="*/ 0 h 627021"/>
              <a:gd name="connsiteX1" fmla="*/ 600436 w 600436"/>
              <a:gd name="connsiteY1" fmla="*/ 30822 h 627021"/>
              <a:gd name="connsiteX2" fmla="*/ 600436 w 600436"/>
              <a:gd name="connsiteY2" fmla="*/ 627021 h 627021"/>
              <a:gd name="connsiteX3" fmla="*/ 30823 w 600436"/>
              <a:gd name="connsiteY3" fmla="*/ 627021 h 627021"/>
              <a:gd name="connsiteX4" fmla="*/ 0 w 600436"/>
              <a:gd name="connsiteY4" fmla="*/ 0 h 627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436" h="627021">
                <a:moveTo>
                  <a:pt x="0" y="0"/>
                </a:moveTo>
                <a:lnTo>
                  <a:pt x="600436" y="30822"/>
                </a:lnTo>
                <a:lnTo>
                  <a:pt x="600436" y="627021"/>
                </a:lnTo>
                <a:lnTo>
                  <a:pt x="30823" y="627021"/>
                </a:lnTo>
                <a:lnTo>
                  <a:pt x="0" y="0"/>
                </a:lnTo>
                <a:close/>
              </a:path>
            </a:pathLst>
          </a:custGeom>
          <a:solidFill>
            <a:srgbClr val="267F00"/>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900" dirty="0">
                <a:solidFill>
                  <a:schemeClr val="bg1"/>
                </a:solidFill>
                <a:latin typeface="Roboto Black" panose="02000000000000000000" pitchFamily="2" charset="0"/>
                <a:ea typeface="Roboto Black" panose="02000000000000000000" pitchFamily="2" charset="0"/>
              </a:rPr>
              <a:t>Widget</a:t>
            </a:r>
            <a:endParaRPr lang="en-US" sz="900" b="1" dirty="0">
              <a:solidFill>
                <a:schemeClr val="bg1"/>
              </a:solidFill>
              <a:latin typeface="Roboto Light"/>
            </a:endParaRPr>
          </a:p>
        </p:txBody>
      </p:sp>
      <p:sp>
        <p:nvSpPr>
          <p:cNvPr id="114" name="Rectangle 103"/>
          <p:cNvSpPr/>
          <p:nvPr/>
        </p:nvSpPr>
        <p:spPr bwMode="auto">
          <a:xfrm>
            <a:off x="880871" y="3274626"/>
            <a:ext cx="575353" cy="627021"/>
          </a:xfrm>
          <a:custGeom>
            <a:avLst/>
            <a:gdLst>
              <a:gd name="connsiteX0" fmla="*/ 0 w 569613"/>
              <a:gd name="connsiteY0" fmla="*/ 0 h 596199"/>
              <a:gd name="connsiteX1" fmla="*/ 569613 w 569613"/>
              <a:gd name="connsiteY1" fmla="*/ 0 h 596199"/>
              <a:gd name="connsiteX2" fmla="*/ 569613 w 569613"/>
              <a:gd name="connsiteY2" fmla="*/ 596199 h 596199"/>
              <a:gd name="connsiteX3" fmla="*/ 0 w 569613"/>
              <a:gd name="connsiteY3" fmla="*/ 596199 h 596199"/>
              <a:gd name="connsiteX4" fmla="*/ 0 w 569613"/>
              <a:gd name="connsiteY4" fmla="*/ 0 h 596199"/>
              <a:gd name="connsiteX0" fmla="*/ 0 w 600436"/>
              <a:gd name="connsiteY0" fmla="*/ 0 h 627021"/>
              <a:gd name="connsiteX1" fmla="*/ 600436 w 600436"/>
              <a:gd name="connsiteY1" fmla="*/ 30822 h 627021"/>
              <a:gd name="connsiteX2" fmla="*/ 600436 w 600436"/>
              <a:gd name="connsiteY2" fmla="*/ 627021 h 627021"/>
              <a:gd name="connsiteX3" fmla="*/ 30823 w 600436"/>
              <a:gd name="connsiteY3" fmla="*/ 627021 h 627021"/>
              <a:gd name="connsiteX4" fmla="*/ 0 w 600436"/>
              <a:gd name="connsiteY4" fmla="*/ 0 h 627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436" h="627021">
                <a:moveTo>
                  <a:pt x="0" y="0"/>
                </a:moveTo>
                <a:lnTo>
                  <a:pt x="600436" y="30822"/>
                </a:lnTo>
                <a:lnTo>
                  <a:pt x="600436" y="627021"/>
                </a:lnTo>
                <a:lnTo>
                  <a:pt x="30823" y="627021"/>
                </a:lnTo>
                <a:lnTo>
                  <a:pt x="0" y="0"/>
                </a:lnTo>
                <a:close/>
              </a:path>
            </a:pathLst>
          </a:custGeom>
          <a:solidFill>
            <a:srgbClr val="267F00"/>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900" dirty="0">
                <a:solidFill>
                  <a:schemeClr val="bg1"/>
                </a:solidFill>
                <a:latin typeface="Roboto Black" panose="02000000000000000000" pitchFamily="2" charset="0"/>
                <a:ea typeface="Roboto Black" panose="02000000000000000000" pitchFamily="2" charset="0"/>
              </a:rPr>
              <a:t>Widget</a:t>
            </a:r>
            <a:endParaRPr lang="en-US" sz="900" b="1" dirty="0">
              <a:solidFill>
                <a:schemeClr val="bg1"/>
              </a:solidFill>
              <a:latin typeface="Roboto Light"/>
            </a:endParaRPr>
          </a:p>
        </p:txBody>
      </p:sp>
      <p:sp>
        <p:nvSpPr>
          <p:cNvPr id="115" name="Rectangle 103"/>
          <p:cNvSpPr/>
          <p:nvPr/>
        </p:nvSpPr>
        <p:spPr bwMode="auto">
          <a:xfrm>
            <a:off x="1926614" y="3274625"/>
            <a:ext cx="575353" cy="627021"/>
          </a:xfrm>
          <a:custGeom>
            <a:avLst/>
            <a:gdLst>
              <a:gd name="connsiteX0" fmla="*/ 0 w 569613"/>
              <a:gd name="connsiteY0" fmla="*/ 0 h 596199"/>
              <a:gd name="connsiteX1" fmla="*/ 569613 w 569613"/>
              <a:gd name="connsiteY1" fmla="*/ 0 h 596199"/>
              <a:gd name="connsiteX2" fmla="*/ 569613 w 569613"/>
              <a:gd name="connsiteY2" fmla="*/ 596199 h 596199"/>
              <a:gd name="connsiteX3" fmla="*/ 0 w 569613"/>
              <a:gd name="connsiteY3" fmla="*/ 596199 h 596199"/>
              <a:gd name="connsiteX4" fmla="*/ 0 w 569613"/>
              <a:gd name="connsiteY4" fmla="*/ 0 h 596199"/>
              <a:gd name="connsiteX0" fmla="*/ 0 w 600436"/>
              <a:gd name="connsiteY0" fmla="*/ 0 h 627021"/>
              <a:gd name="connsiteX1" fmla="*/ 600436 w 600436"/>
              <a:gd name="connsiteY1" fmla="*/ 30822 h 627021"/>
              <a:gd name="connsiteX2" fmla="*/ 600436 w 600436"/>
              <a:gd name="connsiteY2" fmla="*/ 627021 h 627021"/>
              <a:gd name="connsiteX3" fmla="*/ 30823 w 600436"/>
              <a:gd name="connsiteY3" fmla="*/ 627021 h 627021"/>
              <a:gd name="connsiteX4" fmla="*/ 0 w 600436"/>
              <a:gd name="connsiteY4" fmla="*/ 0 h 627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436" h="627021">
                <a:moveTo>
                  <a:pt x="0" y="0"/>
                </a:moveTo>
                <a:lnTo>
                  <a:pt x="600436" y="30822"/>
                </a:lnTo>
                <a:lnTo>
                  <a:pt x="600436" y="627021"/>
                </a:lnTo>
                <a:lnTo>
                  <a:pt x="30823" y="627021"/>
                </a:lnTo>
                <a:lnTo>
                  <a:pt x="0" y="0"/>
                </a:lnTo>
                <a:close/>
              </a:path>
            </a:pathLst>
          </a:custGeom>
          <a:solidFill>
            <a:srgbClr val="267F00"/>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900" dirty="0">
                <a:solidFill>
                  <a:schemeClr val="bg1"/>
                </a:solidFill>
                <a:latin typeface="Roboto Black" panose="02000000000000000000" pitchFamily="2" charset="0"/>
                <a:ea typeface="Roboto Black" panose="02000000000000000000" pitchFamily="2" charset="0"/>
              </a:rPr>
              <a:t>Widget</a:t>
            </a:r>
            <a:endParaRPr lang="en-US" sz="900" b="1" dirty="0">
              <a:solidFill>
                <a:schemeClr val="bg1"/>
              </a:solidFill>
              <a:latin typeface="Roboto Light"/>
            </a:endParaRPr>
          </a:p>
        </p:txBody>
      </p:sp>
      <p:cxnSp>
        <p:nvCxnSpPr>
          <p:cNvPr id="117" name="Curved Connector 116"/>
          <p:cNvCxnSpPr/>
          <p:nvPr/>
        </p:nvCxnSpPr>
        <p:spPr>
          <a:xfrm>
            <a:off x="1456224" y="3588133"/>
            <a:ext cx="490807" cy="7290"/>
          </a:xfrm>
          <a:prstGeom prst="curvedConnector3">
            <a:avLst/>
          </a:prstGeom>
          <a:ln>
            <a:solidFill>
              <a:schemeClr val="accent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5" name="Rectangle 2"/>
          <p:cNvSpPr/>
          <p:nvPr/>
        </p:nvSpPr>
        <p:spPr bwMode="auto">
          <a:xfrm>
            <a:off x="3311806" y="1196754"/>
            <a:ext cx="2499643" cy="3013973"/>
          </a:xfrm>
          <a:custGeom>
            <a:avLst/>
            <a:gdLst>
              <a:gd name="connsiteX0" fmla="*/ 0 w 2448272"/>
              <a:gd name="connsiteY0" fmla="*/ 0 h 2952328"/>
              <a:gd name="connsiteX1" fmla="*/ 2448272 w 2448272"/>
              <a:gd name="connsiteY1" fmla="*/ 0 h 2952328"/>
              <a:gd name="connsiteX2" fmla="*/ 2448272 w 2448272"/>
              <a:gd name="connsiteY2" fmla="*/ 2952328 h 2952328"/>
              <a:gd name="connsiteX3" fmla="*/ 0 w 2448272"/>
              <a:gd name="connsiteY3" fmla="*/ 2952328 h 2952328"/>
              <a:gd name="connsiteX4" fmla="*/ 0 w 2448272"/>
              <a:gd name="connsiteY4" fmla="*/ 0 h 2952328"/>
              <a:gd name="connsiteX0" fmla="*/ 0 w 2499643"/>
              <a:gd name="connsiteY0" fmla="*/ 0 h 3013973"/>
              <a:gd name="connsiteX1" fmla="*/ 2499643 w 2499643"/>
              <a:gd name="connsiteY1" fmla="*/ 61645 h 3013973"/>
              <a:gd name="connsiteX2" fmla="*/ 2499643 w 2499643"/>
              <a:gd name="connsiteY2" fmla="*/ 3013973 h 3013973"/>
              <a:gd name="connsiteX3" fmla="*/ 51371 w 2499643"/>
              <a:gd name="connsiteY3" fmla="*/ 3013973 h 3013973"/>
              <a:gd name="connsiteX4" fmla="*/ 0 w 2499643"/>
              <a:gd name="connsiteY4" fmla="*/ 0 h 3013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643" h="3013973">
                <a:moveTo>
                  <a:pt x="0" y="0"/>
                </a:moveTo>
                <a:lnTo>
                  <a:pt x="2499643" y="61645"/>
                </a:lnTo>
                <a:lnTo>
                  <a:pt x="2499643" y="3013973"/>
                </a:lnTo>
                <a:lnTo>
                  <a:pt x="51371" y="3013973"/>
                </a:lnTo>
                <a:lnTo>
                  <a:pt x="0" y="0"/>
                </a:lnTo>
                <a:close/>
              </a:path>
            </a:pathLst>
          </a:custGeom>
          <a:solidFill>
            <a:schemeClr val="tx2">
              <a:lumMod val="50000"/>
              <a:lumOff val="50000"/>
            </a:schemeClr>
          </a:solidFill>
          <a:ln w="3175" cap="flat" cmpd="sng" algn="ctr">
            <a:noFill/>
            <a:prstDash val="solid"/>
            <a:round/>
            <a:headEnd type="none" w="med" len="med"/>
            <a:tailEnd type="none" w="med" len="med"/>
          </a:ln>
          <a:effectLst/>
        </p:spPr>
        <p:txBody>
          <a:bodyPr vert="horz" wrap="none" lIns="91418" tIns="45710" rIns="91418" bIns="45710" numCol="1" rtlCol="0" anchor="t" anchorCtr="0" compatLnSpc="1">
            <a:prstTxWarp prst="textNoShape">
              <a:avLst/>
            </a:prstTxWarp>
          </a:bodyPr>
          <a:lstStyle/>
          <a:p>
            <a:pPr algn="ctr">
              <a:lnSpc>
                <a:spcPct val="150000"/>
              </a:lnSpc>
            </a:pPr>
            <a:r>
              <a:rPr lang="nl-NL" sz="1200" dirty="0">
                <a:solidFill>
                  <a:schemeClr val="tx2">
                    <a:lumMod val="90000"/>
                    <a:lumOff val="10000"/>
                  </a:schemeClr>
                </a:solidFill>
                <a:latin typeface="Roboto Black" panose="02000000000000000000" pitchFamily="2" charset="0"/>
                <a:ea typeface="Roboto Black" panose="02000000000000000000" pitchFamily="2" charset="0"/>
              </a:rPr>
              <a:t>Page</a:t>
            </a:r>
            <a:endParaRPr lang="en-US" sz="1200" dirty="0">
              <a:solidFill>
                <a:schemeClr val="tx2">
                  <a:lumMod val="90000"/>
                  <a:lumOff val="10000"/>
                </a:schemeClr>
              </a:solidFill>
              <a:latin typeface="Roboto Black" panose="02000000000000000000" pitchFamily="2" charset="0"/>
              <a:ea typeface="Roboto Black" panose="02000000000000000000" pitchFamily="2" charset="0"/>
            </a:endParaRPr>
          </a:p>
        </p:txBody>
      </p:sp>
      <p:sp>
        <p:nvSpPr>
          <p:cNvPr id="126" name="Rectangle 5"/>
          <p:cNvSpPr/>
          <p:nvPr/>
        </p:nvSpPr>
        <p:spPr bwMode="auto">
          <a:xfrm>
            <a:off x="3450350" y="1510304"/>
            <a:ext cx="2229492" cy="2589087"/>
          </a:xfrm>
          <a:custGeom>
            <a:avLst/>
            <a:gdLst>
              <a:gd name="connsiteX0" fmla="*/ 0 w 2172648"/>
              <a:gd name="connsiteY0" fmla="*/ 0 h 2408944"/>
              <a:gd name="connsiteX1" fmla="*/ 2172648 w 2172648"/>
              <a:gd name="connsiteY1" fmla="*/ 0 h 2408944"/>
              <a:gd name="connsiteX2" fmla="*/ 2172648 w 2172648"/>
              <a:gd name="connsiteY2" fmla="*/ 2408944 h 2408944"/>
              <a:gd name="connsiteX3" fmla="*/ 0 w 2172648"/>
              <a:gd name="connsiteY3" fmla="*/ 2408944 h 2408944"/>
              <a:gd name="connsiteX4" fmla="*/ 0 w 2172648"/>
              <a:gd name="connsiteY4" fmla="*/ 0 h 2408944"/>
              <a:gd name="connsiteX0" fmla="*/ 0 w 2213745"/>
              <a:gd name="connsiteY0" fmla="*/ 0 h 2470589"/>
              <a:gd name="connsiteX1" fmla="*/ 2213745 w 2213745"/>
              <a:gd name="connsiteY1" fmla="*/ 61645 h 2470589"/>
              <a:gd name="connsiteX2" fmla="*/ 2213745 w 2213745"/>
              <a:gd name="connsiteY2" fmla="*/ 2470589 h 2470589"/>
              <a:gd name="connsiteX3" fmla="*/ 41097 w 2213745"/>
              <a:gd name="connsiteY3" fmla="*/ 2470589 h 2470589"/>
              <a:gd name="connsiteX4" fmla="*/ 0 w 2213745"/>
              <a:gd name="connsiteY4" fmla="*/ 0 h 2470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745" h="2470589">
                <a:moveTo>
                  <a:pt x="0" y="0"/>
                </a:moveTo>
                <a:lnTo>
                  <a:pt x="2213745" y="61645"/>
                </a:lnTo>
                <a:lnTo>
                  <a:pt x="2213745" y="2470589"/>
                </a:lnTo>
                <a:lnTo>
                  <a:pt x="41097" y="2470589"/>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18" tIns="45710" rIns="91418" bIns="45710" numCol="1" rtlCol="0" anchor="t" anchorCtr="0" compatLnSpc="1">
            <a:prstTxWarp prst="textNoShape">
              <a:avLst/>
            </a:prstTxWarp>
          </a:bodyPr>
          <a:lstStyle/>
          <a:p>
            <a:pPr algn="ctr">
              <a:lnSpc>
                <a:spcPct val="150000"/>
              </a:lnSpc>
            </a:pPr>
            <a:r>
              <a:rPr lang="nl-NL" sz="1100" dirty="0">
                <a:solidFill>
                  <a:schemeClr val="tx2">
                    <a:lumMod val="90000"/>
                    <a:lumOff val="10000"/>
                  </a:schemeClr>
                </a:solidFill>
                <a:latin typeface="Roboto Black" panose="02000000000000000000" pitchFamily="2" charset="0"/>
                <a:ea typeface="Roboto Black" panose="02000000000000000000" pitchFamily="2" charset="0"/>
              </a:rPr>
              <a:t>Container</a:t>
            </a:r>
            <a:endParaRPr lang="en-US" sz="1100" dirty="0">
              <a:solidFill>
                <a:schemeClr val="tx2">
                  <a:lumMod val="90000"/>
                  <a:lumOff val="10000"/>
                </a:schemeClr>
              </a:solidFill>
              <a:latin typeface="Roboto Black" panose="02000000000000000000" pitchFamily="2" charset="0"/>
              <a:ea typeface="Roboto Black" panose="02000000000000000000" pitchFamily="2" charset="0"/>
            </a:endParaRPr>
          </a:p>
        </p:txBody>
      </p:sp>
      <p:sp>
        <p:nvSpPr>
          <p:cNvPr id="127" name="Rectangle 99"/>
          <p:cNvSpPr/>
          <p:nvPr/>
        </p:nvSpPr>
        <p:spPr bwMode="auto">
          <a:xfrm>
            <a:off x="3548379" y="1839076"/>
            <a:ext cx="2047047" cy="1075506"/>
          </a:xfrm>
          <a:custGeom>
            <a:avLst/>
            <a:gdLst>
              <a:gd name="connsiteX0" fmla="*/ 0 w 2016224"/>
              <a:gd name="connsiteY0" fmla="*/ 0 h 1080120"/>
              <a:gd name="connsiteX1" fmla="*/ 2016224 w 2016224"/>
              <a:gd name="connsiteY1" fmla="*/ 0 h 1080120"/>
              <a:gd name="connsiteX2" fmla="*/ 2016224 w 2016224"/>
              <a:gd name="connsiteY2" fmla="*/ 1080120 h 1080120"/>
              <a:gd name="connsiteX3" fmla="*/ 0 w 2016224"/>
              <a:gd name="connsiteY3" fmla="*/ 1080120 h 1080120"/>
              <a:gd name="connsiteX4" fmla="*/ 0 w 2016224"/>
              <a:gd name="connsiteY4" fmla="*/ 0 h 1080120"/>
              <a:gd name="connsiteX0" fmla="*/ 0 w 2047047"/>
              <a:gd name="connsiteY0" fmla="*/ 0 h 1121217"/>
              <a:gd name="connsiteX1" fmla="*/ 2047047 w 2047047"/>
              <a:gd name="connsiteY1" fmla="*/ 41097 h 1121217"/>
              <a:gd name="connsiteX2" fmla="*/ 2047047 w 2047047"/>
              <a:gd name="connsiteY2" fmla="*/ 1121217 h 1121217"/>
              <a:gd name="connsiteX3" fmla="*/ 30823 w 2047047"/>
              <a:gd name="connsiteY3" fmla="*/ 1121217 h 1121217"/>
              <a:gd name="connsiteX4" fmla="*/ 0 w 2047047"/>
              <a:gd name="connsiteY4" fmla="*/ 0 h 1121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047" h="1121217">
                <a:moveTo>
                  <a:pt x="0" y="0"/>
                </a:moveTo>
                <a:lnTo>
                  <a:pt x="2047047" y="41097"/>
                </a:lnTo>
                <a:lnTo>
                  <a:pt x="2047047" y="1121217"/>
                </a:lnTo>
                <a:lnTo>
                  <a:pt x="30823" y="1121217"/>
                </a:lnTo>
                <a:lnTo>
                  <a:pt x="0" y="0"/>
                </a:lnTo>
                <a:close/>
              </a:path>
            </a:pathLst>
          </a:cu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18" tIns="45710" rIns="91418" bIns="45710" numCol="1" rtlCol="0" anchor="t" anchorCtr="0" compatLnSpc="1">
            <a:prstTxWarp prst="textNoShape">
              <a:avLst/>
            </a:prstTxWarp>
          </a:bodyPr>
          <a:lstStyle/>
          <a:p>
            <a:pPr algn="ctr">
              <a:lnSpc>
                <a:spcPct val="150000"/>
              </a:lnSpc>
            </a:pPr>
            <a:r>
              <a:rPr lang="nl-NL" sz="900" dirty="0">
                <a:solidFill>
                  <a:schemeClr val="tx2">
                    <a:lumMod val="90000"/>
                    <a:lumOff val="10000"/>
                  </a:schemeClr>
                </a:solidFill>
                <a:latin typeface="Roboto Black" panose="02000000000000000000" pitchFamily="2" charset="0"/>
                <a:ea typeface="Roboto Black" panose="02000000000000000000" pitchFamily="2" charset="0"/>
              </a:rPr>
              <a:t>Nested Container</a:t>
            </a:r>
            <a:endParaRPr lang="en-US" sz="900" dirty="0">
              <a:solidFill>
                <a:schemeClr val="tx2">
                  <a:lumMod val="90000"/>
                  <a:lumOff val="10000"/>
                </a:schemeClr>
              </a:solidFill>
              <a:latin typeface="Roboto Black" panose="02000000000000000000" pitchFamily="2" charset="0"/>
              <a:ea typeface="Roboto Black" panose="02000000000000000000" pitchFamily="2" charset="0"/>
            </a:endParaRPr>
          </a:p>
        </p:txBody>
      </p:sp>
      <p:sp>
        <p:nvSpPr>
          <p:cNvPr id="128" name="Rectangle 127"/>
          <p:cNvSpPr/>
          <p:nvPr/>
        </p:nvSpPr>
        <p:spPr bwMode="auto">
          <a:xfrm>
            <a:off x="3579203" y="2986591"/>
            <a:ext cx="970482" cy="1008112"/>
          </a:xfrm>
          <a:prstGeom prst="rect">
            <a:avLst/>
          </a:pr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18" tIns="45710" rIns="91418" bIns="45710" numCol="1" rtlCol="0" anchor="t" anchorCtr="0" compatLnSpc="1">
            <a:prstTxWarp prst="textNoShape">
              <a:avLst/>
            </a:prstTxWarp>
          </a:bodyPr>
          <a:lstStyle/>
          <a:p>
            <a:pPr algn="ctr"/>
            <a:r>
              <a:rPr lang="nl-NL" sz="900" dirty="0">
                <a:solidFill>
                  <a:schemeClr val="tx2">
                    <a:lumMod val="90000"/>
                    <a:lumOff val="10000"/>
                  </a:schemeClr>
                </a:solidFill>
                <a:latin typeface="Roboto Black" panose="02000000000000000000" pitchFamily="2" charset="0"/>
                <a:ea typeface="Roboto Black" panose="02000000000000000000" pitchFamily="2" charset="0"/>
              </a:rPr>
              <a:t>Nested Container</a:t>
            </a:r>
            <a:endParaRPr lang="en-US" sz="900" dirty="0">
              <a:solidFill>
                <a:schemeClr val="tx2">
                  <a:lumMod val="90000"/>
                  <a:lumOff val="10000"/>
                </a:schemeClr>
              </a:solidFill>
              <a:latin typeface="Roboto Black" panose="02000000000000000000" pitchFamily="2" charset="0"/>
              <a:ea typeface="Roboto Black" panose="02000000000000000000" pitchFamily="2" charset="0"/>
            </a:endParaRPr>
          </a:p>
        </p:txBody>
      </p:sp>
      <p:sp>
        <p:nvSpPr>
          <p:cNvPr id="129" name="Rectangle 128"/>
          <p:cNvSpPr/>
          <p:nvPr/>
        </p:nvSpPr>
        <p:spPr bwMode="auto">
          <a:xfrm>
            <a:off x="4624945" y="2986591"/>
            <a:ext cx="970482" cy="1008112"/>
          </a:xfrm>
          <a:prstGeom prst="rect">
            <a:avLst/>
          </a:pr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18" tIns="45710" rIns="91418" bIns="45710" numCol="1" rtlCol="0" anchor="t" anchorCtr="0" compatLnSpc="1">
            <a:prstTxWarp prst="textNoShape">
              <a:avLst/>
            </a:prstTxWarp>
          </a:bodyPr>
          <a:lstStyle/>
          <a:p>
            <a:pPr algn="ctr"/>
            <a:r>
              <a:rPr lang="nl-NL" sz="900" dirty="0">
                <a:solidFill>
                  <a:schemeClr val="tx2">
                    <a:lumMod val="90000"/>
                    <a:lumOff val="10000"/>
                  </a:schemeClr>
                </a:solidFill>
                <a:latin typeface="Roboto Black" panose="02000000000000000000" pitchFamily="2" charset="0"/>
                <a:ea typeface="Roboto Black" panose="02000000000000000000" pitchFamily="2" charset="0"/>
              </a:rPr>
              <a:t>Nested Container</a:t>
            </a:r>
            <a:endParaRPr lang="en-US" sz="900" dirty="0">
              <a:solidFill>
                <a:schemeClr val="tx2">
                  <a:lumMod val="90000"/>
                  <a:lumOff val="10000"/>
                </a:schemeClr>
              </a:solidFill>
              <a:latin typeface="Roboto Black" panose="02000000000000000000" pitchFamily="2" charset="0"/>
              <a:ea typeface="Roboto Black" panose="02000000000000000000" pitchFamily="2" charset="0"/>
            </a:endParaRPr>
          </a:p>
        </p:txBody>
      </p:sp>
      <p:sp>
        <p:nvSpPr>
          <p:cNvPr id="130" name="Rectangle 103"/>
          <p:cNvSpPr/>
          <p:nvPr/>
        </p:nvSpPr>
        <p:spPr bwMode="auto">
          <a:xfrm>
            <a:off x="3655834" y="2143548"/>
            <a:ext cx="575353" cy="627021"/>
          </a:xfrm>
          <a:custGeom>
            <a:avLst/>
            <a:gdLst>
              <a:gd name="connsiteX0" fmla="*/ 0 w 569613"/>
              <a:gd name="connsiteY0" fmla="*/ 0 h 596199"/>
              <a:gd name="connsiteX1" fmla="*/ 569613 w 569613"/>
              <a:gd name="connsiteY1" fmla="*/ 0 h 596199"/>
              <a:gd name="connsiteX2" fmla="*/ 569613 w 569613"/>
              <a:gd name="connsiteY2" fmla="*/ 596199 h 596199"/>
              <a:gd name="connsiteX3" fmla="*/ 0 w 569613"/>
              <a:gd name="connsiteY3" fmla="*/ 596199 h 596199"/>
              <a:gd name="connsiteX4" fmla="*/ 0 w 569613"/>
              <a:gd name="connsiteY4" fmla="*/ 0 h 596199"/>
              <a:gd name="connsiteX0" fmla="*/ 0 w 600436"/>
              <a:gd name="connsiteY0" fmla="*/ 0 h 627021"/>
              <a:gd name="connsiteX1" fmla="*/ 600436 w 600436"/>
              <a:gd name="connsiteY1" fmla="*/ 30822 h 627021"/>
              <a:gd name="connsiteX2" fmla="*/ 600436 w 600436"/>
              <a:gd name="connsiteY2" fmla="*/ 627021 h 627021"/>
              <a:gd name="connsiteX3" fmla="*/ 30823 w 600436"/>
              <a:gd name="connsiteY3" fmla="*/ 627021 h 627021"/>
              <a:gd name="connsiteX4" fmla="*/ 0 w 600436"/>
              <a:gd name="connsiteY4" fmla="*/ 0 h 627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436" h="627021">
                <a:moveTo>
                  <a:pt x="0" y="0"/>
                </a:moveTo>
                <a:lnTo>
                  <a:pt x="600436" y="30822"/>
                </a:lnTo>
                <a:lnTo>
                  <a:pt x="600436" y="627021"/>
                </a:lnTo>
                <a:lnTo>
                  <a:pt x="30823" y="627021"/>
                </a:lnTo>
                <a:lnTo>
                  <a:pt x="0" y="0"/>
                </a:lnTo>
                <a:close/>
              </a:path>
            </a:pathLst>
          </a:custGeom>
          <a:solidFill>
            <a:srgbClr val="267F00"/>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900" dirty="0">
                <a:solidFill>
                  <a:schemeClr val="bg1"/>
                </a:solidFill>
                <a:latin typeface="Roboto Black" panose="02000000000000000000" pitchFamily="2" charset="0"/>
                <a:ea typeface="Roboto Black" panose="02000000000000000000" pitchFamily="2" charset="0"/>
              </a:rPr>
              <a:t>Widget</a:t>
            </a:r>
            <a:endParaRPr lang="en-US" sz="900" dirty="0">
              <a:solidFill>
                <a:schemeClr val="bg1"/>
              </a:solidFill>
              <a:latin typeface="Roboto Black" panose="02000000000000000000" pitchFamily="2" charset="0"/>
              <a:ea typeface="Roboto Black" panose="02000000000000000000" pitchFamily="2" charset="0"/>
            </a:endParaRPr>
          </a:p>
        </p:txBody>
      </p:sp>
      <p:sp>
        <p:nvSpPr>
          <p:cNvPr id="131" name="Rectangle 103"/>
          <p:cNvSpPr/>
          <p:nvPr/>
        </p:nvSpPr>
        <p:spPr bwMode="auto">
          <a:xfrm>
            <a:off x="4304439" y="2143548"/>
            <a:ext cx="575353" cy="627021"/>
          </a:xfrm>
          <a:custGeom>
            <a:avLst/>
            <a:gdLst>
              <a:gd name="connsiteX0" fmla="*/ 0 w 569613"/>
              <a:gd name="connsiteY0" fmla="*/ 0 h 596199"/>
              <a:gd name="connsiteX1" fmla="*/ 569613 w 569613"/>
              <a:gd name="connsiteY1" fmla="*/ 0 h 596199"/>
              <a:gd name="connsiteX2" fmla="*/ 569613 w 569613"/>
              <a:gd name="connsiteY2" fmla="*/ 596199 h 596199"/>
              <a:gd name="connsiteX3" fmla="*/ 0 w 569613"/>
              <a:gd name="connsiteY3" fmla="*/ 596199 h 596199"/>
              <a:gd name="connsiteX4" fmla="*/ 0 w 569613"/>
              <a:gd name="connsiteY4" fmla="*/ 0 h 596199"/>
              <a:gd name="connsiteX0" fmla="*/ 0 w 600436"/>
              <a:gd name="connsiteY0" fmla="*/ 0 h 627021"/>
              <a:gd name="connsiteX1" fmla="*/ 600436 w 600436"/>
              <a:gd name="connsiteY1" fmla="*/ 30822 h 627021"/>
              <a:gd name="connsiteX2" fmla="*/ 600436 w 600436"/>
              <a:gd name="connsiteY2" fmla="*/ 627021 h 627021"/>
              <a:gd name="connsiteX3" fmla="*/ 30823 w 600436"/>
              <a:gd name="connsiteY3" fmla="*/ 627021 h 627021"/>
              <a:gd name="connsiteX4" fmla="*/ 0 w 600436"/>
              <a:gd name="connsiteY4" fmla="*/ 0 h 627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436" h="627021">
                <a:moveTo>
                  <a:pt x="0" y="0"/>
                </a:moveTo>
                <a:lnTo>
                  <a:pt x="600436" y="30822"/>
                </a:lnTo>
                <a:lnTo>
                  <a:pt x="600436" y="627021"/>
                </a:lnTo>
                <a:lnTo>
                  <a:pt x="30823" y="627021"/>
                </a:lnTo>
                <a:lnTo>
                  <a:pt x="0" y="0"/>
                </a:lnTo>
                <a:close/>
              </a:path>
            </a:pathLst>
          </a:custGeom>
          <a:solidFill>
            <a:srgbClr val="267F00"/>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900" dirty="0">
                <a:solidFill>
                  <a:schemeClr val="bg1"/>
                </a:solidFill>
                <a:latin typeface="Roboto Black" panose="02000000000000000000" pitchFamily="2" charset="0"/>
                <a:ea typeface="Roboto Black" panose="02000000000000000000" pitchFamily="2" charset="0"/>
              </a:rPr>
              <a:t>Widget</a:t>
            </a:r>
            <a:endParaRPr lang="en-US" sz="900" dirty="0">
              <a:solidFill>
                <a:schemeClr val="bg1"/>
              </a:solidFill>
              <a:latin typeface="Roboto Light"/>
            </a:endParaRPr>
          </a:p>
        </p:txBody>
      </p:sp>
      <p:sp>
        <p:nvSpPr>
          <p:cNvPr id="132" name="Rectangle 103"/>
          <p:cNvSpPr/>
          <p:nvPr/>
        </p:nvSpPr>
        <p:spPr bwMode="auto">
          <a:xfrm>
            <a:off x="4953044" y="2143548"/>
            <a:ext cx="575353" cy="627021"/>
          </a:xfrm>
          <a:custGeom>
            <a:avLst/>
            <a:gdLst>
              <a:gd name="connsiteX0" fmla="*/ 0 w 569613"/>
              <a:gd name="connsiteY0" fmla="*/ 0 h 596199"/>
              <a:gd name="connsiteX1" fmla="*/ 569613 w 569613"/>
              <a:gd name="connsiteY1" fmla="*/ 0 h 596199"/>
              <a:gd name="connsiteX2" fmla="*/ 569613 w 569613"/>
              <a:gd name="connsiteY2" fmla="*/ 596199 h 596199"/>
              <a:gd name="connsiteX3" fmla="*/ 0 w 569613"/>
              <a:gd name="connsiteY3" fmla="*/ 596199 h 596199"/>
              <a:gd name="connsiteX4" fmla="*/ 0 w 569613"/>
              <a:gd name="connsiteY4" fmla="*/ 0 h 596199"/>
              <a:gd name="connsiteX0" fmla="*/ 0 w 600436"/>
              <a:gd name="connsiteY0" fmla="*/ 0 h 627021"/>
              <a:gd name="connsiteX1" fmla="*/ 600436 w 600436"/>
              <a:gd name="connsiteY1" fmla="*/ 30822 h 627021"/>
              <a:gd name="connsiteX2" fmla="*/ 600436 w 600436"/>
              <a:gd name="connsiteY2" fmla="*/ 627021 h 627021"/>
              <a:gd name="connsiteX3" fmla="*/ 30823 w 600436"/>
              <a:gd name="connsiteY3" fmla="*/ 627021 h 627021"/>
              <a:gd name="connsiteX4" fmla="*/ 0 w 600436"/>
              <a:gd name="connsiteY4" fmla="*/ 0 h 627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436" h="627021">
                <a:moveTo>
                  <a:pt x="0" y="0"/>
                </a:moveTo>
                <a:lnTo>
                  <a:pt x="600436" y="30822"/>
                </a:lnTo>
                <a:lnTo>
                  <a:pt x="600436" y="627021"/>
                </a:lnTo>
                <a:lnTo>
                  <a:pt x="30823" y="627021"/>
                </a:lnTo>
                <a:lnTo>
                  <a:pt x="0" y="0"/>
                </a:lnTo>
                <a:close/>
              </a:path>
            </a:pathLst>
          </a:custGeom>
          <a:solidFill>
            <a:srgbClr val="267F00"/>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900" dirty="0">
                <a:solidFill>
                  <a:schemeClr val="bg1"/>
                </a:solidFill>
                <a:latin typeface="Roboto Black" panose="02000000000000000000" pitchFamily="2" charset="0"/>
                <a:ea typeface="Roboto Black" panose="02000000000000000000" pitchFamily="2" charset="0"/>
              </a:rPr>
              <a:t>Widget</a:t>
            </a:r>
            <a:endParaRPr lang="en-US" sz="900" b="1" dirty="0">
              <a:solidFill>
                <a:schemeClr val="bg1"/>
              </a:solidFill>
              <a:latin typeface="Roboto Light"/>
            </a:endParaRPr>
          </a:p>
        </p:txBody>
      </p:sp>
      <p:sp>
        <p:nvSpPr>
          <p:cNvPr id="133" name="Rectangle 103"/>
          <p:cNvSpPr/>
          <p:nvPr/>
        </p:nvSpPr>
        <p:spPr bwMode="auto">
          <a:xfrm>
            <a:off x="3776766" y="3274625"/>
            <a:ext cx="575353" cy="627021"/>
          </a:xfrm>
          <a:custGeom>
            <a:avLst/>
            <a:gdLst>
              <a:gd name="connsiteX0" fmla="*/ 0 w 569613"/>
              <a:gd name="connsiteY0" fmla="*/ 0 h 596199"/>
              <a:gd name="connsiteX1" fmla="*/ 569613 w 569613"/>
              <a:gd name="connsiteY1" fmla="*/ 0 h 596199"/>
              <a:gd name="connsiteX2" fmla="*/ 569613 w 569613"/>
              <a:gd name="connsiteY2" fmla="*/ 596199 h 596199"/>
              <a:gd name="connsiteX3" fmla="*/ 0 w 569613"/>
              <a:gd name="connsiteY3" fmla="*/ 596199 h 596199"/>
              <a:gd name="connsiteX4" fmla="*/ 0 w 569613"/>
              <a:gd name="connsiteY4" fmla="*/ 0 h 596199"/>
              <a:gd name="connsiteX0" fmla="*/ 0 w 600436"/>
              <a:gd name="connsiteY0" fmla="*/ 0 h 627021"/>
              <a:gd name="connsiteX1" fmla="*/ 600436 w 600436"/>
              <a:gd name="connsiteY1" fmla="*/ 30822 h 627021"/>
              <a:gd name="connsiteX2" fmla="*/ 600436 w 600436"/>
              <a:gd name="connsiteY2" fmla="*/ 627021 h 627021"/>
              <a:gd name="connsiteX3" fmla="*/ 30823 w 600436"/>
              <a:gd name="connsiteY3" fmla="*/ 627021 h 627021"/>
              <a:gd name="connsiteX4" fmla="*/ 0 w 600436"/>
              <a:gd name="connsiteY4" fmla="*/ 0 h 627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436" h="627021">
                <a:moveTo>
                  <a:pt x="0" y="0"/>
                </a:moveTo>
                <a:lnTo>
                  <a:pt x="600436" y="30822"/>
                </a:lnTo>
                <a:lnTo>
                  <a:pt x="600436" y="627021"/>
                </a:lnTo>
                <a:lnTo>
                  <a:pt x="30823" y="627021"/>
                </a:lnTo>
                <a:lnTo>
                  <a:pt x="0" y="0"/>
                </a:lnTo>
                <a:close/>
              </a:path>
            </a:pathLst>
          </a:custGeom>
          <a:solidFill>
            <a:srgbClr val="267F00"/>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900" dirty="0">
                <a:solidFill>
                  <a:schemeClr val="bg1"/>
                </a:solidFill>
                <a:latin typeface="Roboto Black" panose="02000000000000000000" pitchFamily="2" charset="0"/>
                <a:ea typeface="Roboto Black" panose="02000000000000000000" pitchFamily="2" charset="0"/>
              </a:rPr>
              <a:t>Widget</a:t>
            </a:r>
            <a:endParaRPr lang="en-US" sz="900" b="1" dirty="0">
              <a:solidFill>
                <a:schemeClr val="bg1"/>
              </a:solidFill>
              <a:latin typeface="Roboto Light"/>
            </a:endParaRPr>
          </a:p>
        </p:txBody>
      </p:sp>
      <p:sp>
        <p:nvSpPr>
          <p:cNvPr id="134" name="Rectangle 103"/>
          <p:cNvSpPr/>
          <p:nvPr/>
        </p:nvSpPr>
        <p:spPr bwMode="auto">
          <a:xfrm>
            <a:off x="4822509" y="3274624"/>
            <a:ext cx="575353" cy="627021"/>
          </a:xfrm>
          <a:custGeom>
            <a:avLst/>
            <a:gdLst>
              <a:gd name="connsiteX0" fmla="*/ 0 w 569613"/>
              <a:gd name="connsiteY0" fmla="*/ 0 h 596199"/>
              <a:gd name="connsiteX1" fmla="*/ 569613 w 569613"/>
              <a:gd name="connsiteY1" fmla="*/ 0 h 596199"/>
              <a:gd name="connsiteX2" fmla="*/ 569613 w 569613"/>
              <a:gd name="connsiteY2" fmla="*/ 596199 h 596199"/>
              <a:gd name="connsiteX3" fmla="*/ 0 w 569613"/>
              <a:gd name="connsiteY3" fmla="*/ 596199 h 596199"/>
              <a:gd name="connsiteX4" fmla="*/ 0 w 569613"/>
              <a:gd name="connsiteY4" fmla="*/ 0 h 596199"/>
              <a:gd name="connsiteX0" fmla="*/ 0 w 600436"/>
              <a:gd name="connsiteY0" fmla="*/ 0 h 627021"/>
              <a:gd name="connsiteX1" fmla="*/ 600436 w 600436"/>
              <a:gd name="connsiteY1" fmla="*/ 30822 h 627021"/>
              <a:gd name="connsiteX2" fmla="*/ 600436 w 600436"/>
              <a:gd name="connsiteY2" fmla="*/ 627021 h 627021"/>
              <a:gd name="connsiteX3" fmla="*/ 30823 w 600436"/>
              <a:gd name="connsiteY3" fmla="*/ 627021 h 627021"/>
              <a:gd name="connsiteX4" fmla="*/ 0 w 600436"/>
              <a:gd name="connsiteY4" fmla="*/ 0 h 627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436" h="627021">
                <a:moveTo>
                  <a:pt x="0" y="0"/>
                </a:moveTo>
                <a:lnTo>
                  <a:pt x="600436" y="30822"/>
                </a:lnTo>
                <a:lnTo>
                  <a:pt x="600436" y="627021"/>
                </a:lnTo>
                <a:lnTo>
                  <a:pt x="30823" y="627021"/>
                </a:lnTo>
                <a:lnTo>
                  <a:pt x="0" y="0"/>
                </a:lnTo>
                <a:close/>
              </a:path>
            </a:pathLst>
          </a:custGeom>
          <a:solidFill>
            <a:srgbClr val="267F00"/>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900" dirty="0">
                <a:solidFill>
                  <a:schemeClr val="bg1"/>
                </a:solidFill>
                <a:latin typeface="Roboto Black" panose="02000000000000000000" pitchFamily="2" charset="0"/>
                <a:ea typeface="Roboto Black" panose="02000000000000000000" pitchFamily="2" charset="0"/>
              </a:rPr>
              <a:t>Widget</a:t>
            </a:r>
            <a:endParaRPr lang="en-US" sz="900" b="1" dirty="0">
              <a:solidFill>
                <a:schemeClr val="bg1"/>
              </a:solidFill>
              <a:latin typeface="Roboto Light"/>
            </a:endParaRPr>
          </a:p>
        </p:txBody>
      </p:sp>
      <p:cxnSp>
        <p:nvCxnSpPr>
          <p:cNvPr id="135" name="Curved Connector 134"/>
          <p:cNvCxnSpPr/>
          <p:nvPr/>
        </p:nvCxnSpPr>
        <p:spPr>
          <a:xfrm>
            <a:off x="4352119" y="3588132"/>
            <a:ext cx="490807" cy="7290"/>
          </a:xfrm>
          <a:prstGeom prst="curvedConnector3">
            <a:avLst/>
          </a:prstGeom>
          <a:ln>
            <a:solidFill>
              <a:schemeClr val="accent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36" name="Rectangle 2"/>
          <p:cNvSpPr/>
          <p:nvPr/>
        </p:nvSpPr>
        <p:spPr bwMode="auto">
          <a:xfrm>
            <a:off x="6165171" y="1196754"/>
            <a:ext cx="2499643" cy="3013973"/>
          </a:xfrm>
          <a:custGeom>
            <a:avLst/>
            <a:gdLst>
              <a:gd name="connsiteX0" fmla="*/ 0 w 2448272"/>
              <a:gd name="connsiteY0" fmla="*/ 0 h 2952328"/>
              <a:gd name="connsiteX1" fmla="*/ 2448272 w 2448272"/>
              <a:gd name="connsiteY1" fmla="*/ 0 h 2952328"/>
              <a:gd name="connsiteX2" fmla="*/ 2448272 w 2448272"/>
              <a:gd name="connsiteY2" fmla="*/ 2952328 h 2952328"/>
              <a:gd name="connsiteX3" fmla="*/ 0 w 2448272"/>
              <a:gd name="connsiteY3" fmla="*/ 2952328 h 2952328"/>
              <a:gd name="connsiteX4" fmla="*/ 0 w 2448272"/>
              <a:gd name="connsiteY4" fmla="*/ 0 h 2952328"/>
              <a:gd name="connsiteX0" fmla="*/ 0 w 2499643"/>
              <a:gd name="connsiteY0" fmla="*/ 0 h 3013973"/>
              <a:gd name="connsiteX1" fmla="*/ 2499643 w 2499643"/>
              <a:gd name="connsiteY1" fmla="*/ 61645 h 3013973"/>
              <a:gd name="connsiteX2" fmla="*/ 2499643 w 2499643"/>
              <a:gd name="connsiteY2" fmla="*/ 3013973 h 3013973"/>
              <a:gd name="connsiteX3" fmla="*/ 51371 w 2499643"/>
              <a:gd name="connsiteY3" fmla="*/ 3013973 h 3013973"/>
              <a:gd name="connsiteX4" fmla="*/ 0 w 2499643"/>
              <a:gd name="connsiteY4" fmla="*/ 0 h 3013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643" h="3013973">
                <a:moveTo>
                  <a:pt x="0" y="0"/>
                </a:moveTo>
                <a:lnTo>
                  <a:pt x="2499643" y="61645"/>
                </a:lnTo>
                <a:lnTo>
                  <a:pt x="2499643" y="3013973"/>
                </a:lnTo>
                <a:lnTo>
                  <a:pt x="51371" y="3013973"/>
                </a:lnTo>
                <a:lnTo>
                  <a:pt x="0" y="0"/>
                </a:lnTo>
                <a:close/>
              </a:path>
            </a:pathLst>
          </a:custGeom>
          <a:solidFill>
            <a:schemeClr val="tx2">
              <a:lumMod val="50000"/>
              <a:lumOff val="50000"/>
            </a:schemeClr>
          </a:solidFill>
          <a:ln w="3175" cap="flat" cmpd="sng" algn="ctr">
            <a:noFill/>
            <a:prstDash val="solid"/>
            <a:round/>
            <a:headEnd type="none" w="med" len="med"/>
            <a:tailEnd type="none" w="med" len="med"/>
          </a:ln>
          <a:effectLst/>
        </p:spPr>
        <p:txBody>
          <a:bodyPr vert="horz" wrap="none" lIns="91418" tIns="45710" rIns="91418" bIns="45710" numCol="1" rtlCol="0" anchor="t" anchorCtr="0" compatLnSpc="1">
            <a:prstTxWarp prst="textNoShape">
              <a:avLst/>
            </a:prstTxWarp>
          </a:bodyPr>
          <a:lstStyle/>
          <a:p>
            <a:pPr algn="ctr">
              <a:lnSpc>
                <a:spcPct val="150000"/>
              </a:lnSpc>
            </a:pPr>
            <a:r>
              <a:rPr lang="nl-NL" sz="1200" dirty="0">
                <a:solidFill>
                  <a:schemeClr val="tx2">
                    <a:lumMod val="90000"/>
                    <a:lumOff val="10000"/>
                  </a:schemeClr>
                </a:solidFill>
                <a:latin typeface="Roboto Black" panose="02000000000000000000" pitchFamily="2" charset="0"/>
                <a:ea typeface="Roboto Black" panose="02000000000000000000" pitchFamily="2" charset="0"/>
              </a:rPr>
              <a:t>Page</a:t>
            </a:r>
            <a:endParaRPr lang="en-US" sz="1200" dirty="0">
              <a:solidFill>
                <a:schemeClr val="tx2">
                  <a:lumMod val="90000"/>
                  <a:lumOff val="10000"/>
                </a:schemeClr>
              </a:solidFill>
              <a:latin typeface="Roboto Black" panose="02000000000000000000" pitchFamily="2" charset="0"/>
              <a:ea typeface="Roboto Black" panose="02000000000000000000" pitchFamily="2" charset="0"/>
            </a:endParaRPr>
          </a:p>
        </p:txBody>
      </p:sp>
      <p:sp>
        <p:nvSpPr>
          <p:cNvPr id="137" name="Rectangle 5"/>
          <p:cNvSpPr/>
          <p:nvPr/>
        </p:nvSpPr>
        <p:spPr bwMode="auto">
          <a:xfrm>
            <a:off x="6303715" y="1510302"/>
            <a:ext cx="2229492" cy="2589087"/>
          </a:xfrm>
          <a:custGeom>
            <a:avLst/>
            <a:gdLst>
              <a:gd name="connsiteX0" fmla="*/ 0 w 2172648"/>
              <a:gd name="connsiteY0" fmla="*/ 0 h 2408944"/>
              <a:gd name="connsiteX1" fmla="*/ 2172648 w 2172648"/>
              <a:gd name="connsiteY1" fmla="*/ 0 h 2408944"/>
              <a:gd name="connsiteX2" fmla="*/ 2172648 w 2172648"/>
              <a:gd name="connsiteY2" fmla="*/ 2408944 h 2408944"/>
              <a:gd name="connsiteX3" fmla="*/ 0 w 2172648"/>
              <a:gd name="connsiteY3" fmla="*/ 2408944 h 2408944"/>
              <a:gd name="connsiteX4" fmla="*/ 0 w 2172648"/>
              <a:gd name="connsiteY4" fmla="*/ 0 h 2408944"/>
              <a:gd name="connsiteX0" fmla="*/ 0 w 2213745"/>
              <a:gd name="connsiteY0" fmla="*/ 0 h 2470589"/>
              <a:gd name="connsiteX1" fmla="*/ 2213745 w 2213745"/>
              <a:gd name="connsiteY1" fmla="*/ 61645 h 2470589"/>
              <a:gd name="connsiteX2" fmla="*/ 2213745 w 2213745"/>
              <a:gd name="connsiteY2" fmla="*/ 2470589 h 2470589"/>
              <a:gd name="connsiteX3" fmla="*/ 41097 w 2213745"/>
              <a:gd name="connsiteY3" fmla="*/ 2470589 h 2470589"/>
              <a:gd name="connsiteX4" fmla="*/ 0 w 2213745"/>
              <a:gd name="connsiteY4" fmla="*/ 0 h 2470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745" h="2470589">
                <a:moveTo>
                  <a:pt x="0" y="0"/>
                </a:moveTo>
                <a:lnTo>
                  <a:pt x="2213745" y="61645"/>
                </a:lnTo>
                <a:lnTo>
                  <a:pt x="2213745" y="2470589"/>
                </a:lnTo>
                <a:lnTo>
                  <a:pt x="41097" y="2470589"/>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18" tIns="45710" rIns="91418" bIns="45710" numCol="1" rtlCol="0" anchor="t" anchorCtr="0" compatLnSpc="1">
            <a:prstTxWarp prst="textNoShape">
              <a:avLst/>
            </a:prstTxWarp>
          </a:bodyPr>
          <a:lstStyle/>
          <a:p>
            <a:pPr algn="ctr">
              <a:lnSpc>
                <a:spcPct val="150000"/>
              </a:lnSpc>
            </a:pPr>
            <a:r>
              <a:rPr lang="nl-NL" sz="1100" dirty="0">
                <a:solidFill>
                  <a:schemeClr val="tx2">
                    <a:lumMod val="90000"/>
                    <a:lumOff val="10000"/>
                  </a:schemeClr>
                </a:solidFill>
                <a:latin typeface="Roboto Black" panose="02000000000000000000" pitchFamily="2" charset="0"/>
                <a:ea typeface="Roboto Black" panose="02000000000000000000" pitchFamily="2" charset="0"/>
              </a:rPr>
              <a:t>Container</a:t>
            </a:r>
            <a:endParaRPr lang="en-US" sz="1100" dirty="0">
              <a:solidFill>
                <a:schemeClr val="tx2">
                  <a:lumMod val="90000"/>
                  <a:lumOff val="10000"/>
                </a:schemeClr>
              </a:solidFill>
              <a:latin typeface="Roboto Black" panose="02000000000000000000" pitchFamily="2" charset="0"/>
              <a:ea typeface="Roboto Black" panose="02000000000000000000" pitchFamily="2" charset="0"/>
            </a:endParaRPr>
          </a:p>
        </p:txBody>
      </p:sp>
      <p:sp>
        <p:nvSpPr>
          <p:cNvPr id="138" name="Rectangle 99"/>
          <p:cNvSpPr/>
          <p:nvPr/>
        </p:nvSpPr>
        <p:spPr bwMode="auto">
          <a:xfrm>
            <a:off x="6401744" y="1839075"/>
            <a:ext cx="2047047" cy="1075506"/>
          </a:xfrm>
          <a:custGeom>
            <a:avLst/>
            <a:gdLst>
              <a:gd name="connsiteX0" fmla="*/ 0 w 2016224"/>
              <a:gd name="connsiteY0" fmla="*/ 0 h 1080120"/>
              <a:gd name="connsiteX1" fmla="*/ 2016224 w 2016224"/>
              <a:gd name="connsiteY1" fmla="*/ 0 h 1080120"/>
              <a:gd name="connsiteX2" fmla="*/ 2016224 w 2016224"/>
              <a:gd name="connsiteY2" fmla="*/ 1080120 h 1080120"/>
              <a:gd name="connsiteX3" fmla="*/ 0 w 2016224"/>
              <a:gd name="connsiteY3" fmla="*/ 1080120 h 1080120"/>
              <a:gd name="connsiteX4" fmla="*/ 0 w 2016224"/>
              <a:gd name="connsiteY4" fmla="*/ 0 h 1080120"/>
              <a:gd name="connsiteX0" fmla="*/ 0 w 2047047"/>
              <a:gd name="connsiteY0" fmla="*/ 0 h 1121217"/>
              <a:gd name="connsiteX1" fmla="*/ 2047047 w 2047047"/>
              <a:gd name="connsiteY1" fmla="*/ 41097 h 1121217"/>
              <a:gd name="connsiteX2" fmla="*/ 2047047 w 2047047"/>
              <a:gd name="connsiteY2" fmla="*/ 1121217 h 1121217"/>
              <a:gd name="connsiteX3" fmla="*/ 30823 w 2047047"/>
              <a:gd name="connsiteY3" fmla="*/ 1121217 h 1121217"/>
              <a:gd name="connsiteX4" fmla="*/ 0 w 2047047"/>
              <a:gd name="connsiteY4" fmla="*/ 0 h 1121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047" h="1121217">
                <a:moveTo>
                  <a:pt x="0" y="0"/>
                </a:moveTo>
                <a:lnTo>
                  <a:pt x="2047047" y="41097"/>
                </a:lnTo>
                <a:lnTo>
                  <a:pt x="2047047" y="1121217"/>
                </a:lnTo>
                <a:lnTo>
                  <a:pt x="30823" y="1121217"/>
                </a:lnTo>
                <a:lnTo>
                  <a:pt x="0" y="0"/>
                </a:lnTo>
                <a:close/>
              </a:path>
            </a:pathLst>
          </a:cu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18" tIns="45710" rIns="91418" bIns="45710" numCol="1" rtlCol="0" anchor="t" anchorCtr="0" compatLnSpc="1">
            <a:prstTxWarp prst="textNoShape">
              <a:avLst/>
            </a:prstTxWarp>
          </a:bodyPr>
          <a:lstStyle/>
          <a:p>
            <a:pPr algn="ctr">
              <a:lnSpc>
                <a:spcPct val="150000"/>
              </a:lnSpc>
            </a:pPr>
            <a:r>
              <a:rPr lang="nl-NL" sz="900" dirty="0">
                <a:solidFill>
                  <a:schemeClr val="tx2">
                    <a:lumMod val="90000"/>
                    <a:lumOff val="10000"/>
                  </a:schemeClr>
                </a:solidFill>
                <a:latin typeface="Roboto Black" panose="02000000000000000000" pitchFamily="2" charset="0"/>
                <a:ea typeface="Roboto Black" panose="02000000000000000000" pitchFamily="2" charset="0"/>
              </a:rPr>
              <a:t>Nested Container</a:t>
            </a:r>
            <a:endParaRPr lang="en-US" sz="900" dirty="0">
              <a:solidFill>
                <a:schemeClr val="tx2">
                  <a:lumMod val="90000"/>
                  <a:lumOff val="10000"/>
                </a:schemeClr>
              </a:solidFill>
              <a:latin typeface="Roboto Black" panose="02000000000000000000" pitchFamily="2" charset="0"/>
              <a:ea typeface="Roboto Black" panose="02000000000000000000" pitchFamily="2" charset="0"/>
            </a:endParaRPr>
          </a:p>
        </p:txBody>
      </p:sp>
      <p:sp>
        <p:nvSpPr>
          <p:cNvPr id="139" name="Rectangle 138"/>
          <p:cNvSpPr/>
          <p:nvPr/>
        </p:nvSpPr>
        <p:spPr bwMode="auto">
          <a:xfrm>
            <a:off x="6432568" y="2986590"/>
            <a:ext cx="970482" cy="1008112"/>
          </a:xfrm>
          <a:prstGeom prst="rect">
            <a:avLst/>
          </a:pr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18" tIns="45710" rIns="91418" bIns="45710" numCol="1" rtlCol="0" anchor="t" anchorCtr="0" compatLnSpc="1">
            <a:prstTxWarp prst="textNoShape">
              <a:avLst/>
            </a:prstTxWarp>
          </a:bodyPr>
          <a:lstStyle/>
          <a:p>
            <a:pPr algn="ctr"/>
            <a:r>
              <a:rPr lang="nl-NL" sz="900" dirty="0">
                <a:solidFill>
                  <a:schemeClr val="tx2">
                    <a:lumMod val="90000"/>
                    <a:lumOff val="10000"/>
                  </a:schemeClr>
                </a:solidFill>
                <a:latin typeface="Roboto Black" panose="02000000000000000000" pitchFamily="2" charset="0"/>
                <a:ea typeface="Roboto Black" panose="02000000000000000000" pitchFamily="2" charset="0"/>
              </a:rPr>
              <a:t>Nested Container</a:t>
            </a:r>
            <a:endParaRPr lang="en-US" sz="900" dirty="0">
              <a:solidFill>
                <a:schemeClr val="tx2">
                  <a:lumMod val="90000"/>
                  <a:lumOff val="10000"/>
                </a:schemeClr>
              </a:solidFill>
              <a:latin typeface="Roboto Black" panose="02000000000000000000" pitchFamily="2" charset="0"/>
              <a:ea typeface="Roboto Black" panose="02000000000000000000" pitchFamily="2" charset="0"/>
            </a:endParaRPr>
          </a:p>
        </p:txBody>
      </p:sp>
      <p:sp>
        <p:nvSpPr>
          <p:cNvPr id="140" name="Rectangle 139"/>
          <p:cNvSpPr/>
          <p:nvPr/>
        </p:nvSpPr>
        <p:spPr bwMode="auto">
          <a:xfrm>
            <a:off x="7478310" y="2986590"/>
            <a:ext cx="970482" cy="1008112"/>
          </a:xfrm>
          <a:prstGeom prst="rect">
            <a:avLst/>
          </a:pr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18" tIns="45710" rIns="91418" bIns="45710" numCol="1" rtlCol="0" anchor="t" anchorCtr="0" compatLnSpc="1">
            <a:prstTxWarp prst="textNoShape">
              <a:avLst/>
            </a:prstTxWarp>
          </a:bodyPr>
          <a:lstStyle/>
          <a:p>
            <a:pPr algn="ctr"/>
            <a:r>
              <a:rPr lang="nl-NL" sz="900" dirty="0">
                <a:solidFill>
                  <a:schemeClr val="tx2">
                    <a:lumMod val="90000"/>
                    <a:lumOff val="10000"/>
                  </a:schemeClr>
                </a:solidFill>
                <a:latin typeface="Roboto Black" panose="02000000000000000000" pitchFamily="2" charset="0"/>
                <a:ea typeface="Roboto Black" panose="02000000000000000000" pitchFamily="2" charset="0"/>
              </a:rPr>
              <a:t>Nested Container</a:t>
            </a:r>
            <a:endParaRPr lang="en-US" sz="900" dirty="0">
              <a:solidFill>
                <a:schemeClr val="tx2">
                  <a:lumMod val="90000"/>
                  <a:lumOff val="10000"/>
                </a:schemeClr>
              </a:solidFill>
              <a:latin typeface="Roboto Black" panose="02000000000000000000" pitchFamily="2" charset="0"/>
              <a:ea typeface="Roboto Black" panose="02000000000000000000" pitchFamily="2" charset="0"/>
            </a:endParaRPr>
          </a:p>
        </p:txBody>
      </p:sp>
      <p:sp>
        <p:nvSpPr>
          <p:cNvPr id="141" name="Rectangle 103"/>
          <p:cNvSpPr/>
          <p:nvPr/>
        </p:nvSpPr>
        <p:spPr bwMode="auto">
          <a:xfrm>
            <a:off x="6509199" y="2143547"/>
            <a:ext cx="575353" cy="627021"/>
          </a:xfrm>
          <a:custGeom>
            <a:avLst/>
            <a:gdLst>
              <a:gd name="connsiteX0" fmla="*/ 0 w 569613"/>
              <a:gd name="connsiteY0" fmla="*/ 0 h 596199"/>
              <a:gd name="connsiteX1" fmla="*/ 569613 w 569613"/>
              <a:gd name="connsiteY1" fmla="*/ 0 h 596199"/>
              <a:gd name="connsiteX2" fmla="*/ 569613 w 569613"/>
              <a:gd name="connsiteY2" fmla="*/ 596199 h 596199"/>
              <a:gd name="connsiteX3" fmla="*/ 0 w 569613"/>
              <a:gd name="connsiteY3" fmla="*/ 596199 h 596199"/>
              <a:gd name="connsiteX4" fmla="*/ 0 w 569613"/>
              <a:gd name="connsiteY4" fmla="*/ 0 h 596199"/>
              <a:gd name="connsiteX0" fmla="*/ 0 w 600436"/>
              <a:gd name="connsiteY0" fmla="*/ 0 h 627021"/>
              <a:gd name="connsiteX1" fmla="*/ 600436 w 600436"/>
              <a:gd name="connsiteY1" fmla="*/ 30822 h 627021"/>
              <a:gd name="connsiteX2" fmla="*/ 600436 w 600436"/>
              <a:gd name="connsiteY2" fmla="*/ 627021 h 627021"/>
              <a:gd name="connsiteX3" fmla="*/ 30823 w 600436"/>
              <a:gd name="connsiteY3" fmla="*/ 627021 h 627021"/>
              <a:gd name="connsiteX4" fmla="*/ 0 w 600436"/>
              <a:gd name="connsiteY4" fmla="*/ 0 h 627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436" h="627021">
                <a:moveTo>
                  <a:pt x="0" y="0"/>
                </a:moveTo>
                <a:lnTo>
                  <a:pt x="600436" y="30822"/>
                </a:lnTo>
                <a:lnTo>
                  <a:pt x="600436" y="627021"/>
                </a:lnTo>
                <a:lnTo>
                  <a:pt x="30823" y="627021"/>
                </a:lnTo>
                <a:lnTo>
                  <a:pt x="0" y="0"/>
                </a:lnTo>
                <a:close/>
              </a:path>
            </a:pathLst>
          </a:custGeom>
          <a:solidFill>
            <a:srgbClr val="267F00"/>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900" dirty="0">
                <a:solidFill>
                  <a:schemeClr val="bg1"/>
                </a:solidFill>
                <a:latin typeface="Roboto Black" panose="02000000000000000000" pitchFamily="2" charset="0"/>
                <a:ea typeface="Roboto Black" panose="02000000000000000000" pitchFamily="2" charset="0"/>
              </a:rPr>
              <a:t>Widget</a:t>
            </a:r>
            <a:endParaRPr lang="en-US" sz="900" dirty="0">
              <a:solidFill>
                <a:schemeClr val="bg1"/>
              </a:solidFill>
              <a:latin typeface="Roboto Black" panose="02000000000000000000" pitchFamily="2" charset="0"/>
              <a:ea typeface="Roboto Black" panose="02000000000000000000" pitchFamily="2" charset="0"/>
            </a:endParaRPr>
          </a:p>
        </p:txBody>
      </p:sp>
      <p:sp>
        <p:nvSpPr>
          <p:cNvPr id="142" name="Rectangle 103"/>
          <p:cNvSpPr/>
          <p:nvPr/>
        </p:nvSpPr>
        <p:spPr bwMode="auto">
          <a:xfrm>
            <a:off x="7157804" y="2143547"/>
            <a:ext cx="575353" cy="627021"/>
          </a:xfrm>
          <a:custGeom>
            <a:avLst/>
            <a:gdLst>
              <a:gd name="connsiteX0" fmla="*/ 0 w 569613"/>
              <a:gd name="connsiteY0" fmla="*/ 0 h 596199"/>
              <a:gd name="connsiteX1" fmla="*/ 569613 w 569613"/>
              <a:gd name="connsiteY1" fmla="*/ 0 h 596199"/>
              <a:gd name="connsiteX2" fmla="*/ 569613 w 569613"/>
              <a:gd name="connsiteY2" fmla="*/ 596199 h 596199"/>
              <a:gd name="connsiteX3" fmla="*/ 0 w 569613"/>
              <a:gd name="connsiteY3" fmla="*/ 596199 h 596199"/>
              <a:gd name="connsiteX4" fmla="*/ 0 w 569613"/>
              <a:gd name="connsiteY4" fmla="*/ 0 h 596199"/>
              <a:gd name="connsiteX0" fmla="*/ 0 w 600436"/>
              <a:gd name="connsiteY0" fmla="*/ 0 h 627021"/>
              <a:gd name="connsiteX1" fmla="*/ 600436 w 600436"/>
              <a:gd name="connsiteY1" fmla="*/ 30822 h 627021"/>
              <a:gd name="connsiteX2" fmla="*/ 600436 w 600436"/>
              <a:gd name="connsiteY2" fmla="*/ 627021 h 627021"/>
              <a:gd name="connsiteX3" fmla="*/ 30823 w 600436"/>
              <a:gd name="connsiteY3" fmla="*/ 627021 h 627021"/>
              <a:gd name="connsiteX4" fmla="*/ 0 w 600436"/>
              <a:gd name="connsiteY4" fmla="*/ 0 h 627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436" h="627021">
                <a:moveTo>
                  <a:pt x="0" y="0"/>
                </a:moveTo>
                <a:lnTo>
                  <a:pt x="600436" y="30822"/>
                </a:lnTo>
                <a:lnTo>
                  <a:pt x="600436" y="627021"/>
                </a:lnTo>
                <a:lnTo>
                  <a:pt x="30823" y="627021"/>
                </a:lnTo>
                <a:lnTo>
                  <a:pt x="0" y="0"/>
                </a:lnTo>
                <a:close/>
              </a:path>
            </a:pathLst>
          </a:custGeom>
          <a:solidFill>
            <a:srgbClr val="267F00"/>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900" dirty="0">
                <a:solidFill>
                  <a:schemeClr val="bg1"/>
                </a:solidFill>
                <a:latin typeface="Roboto Black" panose="02000000000000000000" pitchFamily="2" charset="0"/>
                <a:ea typeface="Roboto Black" panose="02000000000000000000" pitchFamily="2" charset="0"/>
              </a:rPr>
              <a:t>Widget</a:t>
            </a:r>
            <a:endParaRPr lang="en-US" sz="900" dirty="0">
              <a:solidFill>
                <a:schemeClr val="bg1"/>
              </a:solidFill>
              <a:latin typeface="Roboto Light"/>
            </a:endParaRPr>
          </a:p>
        </p:txBody>
      </p:sp>
      <p:sp>
        <p:nvSpPr>
          <p:cNvPr id="143" name="Rectangle 103"/>
          <p:cNvSpPr/>
          <p:nvPr/>
        </p:nvSpPr>
        <p:spPr bwMode="auto">
          <a:xfrm>
            <a:off x="7806409" y="2143547"/>
            <a:ext cx="575353" cy="627021"/>
          </a:xfrm>
          <a:custGeom>
            <a:avLst/>
            <a:gdLst>
              <a:gd name="connsiteX0" fmla="*/ 0 w 569613"/>
              <a:gd name="connsiteY0" fmla="*/ 0 h 596199"/>
              <a:gd name="connsiteX1" fmla="*/ 569613 w 569613"/>
              <a:gd name="connsiteY1" fmla="*/ 0 h 596199"/>
              <a:gd name="connsiteX2" fmla="*/ 569613 w 569613"/>
              <a:gd name="connsiteY2" fmla="*/ 596199 h 596199"/>
              <a:gd name="connsiteX3" fmla="*/ 0 w 569613"/>
              <a:gd name="connsiteY3" fmla="*/ 596199 h 596199"/>
              <a:gd name="connsiteX4" fmla="*/ 0 w 569613"/>
              <a:gd name="connsiteY4" fmla="*/ 0 h 596199"/>
              <a:gd name="connsiteX0" fmla="*/ 0 w 600436"/>
              <a:gd name="connsiteY0" fmla="*/ 0 h 627021"/>
              <a:gd name="connsiteX1" fmla="*/ 600436 w 600436"/>
              <a:gd name="connsiteY1" fmla="*/ 30822 h 627021"/>
              <a:gd name="connsiteX2" fmla="*/ 600436 w 600436"/>
              <a:gd name="connsiteY2" fmla="*/ 627021 h 627021"/>
              <a:gd name="connsiteX3" fmla="*/ 30823 w 600436"/>
              <a:gd name="connsiteY3" fmla="*/ 627021 h 627021"/>
              <a:gd name="connsiteX4" fmla="*/ 0 w 600436"/>
              <a:gd name="connsiteY4" fmla="*/ 0 h 627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436" h="627021">
                <a:moveTo>
                  <a:pt x="0" y="0"/>
                </a:moveTo>
                <a:lnTo>
                  <a:pt x="600436" y="30822"/>
                </a:lnTo>
                <a:lnTo>
                  <a:pt x="600436" y="627021"/>
                </a:lnTo>
                <a:lnTo>
                  <a:pt x="30823" y="627021"/>
                </a:lnTo>
                <a:lnTo>
                  <a:pt x="0" y="0"/>
                </a:lnTo>
                <a:close/>
              </a:path>
            </a:pathLst>
          </a:custGeom>
          <a:solidFill>
            <a:srgbClr val="267F00"/>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900" dirty="0">
                <a:solidFill>
                  <a:schemeClr val="bg1"/>
                </a:solidFill>
                <a:latin typeface="Roboto Black" panose="02000000000000000000" pitchFamily="2" charset="0"/>
                <a:ea typeface="Roboto Black" panose="02000000000000000000" pitchFamily="2" charset="0"/>
              </a:rPr>
              <a:t>Widget</a:t>
            </a:r>
            <a:endParaRPr lang="en-US" sz="900" b="1" dirty="0">
              <a:solidFill>
                <a:schemeClr val="bg1"/>
              </a:solidFill>
              <a:latin typeface="Roboto Light"/>
            </a:endParaRPr>
          </a:p>
        </p:txBody>
      </p:sp>
      <p:sp>
        <p:nvSpPr>
          <p:cNvPr id="144" name="Rectangle 103"/>
          <p:cNvSpPr/>
          <p:nvPr/>
        </p:nvSpPr>
        <p:spPr bwMode="auto">
          <a:xfrm>
            <a:off x="6630131" y="3274624"/>
            <a:ext cx="575353" cy="627021"/>
          </a:xfrm>
          <a:custGeom>
            <a:avLst/>
            <a:gdLst>
              <a:gd name="connsiteX0" fmla="*/ 0 w 569613"/>
              <a:gd name="connsiteY0" fmla="*/ 0 h 596199"/>
              <a:gd name="connsiteX1" fmla="*/ 569613 w 569613"/>
              <a:gd name="connsiteY1" fmla="*/ 0 h 596199"/>
              <a:gd name="connsiteX2" fmla="*/ 569613 w 569613"/>
              <a:gd name="connsiteY2" fmla="*/ 596199 h 596199"/>
              <a:gd name="connsiteX3" fmla="*/ 0 w 569613"/>
              <a:gd name="connsiteY3" fmla="*/ 596199 h 596199"/>
              <a:gd name="connsiteX4" fmla="*/ 0 w 569613"/>
              <a:gd name="connsiteY4" fmla="*/ 0 h 596199"/>
              <a:gd name="connsiteX0" fmla="*/ 0 w 600436"/>
              <a:gd name="connsiteY0" fmla="*/ 0 h 627021"/>
              <a:gd name="connsiteX1" fmla="*/ 600436 w 600436"/>
              <a:gd name="connsiteY1" fmla="*/ 30822 h 627021"/>
              <a:gd name="connsiteX2" fmla="*/ 600436 w 600436"/>
              <a:gd name="connsiteY2" fmla="*/ 627021 h 627021"/>
              <a:gd name="connsiteX3" fmla="*/ 30823 w 600436"/>
              <a:gd name="connsiteY3" fmla="*/ 627021 h 627021"/>
              <a:gd name="connsiteX4" fmla="*/ 0 w 600436"/>
              <a:gd name="connsiteY4" fmla="*/ 0 h 627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436" h="627021">
                <a:moveTo>
                  <a:pt x="0" y="0"/>
                </a:moveTo>
                <a:lnTo>
                  <a:pt x="600436" y="30822"/>
                </a:lnTo>
                <a:lnTo>
                  <a:pt x="600436" y="627021"/>
                </a:lnTo>
                <a:lnTo>
                  <a:pt x="30823" y="627021"/>
                </a:lnTo>
                <a:lnTo>
                  <a:pt x="0" y="0"/>
                </a:lnTo>
                <a:close/>
              </a:path>
            </a:pathLst>
          </a:custGeom>
          <a:solidFill>
            <a:srgbClr val="267F00"/>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900" dirty="0">
                <a:solidFill>
                  <a:schemeClr val="bg1"/>
                </a:solidFill>
                <a:latin typeface="Roboto Black" panose="02000000000000000000" pitchFamily="2" charset="0"/>
                <a:ea typeface="Roboto Black" panose="02000000000000000000" pitchFamily="2" charset="0"/>
              </a:rPr>
              <a:t>Widget</a:t>
            </a:r>
            <a:endParaRPr lang="en-US" sz="900" b="1" dirty="0">
              <a:solidFill>
                <a:schemeClr val="bg1"/>
              </a:solidFill>
              <a:latin typeface="Roboto Light"/>
            </a:endParaRPr>
          </a:p>
        </p:txBody>
      </p:sp>
      <p:sp>
        <p:nvSpPr>
          <p:cNvPr id="145" name="Rectangle 103"/>
          <p:cNvSpPr/>
          <p:nvPr/>
        </p:nvSpPr>
        <p:spPr bwMode="auto">
          <a:xfrm>
            <a:off x="7675874" y="3274623"/>
            <a:ext cx="575353" cy="627021"/>
          </a:xfrm>
          <a:custGeom>
            <a:avLst/>
            <a:gdLst>
              <a:gd name="connsiteX0" fmla="*/ 0 w 569613"/>
              <a:gd name="connsiteY0" fmla="*/ 0 h 596199"/>
              <a:gd name="connsiteX1" fmla="*/ 569613 w 569613"/>
              <a:gd name="connsiteY1" fmla="*/ 0 h 596199"/>
              <a:gd name="connsiteX2" fmla="*/ 569613 w 569613"/>
              <a:gd name="connsiteY2" fmla="*/ 596199 h 596199"/>
              <a:gd name="connsiteX3" fmla="*/ 0 w 569613"/>
              <a:gd name="connsiteY3" fmla="*/ 596199 h 596199"/>
              <a:gd name="connsiteX4" fmla="*/ 0 w 569613"/>
              <a:gd name="connsiteY4" fmla="*/ 0 h 596199"/>
              <a:gd name="connsiteX0" fmla="*/ 0 w 600436"/>
              <a:gd name="connsiteY0" fmla="*/ 0 h 627021"/>
              <a:gd name="connsiteX1" fmla="*/ 600436 w 600436"/>
              <a:gd name="connsiteY1" fmla="*/ 30822 h 627021"/>
              <a:gd name="connsiteX2" fmla="*/ 600436 w 600436"/>
              <a:gd name="connsiteY2" fmla="*/ 627021 h 627021"/>
              <a:gd name="connsiteX3" fmla="*/ 30823 w 600436"/>
              <a:gd name="connsiteY3" fmla="*/ 627021 h 627021"/>
              <a:gd name="connsiteX4" fmla="*/ 0 w 600436"/>
              <a:gd name="connsiteY4" fmla="*/ 0 h 627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436" h="627021">
                <a:moveTo>
                  <a:pt x="0" y="0"/>
                </a:moveTo>
                <a:lnTo>
                  <a:pt x="600436" y="30822"/>
                </a:lnTo>
                <a:lnTo>
                  <a:pt x="600436" y="627021"/>
                </a:lnTo>
                <a:lnTo>
                  <a:pt x="30823" y="627021"/>
                </a:lnTo>
                <a:lnTo>
                  <a:pt x="0" y="0"/>
                </a:lnTo>
                <a:close/>
              </a:path>
            </a:pathLst>
          </a:custGeom>
          <a:solidFill>
            <a:srgbClr val="267F00"/>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900" dirty="0">
                <a:solidFill>
                  <a:schemeClr val="bg1"/>
                </a:solidFill>
                <a:latin typeface="Roboto Black" panose="02000000000000000000" pitchFamily="2" charset="0"/>
                <a:ea typeface="Roboto Black" panose="02000000000000000000" pitchFamily="2" charset="0"/>
              </a:rPr>
              <a:t>Widget</a:t>
            </a:r>
            <a:endParaRPr lang="en-US" sz="900" b="1" dirty="0">
              <a:solidFill>
                <a:schemeClr val="bg1"/>
              </a:solidFill>
              <a:latin typeface="Roboto Light"/>
            </a:endParaRPr>
          </a:p>
        </p:txBody>
      </p:sp>
      <p:cxnSp>
        <p:nvCxnSpPr>
          <p:cNvPr id="146" name="Curved Connector 145"/>
          <p:cNvCxnSpPr/>
          <p:nvPr/>
        </p:nvCxnSpPr>
        <p:spPr>
          <a:xfrm>
            <a:off x="7205484" y="3588131"/>
            <a:ext cx="490807" cy="7290"/>
          </a:xfrm>
          <a:prstGeom prst="curvedConnector3">
            <a:avLst/>
          </a:prstGeom>
          <a:ln>
            <a:solidFill>
              <a:schemeClr val="accent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47" name="Rectangle 146"/>
          <p:cNvSpPr/>
          <p:nvPr/>
        </p:nvSpPr>
        <p:spPr bwMode="auto">
          <a:xfrm>
            <a:off x="446398" y="4642776"/>
            <a:ext cx="8302066" cy="1503956"/>
          </a:xfrm>
          <a:custGeom>
            <a:avLst/>
            <a:gdLst>
              <a:gd name="connsiteX0" fmla="*/ 0 w 8248903"/>
              <a:gd name="connsiteY0" fmla="*/ 0 h 1440160"/>
              <a:gd name="connsiteX1" fmla="*/ 8248903 w 8248903"/>
              <a:gd name="connsiteY1" fmla="*/ 0 h 1440160"/>
              <a:gd name="connsiteX2" fmla="*/ 8248903 w 8248903"/>
              <a:gd name="connsiteY2" fmla="*/ 1440160 h 1440160"/>
              <a:gd name="connsiteX3" fmla="*/ 0 w 8248903"/>
              <a:gd name="connsiteY3" fmla="*/ 1440160 h 1440160"/>
              <a:gd name="connsiteX4" fmla="*/ 0 w 8248903"/>
              <a:gd name="connsiteY4" fmla="*/ 0 h 1440160"/>
              <a:gd name="connsiteX0" fmla="*/ 0 w 8302066"/>
              <a:gd name="connsiteY0" fmla="*/ 0 h 1503956"/>
              <a:gd name="connsiteX1" fmla="*/ 8248903 w 8302066"/>
              <a:gd name="connsiteY1" fmla="*/ 0 h 1503956"/>
              <a:gd name="connsiteX2" fmla="*/ 8302066 w 8302066"/>
              <a:gd name="connsiteY2" fmla="*/ 1503956 h 1503956"/>
              <a:gd name="connsiteX3" fmla="*/ 0 w 8302066"/>
              <a:gd name="connsiteY3" fmla="*/ 1440160 h 1503956"/>
              <a:gd name="connsiteX4" fmla="*/ 0 w 8302066"/>
              <a:gd name="connsiteY4" fmla="*/ 0 h 150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2066" h="1503956">
                <a:moveTo>
                  <a:pt x="0" y="0"/>
                </a:moveTo>
                <a:lnTo>
                  <a:pt x="8248903" y="0"/>
                </a:lnTo>
                <a:lnTo>
                  <a:pt x="8302066" y="1503956"/>
                </a:lnTo>
                <a:lnTo>
                  <a:pt x="0" y="1440160"/>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18" tIns="45710" rIns="91418" bIns="45710" numCol="1" rtlCol="0" anchor="t" anchorCtr="0" compatLnSpc="1">
            <a:prstTxWarp prst="textNoShape">
              <a:avLst/>
            </a:prstTxWarp>
          </a:bodyPr>
          <a:lstStyle/>
          <a:p>
            <a:pPr algn="ctr">
              <a:lnSpc>
                <a:spcPct val="150000"/>
              </a:lnSpc>
            </a:pPr>
            <a:r>
              <a:rPr lang="nl-NL" sz="1200" dirty="0">
                <a:solidFill>
                  <a:schemeClr val="tx1">
                    <a:lumMod val="75000"/>
                    <a:lumOff val="25000"/>
                  </a:schemeClr>
                </a:solidFill>
                <a:latin typeface="Roboto Black" panose="02000000000000000000" pitchFamily="2" charset="0"/>
                <a:ea typeface="Roboto Black" panose="02000000000000000000" pitchFamily="2" charset="0"/>
              </a:rPr>
              <a:t>Catalog</a:t>
            </a:r>
            <a:endParaRPr lang="en-US" sz="1200" dirty="0">
              <a:solidFill>
                <a:schemeClr val="tx1">
                  <a:lumMod val="75000"/>
                  <a:lumOff val="25000"/>
                </a:schemeClr>
              </a:solidFill>
              <a:latin typeface="Roboto Black" panose="02000000000000000000" pitchFamily="2" charset="0"/>
              <a:ea typeface="Roboto Black" panose="02000000000000000000" pitchFamily="2" charset="0"/>
            </a:endParaRPr>
          </a:p>
        </p:txBody>
      </p:sp>
      <p:sp>
        <p:nvSpPr>
          <p:cNvPr id="152" name="Rectangle 151"/>
          <p:cNvSpPr/>
          <p:nvPr/>
        </p:nvSpPr>
        <p:spPr bwMode="auto">
          <a:xfrm>
            <a:off x="4134207" y="4998105"/>
            <a:ext cx="910898" cy="910898"/>
          </a:xfrm>
          <a:custGeom>
            <a:avLst/>
            <a:gdLst>
              <a:gd name="connsiteX0" fmla="*/ 0 w 879000"/>
              <a:gd name="connsiteY0" fmla="*/ 0 h 879000"/>
              <a:gd name="connsiteX1" fmla="*/ 879000 w 879000"/>
              <a:gd name="connsiteY1" fmla="*/ 0 h 879000"/>
              <a:gd name="connsiteX2" fmla="*/ 879000 w 879000"/>
              <a:gd name="connsiteY2" fmla="*/ 879000 h 879000"/>
              <a:gd name="connsiteX3" fmla="*/ 0 w 879000"/>
              <a:gd name="connsiteY3" fmla="*/ 879000 h 879000"/>
              <a:gd name="connsiteX4" fmla="*/ 0 w 879000"/>
              <a:gd name="connsiteY4" fmla="*/ 0 h 879000"/>
              <a:gd name="connsiteX0" fmla="*/ 0 w 910898"/>
              <a:gd name="connsiteY0" fmla="*/ 0 h 910898"/>
              <a:gd name="connsiteX1" fmla="*/ 910898 w 910898"/>
              <a:gd name="connsiteY1" fmla="*/ 31898 h 910898"/>
              <a:gd name="connsiteX2" fmla="*/ 910898 w 910898"/>
              <a:gd name="connsiteY2" fmla="*/ 910898 h 910898"/>
              <a:gd name="connsiteX3" fmla="*/ 31898 w 910898"/>
              <a:gd name="connsiteY3" fmla="*/ 910898 h 910898"/>
              <a:gd name="connsiteX4" fmla="*/ 0 w 910898"/>
              <a:gd name="connsiteY4" fmla="*/ 0 h 910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898" h="910898">
                <a:moveTo>
                  <a:pt x="0" y="0"/>
                </a:moveTo>
                <a:lnTo>
                  <a:pt x="910898" y="31898"/>
                </a:lnTo>
                <a:lnTo>
                  <a:pt x="910898" y="910898"/>
                </a:lnTo>
                <a:lnTo>
                  <a:pt x="31898" y="910898"/>
                </a:lnTo>
                <a:lnTo>
                  <a:pt x="0" y="0"/>
                </a:lnTo>
                <a:close/>
              </a:path>
            </a:pathLst>
          </a:custGeom>
          <a:solidFill>
            <a:srgbClr val="267F00">
              <a:alpha val="40000"/>
            </a:srgb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100" dirty="0">
                <a:solidFill>
                  <a:schemeClr val="bg1"/>
                </a:solidFill>
                <a:latin typeface="Roboto Black" panose="02000000000000000000" pitchFamily="2" charset="0"/>
                <a:ea typeface="Roboto Black" panose="02000000000000000000" pitchFamily="2" charset="0"/>
              </a:rPr>
              <a:t>Widget</a:t>
            </a:r>
            <a:endParaRPr lang="en-US" sz="1100" dirty="0">
              <a:solidFill>
                <a:schemeClr val="bg1"/>
              </a:solidFill>
              <a:latin typeface="Roboto Black" panose="02000000000000000000" pitchFamily="2" charset="0"/>
              <a:ea typeface="Roboto Black" panose="02000000000000000000" pitchFamily="2" charset="0"/>
            </a:endParaRPr>
          </a:p>
        </p:txBody>
      </p:sp>
      <p:sp>
        <p:nvSpPr>
          <p:cNvPr id="153" name="Rectangle 151"/>
          <p:cNvSpPr/>
          <p:nvPr/>
        </p:nvSpPr>
        <p:spPr bwMode="auto">
          <a:xfrm>
            <a:off x="5260503" y="4998105"/>
            <a:ext cx="910898" cy="910898"/>
          </a:xfrm>
          <a:custGeom>
            <a:avLst/>
            <a:gdLst>
              <a:gd name="connsiteX0" fmla="*/ 0 w 879000"/>
              <a:gd name="connsiteY0" fmla="*/ 0 h 879000"/>
              <a:gd name="connsiteX1" fmla="*/ 879000 w 879000"/>
              <a:gd name="connsiteY1" fmla="*/ 0 h 879000"/>
              <a:gd name="connsiteX2" fmla="*/ 879000 w 879000"/>
              <a:gd name="connsiteY2" fmla="*/ 879000 h 879000"/>
              <a:gd name="connsiteX3" fmla="*/ 0 w 879000"/>
              <a:gd name="connsiteY3" fmla="*/ 879000 h 879000"/>
              <a:gd name="connsiteX4" fmla="*/ 0 w 879000"/>
              <a:gd name="connsiteY4" fmla="*/ 0 h 879000"/>
              <a:gd name="connsiteX0" fmla="*/ 0 w 910898"/>
              <a:gd name="connsiteY0" fmla="*/ 0 h 910898"/>
              <a:gd name="connsiteX1" fmla="*/ 910898 w 910898"/>
              <a:gd name="connsiteY1" fmla="*/ 31898 h 910898"/>
              <a:gd name="connsiteX2" fmla="*/ 910898 w 910898"/>
              <a:gd name="connsiteY2" fmla="*/ 910898 h 910898"/>
              <a:gd name="connsiteX3" fmla="*/ 31898 w 910898"/>
              <a:gd name="connsiteY3" fmla="*/ 910898 h 910898"/>
              <a:gd name="connsiteX4" fmla="*/ 0 w 910898"/>
              <a:gd name="connsiteY4" fmla="*/ 0 h 910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898" h="910898">
                <a:moveTo>
                  <a:pt x="0" y="0"/>
                </a:moveTo>
                <a:lnTo>
                  <a:pt x="910898" y="31898"/>
                </a:lnTo>
                <a:lnTo>
                  <a:pt x="910898" y="910898"/>
                </a:lnTo>
                <a:lnTo>
                  <a:pt x="31898" y="910898"/>
                </a:lnTo>
                <a:lnTo>
                  <a:pt x="0" y="0"/>
                </a:lnTo>
                <a:close/>
              </a:path>
            </a:pathLst>
          </a:custGeom>
          <a:solidFill>
            <a:srgbClr val="267F00">
              <a:alpha val="40000"/>
            </a:srgb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100" dirty="0">
                <a:solidFill>
                  <a:schemeClr val="bg1"/>
                </a:solidFill>
                <a:latin typeface="Roboto Black" panose="02000000000000000000" pitchFamily="2" charset="0"/>
                <a:ea typeface="Roboto Black" panose="02000000000000000000" pitchFamily="2" charset="0"/>
              </a:rPr>
              <a:t>Widget</a:t>
            </a:r>
            <a:endParaRPr lang="en-US" sz="1100" dirty="0">
              <a:solidFill>
                <a:schemeClr val="bg1"/>
              </a:solidFill>
              <a:latin typeface="Roboto Black" panose="02000000000000000000" pitchFamily="2" charset="0"/>
              <a:ea typeface="Roboto Black" panose="02000000000000000000" pitchFamily="2" charset="0"/>
            </a:endParaRPr>
          </a:p>
        </p:txBody>
      </p:sp>
      <p:sp>
        <p:nvSpPr>
          <p:cNvPr id="154" name="Rectangle 151"/>
          <p:cNvSpPr/>
          <p:nvPr/>
        </p:nvSpPr>
        <p:spPr bwMode="auto">
          <a:xfrm>
            <a:off x="6386800" y="4998105"/>
            <a:ext cx="910898" cy="910898"/>
          </a:xfrm>
          <a:custGeom>
            <a:avLst/>
            <a:gdLst>
              <a:gd name="connsiteX0" fmla="*/ 0 w 879000"/>
              <a:gd name="connsiteY0" fmla="*/ 0 h 879000"/>
              <a:gd name="connsiteX1" fmla="*/ 879000 w 879000"/>
              <a:gd name="connsiteY1" fmla="*/ 0 h 879000"/>
              <a:gd name="connsiteX2" fmla="*/ 879000 w 879000"/>
              <a:gd name="connsiteY2" fmla="*/ 879000 h 879000"/>
              <a:gd name="connsiteX3" fmla="*/ 0 w 879000"/>
              <a:gd name="connsiteY3" fmla="*/ 879000 h 879000"/>
              <a:gd name="connsiteX4" fmla="*/ 0 w 879000"/>
              <a:gd name="connsiteY4" fmla="*/ 0 h 879000"/>
              <a:gd name="connsiteX0" fmla="*/ 0 w 910898"/>
              <a:gd name="connsiteY0" fmla="*/ 0 h 910898"/>
              <a:gd name="connsiteX1" fmla="*/ 910898 w 910898"/>
              <a:gd name="connsiteY1" fmla="*/ 31898 h 910898"/>
              <a:gd name="connsiteX2" fmla="*/ 910898 w 910898"/>
              <a:gd name="connsiteY2" fmla="*/ 910898 h 910898"/>
              <a:gd name="connsiteX3" fmla="*/ 31898 w 910898"/>
              <a:gd name="connsiteY3" fmla="*/ 910898 h 910898"/>
              <a:gd name="connsiteX4" fmla="*/ 0 w 910898"/>
              <a:gd name="connsiteY4" fmla="*/ 0 h 910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898" h="910898">
                <a:moveTo>
                  <a:pt x="0" y="0"/>
                </a:moveTo>
                <a:lnTo>
                  <a:pt x="910898" y="31898"/>
                </a:lnTo>
                <a:lnTo>
                  <a:pt x="910898" y="910898"/>
                </a:lnTo>
                <a:lnTo>
                  <a:pt x="31898" y="910898"/>
                </a:lnTo>
                <a:lnTo>
                  <a:pt x="0" y="0"/>
                </a:lnTo>
                <a:close/>
              </a:path>
            </a:pathLst>
          </a:custGeom>
          <a:solidFill>
            <a:srgbClr val="267F00">
              <a:alpha val="40000"/>
            </a:srgb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100" dirty="0">
                <a:solidFill>
                  <a:schemeClr val="bg1"/>
                </a:solidFill>
                <a:latin typeface="Roboto Black" panose="02000000000000000000" pitchFamily="2" charset="0"/>
                <a:ea typeface="Roboto Black" panose="02000000000000000000" pitchFamily="2" charset="0"/>
              </a:rPr>
              <a:t>Widget</a:t>
            </a:r>
            <a:endParaRPr lang="en-US" sz="1100" dirty="0">
              <a:solidFill>
                <a:schemeClr val="bg1"/>
              </a:solidFill>
              <a:latin typeface="Roboto Black" panose="02000000000000000000" pitchFamily="2" charset="0"/>
              <a:ea typeface="Roboto Black" panose="02000000000000000000" pitchFamily="2" charset="0"/>
            </a:endParaRPr>
          </a:p>
        </p:txBody>
      </p:sp>
      <p:sp>
        <p:nvSpPr>
          <p:cNvPr id="155" name="Rectangle 151"/>
          <p:cNvSpPr/>
          <p:nvPr/>
        </p:nvSpPr>
        <p:spPr bwMode="auto">
          <a:xfrm>
            <a:off x="7513100" y="4998105"/>
            <a:ext cx="910898" cy="910898"/>
          </a:xfrm>
          <a:custGeom>
            <a:avLst/>
            <a:gdLst>
              <a:gd name="connsiteX0" fmla="*/ 0 w 879000"/>
              <a:gd name="connsiteY0" fmla="*/ 0 h 879000"/>
              <a:gd name="connsiteX1" fmla="*/ 879000 w 879000"/>
              <a:gd name="connsiteY1" fmla="*/ 0 h 879000"/>
              <a:gd name="connsiteX2" fmla="*/ 879000 w 879000"/>
              <a:gd name="connsiteY2" fmla="*/ 879000 h 879000"/>
              <a:gd name="connsiteX3" fmla="*/ 0 w 879000"/>
              <a:gd name="connsiteY3" fmla="*/ 879000 h 879000"/>
              <a:gd name="connsiteX4" fmla="*/ 0 w 879000"/>
              <a:gd name="connsiteY4" fmla="*/ 0 h 879000"/>
              <a:gd name="connsiteX0" fmla="*/ 0 w 910898"/>
              <a:gd name="connsiteY0" fmla="*/ 0 h 910898"/>
              <a:gd name="connsiteX1" fmla="*/ 910898 w 910898"/>
              <a:gd name="connsiteY1" fmla="*/ 31898 h 910898"/>
              <a:gd name="connsiteX2" fmla="*/ 910898 w 910898"/>
              <a:gd name="connsiteY2" fmla="*/ 910898 h 910898"/>
              <a:gd name="connsiteX3" fmla="*/ 31898 w 910898"/>
              <a:gd name="connsiteY3" fmla="*/ 910898 h 910898"/>
              <a:gd name="connsiteX4" fmla="*/ 0 w 910898"/>
              <a:gd name="connsiteY4" fmla="*/ 0 h 910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898" h="910898">
                <a:moveTo>
                  <a:pt x="0" y="0"/>
                </a:moveTo>
                <a:lnTo>
                  <a:pt x="910898" y="31898"/>
                </a:lnTo>
                <a:lnTo>
                  <a:pt x="910898" y="910898"/>
                </a:lnTo>
                <a:lnTo>
                  <a:pt x="31898" y="910898"/>
                </a:lnTo>
                <a:lnTo>
                  <a:pt x="0" y="0"/>
                </a:lnTo>
                <a:close/>
              </a:path>
            </a:pathLst>
          </a:custGeom>
          <a:solidFill>
            <a:srgbClr val="267F00">
              <a:alpha val="40000"/>
            </a:srgb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100" dirty="0">
                <a:solidFill>
                  <a:schemeClr val="bg1"/>
                </a:solidFill>
                <a:latin typeface="Roboto Black" panose="02000000000000000000" pitchFamily="2" charset="0"/>
                <a:ea typeface="Roboto Black" panose="02000000000000000000" pitchFamily="2" charset="0"/>
              </a:rPr>
              <a:t>Widget</a:t>
            </a:r>
            <a:endParaRPr lang="en-US" sz="1100" dirty="0">
              <a:solidFill>
                <a:schemeClr val="bg1"/>
              </a:solidFill>
              <a:latin typeface="Roboto Black" panose="02000000000000000000" pitchFamily="2" charset="0"/>
              <a:ea typeface="Roboto Black" panose="02000000000000000000" pitchFamily="2" charset="0"/>
            </a:endParaRPr>
          </a:p>
        </p:txBody>
      </p:sp>
      <p:sp>
        <p:nvSpPr>
          <p:cNvPr id="156" name="Rectangle 151"/>
          <p:cNvSpPr/>
          <p:nvPr/>
        </p:nvSpPr>
        <p:spPr bwMode="auto">
          <a:xfrm>
            <a:off x="3007910" y="4998105"/>
            <a:ext cx="910898" cy="910898"/>
          </a:xfrm>
          <a:custGeom>
            <a:avLst/>
            <a:gdLst>
              <a:gd name="connsiteX0" fmla="*/ 0 w 879000"/>
              <a:gd name="connsiteY0" fmla="*/ 0 h 879000"/>
              <a:gd name="connsiteX1" fmla="*/ 879000 w 879000"/>
              <a:gd name="connsiteY1" fmla="*/ 0 h 879000"/>
              <a:gd name="connsiteX2" fmla="*/ 879000 w 879000"/>
              <a:gd name="connsiteY2" fmla="*/ 879000 h 879000"/>
              <a:gd name="connsiteX3" fmla="*/ 0 w 879000"/>
              <a:gd name="connsiteY3" fmla="*/ 879000 h 879000"/>
              <a:gd name="connsiteX4" fmla="*/ 0 w 879000"/>
              <a:gd name="connsiteY4" fmla="*/ 0 h 879000"/>
              <a:gd name="connsiteX0" fmla="*/ 0 w 910898"/>
              <a:gd name="connsiteY0" fmla="*/ 0 h 910898"/>
              <a:gd name="connsiteX1" fmla="*/ 910898 w 910898"/>
              <a:gd name="connsiteY1" fmla="*/ 31898 h 910898"/>
              <a:gd name="connsiteX2" fmla="*/ 910898 w 910898"/>
              <a:gd name="connsiteY2" fmla="*/ 910898 h 910898"/>
              <a:gd name="connsiteX3" fmla="*/ 31898 w 910898"/>
              <a:gd name="connsiteY3" fmla="*/ 910898 h 910898"/>
              <a:gd name="connsiteX4" fmla="*/ 0 w 910898"/>
              <a:gd name="connsiteY4" fmla="*/ 0 h 910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898" h="910898">
                <a:moveTo>
                  <a:pt x="0" y="0"/>
                </a:moveTo>
                <a:lnTo>
                  <a:pt x="910898" y="31898"/>
                </a:lnTo>
                <a:lnTo>
                  <a:pt x="910898" y="910898"/>
                </a:lnTo>
                <a:lnTo>
                  <a:pt x="31898" y="910898"/>
                </a:lnTo>
                <a:lnTo>
                  <a:pt x="0" y="0"/>
                </a:lnTo>
                <a:close/>
              </a:path>
            </a:pathLst>
          </a:custGeom>
          <a:solidFill>
            <a:schemeClr val="bg2">
              <a:lumMod val="95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100" dirty="0">
                <a:solidFill>
                  <a:schemeClr val="tx2">
                    <a:lumMod val="50000"/>
                    <a:lumOff val="50000"/>
                  </a:schemeClr>
                </a:solidFill>
                <a:latin typeface="Roboto Black" panose="02000000000000000000" pitchFamily="2" charset="0"/>
                <a:ea typeface="Roboto Black" panose="02000000000000000000" pitchFamily="2" charset="0"/>
              </a:rPr>
              <a:t>Container</a:t>
            </a:r>
            <a:endParaRPr lang="en-US" sz="1100" dirty="0">
              <a:solidFill>
                <a:schemeClr val="tx2">
                  <a:lumMod val="50000"/>
                  <a:lumOff val="50000"/>
                </a:schemeClr>
              </a:solidFill>
              <a:latin typeface="Roboto Black" panose="02000000000000000000" pitchFamily="2" charset="0"/>
              <a:ea typeface="Roboto Black" panose="02000000000000000000" pitchFamily="2" charset="0"/>
            </a:endParaRPr>
          </a:p>
        </p:txBody>
      </p:sp>
      <p:sp>
        <p:nvSpPr>
          <p:cNvPr id="157" name="Rectangle 151"/>
          <p:cNvSpPr/>
          <p:nvPr/>
        </p:nvSpPr>
        <p:spPr bwMode="auto">
          <a:xfrm>
            <a:off x="1881612" y="4998105"/>
            <a:ext cx="910898" cy="910898"/>
          </a:xfrm>
          <a:custGeom>
            <a:avLst/>
            <a:gdLst>
              <a:gd name="connsiteX0" fmla="*/ 0 w 879000"/>
              <a:gd name="connsiteY0" fmla="*/ 0 h 879000"/>
              <a:gd name="connsiteX1" fmla="*/ 879000 w 879000"/>
              <a:gd name="connsiteY1" fmla="*/ 0 h 879000"/>
              <a:gd name="connsiteX2" fmla="*/ 879000 w 879000"/>
              <a:gd name="connsiteY2" fmla="*/ 879000 h 879000"/>
              <a:gd name="connsiteX3" fmla="*/ 0 w 879000"/>
              <a:gd name="connsiteY3" fmla="*/ 879000 h 879000"/>
              <a:gd name="connsiteX4" fmla="*/ 0 w 879000"/>
              <a:gd name="connsiteY4" fmla="*/ 0 h 879000"/>
              <a:gd name="connsiteX0" fmla="*/ 0 w 910898"/>
              <a:gd name="connsiteY0" fmla="*/ 0 h 910898"/>
              <a:gd name="connsiteX1" fmla="*/ 910898 w 910898"/>
              <a:gd name="connsiteY1" fmla="*/ 31898 h 910898"/>
              <a:gd name="connsiteX2" fmla="*/ 910898 w 910898"/>
              <a:gd name="connsiteY2" fmla="*/ 910898 h 910898"/>
              <a:gd name="connsiteX3" fmla="*/ 31898 w 910898"/>
              <a:gd name="connsiteY3" fmla="*/ 910898 h 910898"/>
              <a:gd name="connsiteX4" fmla="*/ 0 w 910898"/>
              <a:gd name="connsiteY4" fmla="*/ 0 h 910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898" h="910898">
                <a:moveTo>
                  <a:pt x="0" y="0"/>
                </a:moveTo>
                <a:lnTo>
                  <a:pt x="910898" y="31898"/>
                </a:lnTo>
                <a:lnTo>
                  <a:pt x="910898" y="910898"/>
                </a:lnTo>
                <a:lnTo>
                  <a:pt x="31898" y="910898"/>
                </a:lnTo>
                <a:lnTo>
                  <a:pt x="0" y="0"/>
                </a:lnTo>
                <a:close/>
              </a:path>
            </a:pathLst>
          </a:custGeom>
          <a:solidFill>
            <a:schemeClr val="bg2">
              <a:lumMod val="95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100" dirty="0">
                <a:solidFill>
                  <a:schemeClr val="tx2">
                    <a:lumMod val="50000"/>
                    <a:lumOff val="50000"/>
                  </a:schemeClr>
                </a:solidFill>
                <a:latin typeface="Roboto Black" panose="02000000000000000000" pitchFamily="2" charset="0"/>
                <a:ea typeface="Roboto Black" panose="02000000000000000000" pitchFamily="2" charset="0"/>
              </a:rPr>
              <a:t>Container</a:t>
            </a:r>
            <a:endParaRPr lang="en-US" sz="1100" dirty="0">
              <a:solidFill>
                <a:schemeClr val="tx2">
                  <a:lumMod val="50000"/>
                  <a:lumOff val="50000"/>
                </a:schemeClr>
              </a:solidFill>
              <a:latin typeface="Roboto Black" panose="02000000000000000000" pitchFamily="2" charset="0"/>
              <a:ea typeface="Roboto Black" panose="02000000000000000000" pitchFamily="2" charset="0"/>
            </a:endParaRPr>
          </a:p>
        </p:txBody>
      </p:sp>
      <p:sp>
        <p:nvSpPr>
          <p:cNvPr id="158" name="Rectangle 151"/>
          <p:cNvSpPr/>
          <p:nvPr/>
        </p:nvSpPr>
        <p:spPr bwMode="auto">
          <a:xfrm>
            <a:off x="755315" y="4998105"/>
            <a:ext cx="910898" cy="910898"/>
          </a:xfrm>
          <a:custGeom>
            <a:avLst/>
            <a:gdLst>
              <a:gd name="connsiteX0" fmla="*/ 0 w 879000"/>
              <a:gd name="connsiteY0" fmla="*/ 0 h 879000"/>
              <a:gd name="connsiteX1" fmla="*/ 879000 w 879000"/>
              <a:gd name="connsiteY1" fmla="*/ 0 h 879000"/>
              <a:gd name="connsiteX2" fmla="*/ 879000 w 879000"/>
              <a:gd name="connsiteY2" fmla="*/ 879000 h 879000"/>
              <a:gd name="connsiteX3" fmla="*/ 0 w 879000"/>
              <a:gd name="connsiteY3" fmla="*/ 879000 h 879000"/>
              <a:gd name="connsiteX4" fmla="*/ 0 w 879000"/>
              <a:gd name="connsiteY4" fmla="*/ 0 h 879000"/>
              <a:gd name="connsiteX0" fmla="*/ 0 w 910898"/>
              <a:gd name="connsiteY0" fmla="*/ 0 h 910898"/>
              <a:gd name="connsiteX1" fmla="*/ 910898 w 910898"/>
              <a:gd name="connsiteY1" fmla="*/ 31898 h 910898"/>
              <a:gd name="connsiteX2" fmla="*/ 910898 w 910898"/>
              <a:gd name="connsiteY2" fmla="*/ 910898 h 910898"/>
              <a:gd name="connsiteX3" fmla="*/ 31898 w 910898"/>
              <a:gd name="connsiteY3" fmla="*/ 910898 h 910898"/>
              <a:gd name="connsiteX4" fmla="*/ 0 w 910898"/>
              <a:gd name="connsiteY4" fmla="*/ 0 h 910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898" h="910898">
                <a:moveTo>
                  <a:pt x="0" y="0"/>
                </a:moveTo>
                <a:lnTo>
                  <a:pt x="910898" y="31898"/>
                </a:lnTo>
                <a:lnTo>
                  <a:pt x="910898" y="910898"/>
                </a:lnTo>
                <a:lnTo>
                  <a:pt x="31898" y="910898"/>
                </a:lnTo>
                <a:lnTo>
                  <a:pt x="0" y="0"/>
                </a:lnTo>
                <a:close/>
              </a:path>
            </a:pathLst>
          </a:custGeom>
          <a:solidFill>
            <a:schemeClr val="bg2">
              <a:lumMod val="95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100" dirty="0">
                <a:solidFill>
                  <a:schemeClr val="tx2">
                    <a:lumMod val="50000"/>
                    <a:lumOff val="50000"/>
                  </a:schemeClr>
                </a:solidFill>
                <a:latin typeface="Roboto Black" panose="02000000000000000000" pitchFamily="2" charset="0"/>
                <a:ea typeface="Roboto Black" panose="02000000000000000000" pitchFamily="2" charset="0"/>
              </a:rPr>
              <a:t>Container</a:t>
            </a:r>
            <a:endParaRPr lang="en-US" sz="1100" dirty="0">
              <a:solidFill>
                <a:schemeClr val="tx2">
                  <a:lumMod val="50000"/>
                  <a:lumOff val="50000"/>
                </a:schemeClr>
              </a:solidFill>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67488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500"/>
                                        <p:tgtEl>
                                          <p:spTgt spid="1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6"/>
                                        </p:tgtEl>
                                        <p:attrNameLst>
                                          <p:attrName>style.visibility</p:attrName>
                                        </p:attrNameLst>
                                      </p:cBhvr>
                                      <p:to>
                                        <p:strVal val="visible"/>
                                      </p:to>
                                    </p:set>
                                    <p:animEffect transition="in" filter="fade">
                                      <p:cBhvr>
                                        <p:cTn id="17" dur="500"/>
                                        <p:tgtEl>
                                          <p:spTgt spid="1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fade">
                                      <p:cBhvr>
                                        <p:cTn id="27" dur="500"/>
                                        <p:tgtEl>
                                          <p:spTgt spid="1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7"/>
                                        </p:tgtEl>
                                        <p:attrNameLst>
                                          <p:attrName>style.visibility</p:attrName>
                                        </p:attrNameLst>
                                      </p:cBhvr>
                                      <p:to>
                                        <p:strVal val="visible"/>
                                      </p:to>
                                    </p:set>
                                    <p:animEffect transition="in" filter="fade">
                                      <p:cBhvr>
                                        <p:cTn id="32" dur="500"/>
                                        <p:tgtEl>
                                          <p:spTgt spid="1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500"/>
                                        <p:tgtEl>
                                          <p:spTgt spid="10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7"/>
                                        </p:tgtEl>
                                        <p:attrNameLst>
                                          <p:attrName>style.visibility</p:attrName>
                                        </p:attrNameLst>
                                      </p:cBhvr>
                                      <p:to>
                                        <p:strVal val="visible"/>
                                      </p:to>
                                    </p:set>
                                    <p:animEffect transition="in" filter="fade">
                                      <p:cBhvr>
                                        <p:cTn id="48" dur="500"/>
                                        <p:tgtEl>
                                          <p:spTgt spid="12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8"/>
                                        </p:tgtEl>
                                        <p:attrNameLst>
                                          <p:attrName>style.visibility</p:attrName>
                                        </p:attrNameLst>
                                      </p:cBhvr>
                                      <p:to>
                                        <p:strVal val="visible"/>
                                      </p:to>
                                    </p:set>
                                    <p:animEffect transition="in" filter="fade">
                                      <p:cBhvr>
                                        <p:cTn id="51" dur="500"/>
                                        <p:tgtEl>
                                          <p:spTgt spid="12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9"/>
                                        </p:tgtEl>
                                        <p:attrNameLst>
                                          <p:attrName>style.visibility</p:attrName>
                                        </p:attrNameLst>
                                      </p:cBhvr>
                                      <p:to>
                                        <p:strVal val="visible"/>
                                      </p:to>
                                    </p:set>
                                    <p:animEffect transition="in" filter="fade">
                                      <p:cBhvr>
                                        <p:cTn id="54" dur="500"/>
                                        <p:tgtEl>
                                          <p:spTgt spid="12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38"/>
                                        </p:tgtEl>
                                        <p:attrNameLst>
                                          <p:attrName>style.visibility</p:attrName>
                                        </p:attrNameLst>
                                      </p:cBhvr>
                                      <p:to>
                                        <p:strVal val="visible"/>
                                      </p:to>
                                    </p:set>
                                    <p:animEffect transition="in" filter="fade">
                                      <p:cBhvr>
                                        <p:cTn id="59" dur="500"/>
                                        <p:tgtEl>
                                          <p:spTgt spid="13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500"/>
                                        <p:tgtEl>
                                          <p:spTgt spid="13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40"/>
                                        </p:tgtEl>
                                        <p:attrNameLst>
                                          <p:attrName>style.visibility</p:attrName>
                                        </p:attrNameLst>
                                      </p:cBhvr>
                                      <p:to>
                                        <p:strVal val="visible"/>
                                      </p:to>
                                    </p:set>
                                    <p:animEffect transition="in" filter="fade">
                                      <p:cBhvr>
                                        <p:cTn id="65" dur="500"/>
                                        <p:tgtEl>
                                          <p:spTgt spid="14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04"/>
                                        </p:tgtEl>
                                        <p:attrNameLst>
                                          <p:attrName>style.visibility</p:attrName>
                                        </p:attrNameLst>
                                      </p:cBhvr>
                                      <p:to>
                                        <p:strVal val="visible"/>
                                      </p:to>
                                    </p:set>
                                    <p:animEffect transition="in" filter="fade">
                                      <p:cBhvr>
                                        <p:cTn id="70" dur="500"/>
                                        <p:tgtEl>
                                          <p:spTgt spid="10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10"/>
                                        </p:tgtEl>
                                        <p:attrNameLst>
                                          <p:attrName>style.visibility</p:attrName>
                                        </p:attrNameLst>
                                      </p:cBhvr>
                                      <p:to>
                                        <p:strVal val="visible"/>
                                      </p:to>
                                    </p:set>
                                    <p:animEffect transition="in" filter="fade">
                                      <p:cBhvr>
                                        <p:cTn id="73" dur="500"/>
                                        <p:tgtEl>
                                          <p:spTgt spid="11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11"/>
                                        </p:tgtEl>
                                        <p:attrNameLst>
                                          <p:attrName>style.visibility</p:attrName>
                                        </p:attrNameLst>
                                      </p:cBhvr>
                                      <p:to>
                                        <p:strVal val="visible"/>
                                      </p:to>
                                    </p:set>
                                    <p:animEffect transition="in" filter="fade">
                                      <p:cBhvr>
                                        <p:cTn id="76" dur="500"/>
                                        <p:tgtEl>
                                          <p:spTgt spid="11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14"/>
                                        </p:tgtEl>
                                        <p:attrNameLst>
                                          <p:attrName>style.visibility</p:attrName>
                                        </p:attrNameLst>
                                      </p:cBhvr>
                                      <p:to>
                                        <p:strVal val="visible"/>
                                      </p:to>
                                    </p:set>
                                    <p:animEffect transition="in" filter="fade">
                                      <p:cBhvr>
                                        <p:cTn id="79" dur="500"/>
                                        <p:tgtEl>
                                          <p:spTgt spid="11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15"/>
                                        </p:tgtEl>
                                        <p:attrNameLst>
                                          <p:attrName>style.visibility</p:attrName>
                                        </p:attrNameLst>
                                      </p:cBhvr>
                                      <p:to>
                                        <p:strVal val="visible"/>
                                      </p:to>
                                    </p:set>
                                    <p:animEffect transition="in" filter="fade">
                                      <p:cBhvr>
                                        <p:cTn id="82" dur="500"/>
                                        <p:tgtEl>
                                          <p:spTgt spid="11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30"/>
                                        </p:tgtEl>
                                        <p:attrNameLst>
                                          <p:attrName>style.visibility</p:attrName>
                                        </p:attrNameLst>
                                      </p:cBhvr>
                                      <p:to>
                                        <p:strVal val="visible"/>
                                      </p:to>
                                    </p:set>
                                    <p:animEffect transition="in" filter="fade">
                                      <p:cBhvr>
                                        <p:cTn id="87" dur="500"/>
                                        <p:tgtEl>
                                          <p:spTgt spid="13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31"/>
                                        </p:tgtEl>
                                        <p:attrNameLst>
                                          <p:attrName>style.visibility</p:attrName>
                                        </p:attrNameLst>
                                      </p:cBhvr>
                                      <p:to>
                                        <p:strVal val="visible"/>
                                      </p:to>
                                    </p:set>
                                    <p:animEffect transition="in" filter="fade">
                                      <p:cBhvr>
                                        <p:cTn id="90" dur="500"/>
                                        <p:tgtEl>
                                          <p:spTgt spid="13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32"/>
                                        </p:tgtEl>
                                        <p:attrNameLst>
                                          <p:attrName>style.visibility</p:attrName>
                                        </p:attrNameLst>
                                      </p:cBhvr>
                                      <p:to>
                                        <p:strVal val="visible"/>
                                      </p:to>
                                    </p:set>
                                    <p:animEffect transition="in" filter="fade">
                                      <p:cBhvr>
                                        <p:cTn id="93" dur="500"/>
                                        <p:tgtEl>
                                          <p:spTgt spid="13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33"/>
                                        </p:tgtEl>
                                        <p:attrNameLst>
                                          <p:attrName>style.visibility</p:attrName>
                                        </p:attrNameLst>
                                      </p:cBhvr>
                                      <p:to>
                                        <p:strVal val="visible"/>
                                      </p:to>
                                    </p:set>
                                    <p:animEffect transition="in" filter="fade">
                                      <p:cBhvr>
                                        <p:cTn id="96" dur="500"/>
                                        <p:tgtEl>
                                          <p:spTgt spid="13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34"/>
                                        </p:tgtEl>
                                        <p:attrNameLst>
                                          <p:attrName>style.visibility</p:attrName>
                                        </p:attrNameLst>
                                      </p:cBhvr>
                                      <p:to>
                                        <p:strVal val="visible"/>
                                      </p:to>
                                    </p:set>
                                    <p:animEffect transition="in" filter="fade">
                                      <p:cBhvr>
                                        <p:cTn id="99" dur="500"/>
                                        <p:tgtEl>
                                          <p:spTgt spid="134"/>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42"/>
                                        </p:tgtEl>
                                        <p:attrNameLst>
                                          <p:attrName>style.visibility</p:attrName>
                                        </p:attrNameLst>
                                      </p:cBhvr>
                                      <p:to>
                                        <p:strVal val="visible"/>
                                      </p:to>
                                    </p:set>
                                    <p:animEffect transition="in" filter="fade">
                                      <p:cBhvr>
                                        <p:cTn id="104" dur="500"/>
                                        <p:tgtEl>
                                          <p:spTgt spid="14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43"/>
                                        </p:tgtEl>
                                        <p:attrNameLst>
                                          <p:attrName>style.visibility</p:attrName>
                                        </p:attrNameLst>
                                      </p:cBhvr>
                                      <p:to>
                                        <p:strVal val="visible"/>
                                      </p:to>
                                    </p:set>
                                    <p:animEffect transition="in" filter="fade">
                                      <p:cBhvr>
                                        <p:cTn id="107" dur="500"/>
                                        <p:tgtEl>
                                          <p:spTgt spid="14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41"/>
                                        </p:tgtEl>
                                        <p:attrNameLst>
                                          <p:attrName>style.visibility</p:attrName>
                                        </p:attrNameLst>
                                      </p:cBhvr>
                                      <p:to>
                                        <p:strVal val="visible"/>
                                      </p:to>
                                    </p:set>
                                    <p:animEffect transition="in" filter="fade">
                                      <p:cBhvr>
                                        <p:cTn id="110" dur="500"/>
                                        <p:tgtEl>
                                          <p:spTgt spid="14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44"/>
                                        </p:tgtEl>
                                        <p:attrNameLst>
                                          <p:attrName>style.visibility</p:attrName>
                                        </p:attrNameLst>
                                      </p:cBhvr>
                                      <p:to>
                                        <p:strVal val="visible"/>
                                      </p:to>
                                    </p:set>
                                    <p:animEffect transition="in" filter="fade">
                                      <p:cBhvr>
                                        <p:cTn id="113" dur="500"/>
                                        <p:tgtEl>
                                          <p:spTgt spid="14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5"/>
                                        </p:tgtEl>
                                        <p:attrNameLst>
                                          <p:attrName>style.visibility</p:attrName>
                                        </p:attrNameLst>
                                      </p:cBhvr>
                                      <p:to>
                                        <p:strVal val="visible"/>
                                      </p:to>
                                    </p:set>
                                    <p:animEffect transition="in" filter="fade">
                                      <p:cBhvr>
                                        <p:cTn id="116" dur="500"/>
                                        <p:tgtEl>
                                          <p:spTgt spid="145"/>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117"/>
                                        </p:tgtEl>
                                        <p:attrNameLst>
                                          <p:attrName>style.visibility</p:attrName>
                                        </p:attrNameLst>
                                      </p:cBhvr>
                                      <p:to>
                                        <p:strVal val="visible"/>
                                      </p:to>
                                    </p:set>
                                    <p:animEffect transition="in" filter="fade">
                                      <p:cBhvr>
                                        <p:cTn id="121" dur="500"/>
                                        <p:tgtEl>
                                          <p:spTgt spid="117"/>
                                        </p:tgtEl>
                                      </p:cBhvr>
                                    </p:animEffect>
                                  </p:childTnLst>
                                </p:cTn>
                              </p:par>
                              <p:par>
                                <p:cTn id="122" presetID="10" presetClass="entr" presetSubtype="0" fill="hold" nodeType="withEffect">
                                  <p:stCondLst>
                                    <p:cond delay="0"/>
                                  </p:stCondLst>
                                  <p:childTnLst>
                                    <p:set>
                                      <p:cBhvr>
                                        <p:cTn id="123" dur="1" fill="hold">
                                          <p:stCondLst>
                                            <p:cond delay="0"/>
                                          </p:stCondLst>
                                        </p:cTn>
                                        <p:tgtEl>
                                          <p:spTgt spid="135"/>
                                        </p:tgtEl>
                                        <p:attrNameLst>
                                          <p:attrName>style.visibility</p:attrName>
                                        </p:attrNameLst>
                                      </p:cBhvr>
                                      <p:to>
                                        <p:strVal val="visible"/>
                                      </p:to>
                                    </p:set>
                                    <p:animEffect transition="in" filter="fade">
                                      <p:cBhvr>
                                        <p:cTn id="124" dur="500"/>
                                        <p:tgtEl>
                                          <p:spTgt spid="135"/>
                                        </p:tgtEl>
                                      </p:cBhvr>
                                    </p:animEffect>
                                  </p:childTnLst>
                                </p:cTn>
                              </p:par>
                              <p:par>
                                <p:cTn id="125" presetID="10" presetClass="entr" presetSubtype="0" fill="hold" nodeType="withEffect">
                                  <p:stCondLst>
                                    <p:cond delay="0"/>
                                  </p:stCondLst>
                                  <p:childTnLst>
                                    <p:set>
                                      <p:cBhvr>
                                        <p:cTn id="126" dur="1" fill="hold">
                                          <p:stCondLst>
                                            <p:cond delay="0"/>
                                          </p:stCondLst>
                                        </p:cTn>
                                        <p:tgtEl>
                                          <p:spTgt spid="146"/>
                                        </p:tgtEl>
                                        <p:attrNameLst>
                                          <p:attrName>style.visibility</p:attrName>
                                        </p:attrNameLst>
                                      </p:cBhvr>
                                      <p:to>
                                        <p:strVal val="visible"/>
                                      </p:to>
                                    </p:set>
                                    <p:animEffect transition="in" filter="fade">
                                      <p:cBhvr>
                                        <p:cTn id="127" dur="500"/>
                                        <p:tgtEl>
                                          <p:spTgt spid="146"/>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147"/>
                                        </p:tgtEl>
                                        <p:attrNameLst>
                                          <p:attrName>style.visibility</p:attrName>
                                        </p:attrNameLst>
                                      </p:cBhvr>
                                      <p:to>
                                        <p:strVal val="visible"/>
                                      </p:to>
                                    </p:set>
                                    <p:animEffect transition="in" filter="fade">
                                      <p:cBhvr>
                                        <p:cTn id="132" dur="500"/>
                                        <p:tgtEl>
                                          <p:spTgt spid="147"/>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52"/>
                                        </p:tgtEl>
                                        <p:attrNameLst>
                                          <p:attrName>style.visibility</p:attrName>
                                        </p:attrNameLst>
                                      </p:cBhvr>
                                      <p:to>
                                        <p:strVal val="visible"/>
                                      </p:to>
                                    </p:set>
                                    <p:animEffect transition="in" filter="fade">
                                      <p:cBhvr>
                                        <p:cTn id="135" dur="500"/>
                                        <p:tgtEl>
                                          <p:spTgt spid="152"/>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153"/>
                                        </p:tgtEl>
                                        <p:attrNameLst>
                                          <p:attrName>style.visibility</p:attrName>
                                        </p:attrNameLst>
                                      </p:cBhvr>
                                      <p:to>
                                        <p:strVal val="visible"/>
                                      </p:to>
                                    </p:set>
                                    <p:animEffect transition="in" filter="fade">
                                      <p:cBhvr>
                                        <p:cTn id="138" dur="500"/>
                                        <p:tgtEl>
                                          <p:spTgt spid="1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54"/>
                                        </p:tgtEl>
                                        <p:attrNameLst>
                                          <p:attrName>style.visibility</p:attrName>
                                        </p:attrNameLst>
                                      </p:cBhvr>
                                      <p:to>
                                        <p:strVal val="visible"/>
                                      </p:to>
                                    </p:set>
                                    <p:animEffect transition="in" filter="fade">
                                      <p:cBhvr>
                                        <p:cTn id="141" dur="500"/>
                                        <p:tgtEl>
                                          <p:spTgt spid="15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55"/>
                                        </p:tgtEl>
                                        <p:attrNameLst>
                                          <p:attrName>style.visibility</p:attrName>
                                        </p:attrNameLst>
                                      </p:cBhvr>
                                      <p:to>
                                        <p:strVal val="visible"/>
                                      </p:to>
                                    </p:set>
                                    <p:animEffect transition="in" filter="fade">
                                      <p:cBhvr>
                                        <p:cTn id="144" dur="500"/>
                                        <p:tgtEl>
                                          <p:spTgt spid="1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56"/>
                                        </p:tgtEl>
                                        <p:attrNameLst>
                                          <p:attrName>style.visibility</p:attrName>
                                        </p:attrNameLst>
                                      </p:cBhvr>
                                      <p:to>
                                        <p:strVal val="visible"/>
                                      </p:to>
                                    </p:set>
                                    <p:animEffect transition="in" filter="fade">
                                      <p:cBhvr>
                                        <p:cTn id="147" dur="500"/>
                                        <p:tgtEl>
                                          <p:spTgt spid="15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57"/>
                                        </p:tgtEl>
                                        <p:attrNameLst>
                                          <p:attrName>style.visibility</p:attrName>
                                        </p:attrNameLst>
                                      </p:cBhvr>
                                      <p:to>
                                        <p:strVal val="visible"/>
                                      </p:to>
                                    </p:set>
                                    <p:animEffect transition="in" filter="fade">
                                      <p:cBhvr>
                                        <p:cTn id="150" dur="500"/>
                                        <p:tgtEl>
                                          <p:spTgt spid="15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58"/>
                                        </p:tgtEl>
                                        <p:attrNameLst>
                                          <p:attrName>style.visibility</p:attrName>
                                        </p:attrNameLst>
                                      </p:cBhvr>
                                      <p:to>
                                        <p:strVal val="visible"/>
                                      </p:to>
                                    </p:set>
                                    <p:animEffect transition="in" filter="fade">
                                      <p:cBhvr>
                                        <p:cTn id="153"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00" grpId="0" animBg="1"/>
      <p:bldP spid="101" grpId="0" animBg="1"/>
      <p:bldP spid="103" grpId="0" animBg="1"/>
      <p:bldP spid="104" grpId="0" animBg="1"/>
      <p:bldP spid="110" grpId="0" animBg="1"/>
      <p:bldP spid="111" grpId="0" animBg="1"/>
      <p:bldP spid="114" grpId="0" animBg="1"/>
      <p:bldP spid="115"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7" grpId="0" animBg="1"/>
      <p:bldP spid="152" grpId="0" animBg="1"/>
      <p:bldP spid="153" grpId="0" animBg="1"/>
      <p:bldP spid="154" grpId="0" animBg="1"/>
      <p:bldP spid="155" grpId="0" animBg="1"/>
      <p:bldP spid="156" grpId="0" animBg="1"/>
      <p:bldP spid="157" grpId="0" animBg="1"/>
      <p:bldP spid="15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Pages</a:t>
            </a:r>
          </a:p>
        </p:txBody>
      </p:sp>
      <p:sp>
        <p:nvSpPr>
          <p:cNvPr id="6" name="Content Placeholder 5"/>
          <p:cNvSpPr>
            <a:spLocks noGrp="1"/>
          </p:cNvSpPr>
          <p:nvPr>
            <p:ph sz="quarter" idx="14"/>
          </p:nvPr>
        </p:nvSpPr>
        <p:spPr/>
        <p:txBody>
          <a:bodyPr>
            <a:normAutofit/>
          </a:bodyPr>
          <a:lstStyle/>
          <a:p>
            <a:pPr>
              <a:lnSpc>
                <a:spcPct val="150000"/>
              </a:lnSpc>
              <a:buFont typeface="Wingdings" panose="05000000000000000000" pitchFamily="2" charset="2"/>
              <a:buChar char="§"/>
              <a:defRPr/>
            </a:pPr>
            <a:r>
              <a:rPr lang="en-US" dirty="0">
                <a:ea typeface="ＭＳ Ｐゴシック" charset="0"/>
                <a:sym typeface="Arial" charset="0"/>
              </a:rPr>
              <a:t>A portal is composed of one or more pages</a:t>
            </a:r>
          </a:p>
          <a:p>
            <a:pPr>
              <a:lnSpc>
                <a:spcPct val="150000"/>
              </a:lnSpc>
              <a:buFont typeface="Wingdings" panose="05000000000000000000" pitchFamily="2" charset="2"/>
              <a:buChar char="§"/>
              <a:defRPr/>
            </a:pPr>
            <a:r>
              <a:rPr lang="en-US" dirty="0">
                <a:ea typeface="ＭＳ Ｐゴシック" charset="0"/>
                <a:sym typeface="Arial" charset="0"/>
              </a:rPr>
              <a:t>Pages may directly include containers and widgets</a:t>
            </a:r>
          </a:p>
          <a:p>
            <a:pPr>
              <a:lnSpc>
                <a:spcPct val="150000"/>
              </a:lnSpc>
              <a:buFont typeface="Wingdings" panose="05000000000000000000" pitchFamily="2" charset="2"/>
              <a:buChar char="§"/>
              <a:defRPr/>
            </a:pPr>
            <a:r>
              <a:rPr lang="en-US" dirty="0">
                <a:ea typeface="ＭＳ Ｐゴシック" charset="0"/>
                <a:sym typeface="Arial" charset="0"/>
              </a:rPr>
              <a:t>Pages can be of two types:</a:t>
            </a:r>
            <a:endParaRPr lang="en-US" dirty="0">
              <a:ea typeface="ＭＳ Ｐゴシック" charset="0"/>
            </a:endParaRPr>
          </a:p>
          <a:p>
            <a:pPr lvl="1">
              <a:lnSpc>
                <a:spcPct val="150000"/>
              </a:lnSpc>
              <a:defRPr/>
            </a:pPr>
            <a:r>
              <a:rPr lang="en-US" dirty="0">
                <a:ea typeface="ＭＳ Ｐゴシック" charset="0"/>
                <a:sym typeface="Arial" charset="0"/>
              </a:rPr>
              <a:t>Master pages: </a:t>
            </a:r>
            <a:r>
              <a:rPr lang="en-US" dirty="0" smtClean="0"/>
              <a:t>blueprint </a:t>
            </a:r>
            <a:r>
              <a:rPr lang="en-US" dirty="0"/>
              <a:t>for </a:t>
            </a:r>
            <a:r>
              <a:rPr lang="en-US" dirty="0" smtClean="0"/>
              <a:t>pages</a:t>
            </a:r>
            <a:endParaRPr lang="en-US" dirty="0">
              <a:ea typeface="ＭＳ Ｐゴシック" charset="0"/>
              <a:sym typeface="Arial" charset="0"/>
            </a:endParaRPr>
          </a:p>
          <a:p>
            <a:pPr lvl="1">
              <a:lnSpc>
                <a:spcPct val="150000"/>
              </a:lnSpc>
              <a:defRPr/>
            </a:pPr>
            <a:r>
              <a:rPr lang="en-US" dirty="0">
                <a:ea typeface="ＭＳ Ｐゴシック" charset="0"/>
                <a:sym typeface="Arial" charset="0"/>
              </a:rPr>
              <a:t>P</a:t>
            </a:r>
            <a:r>
              <a:rPr lang="en-US" dirty="0" smtClean="0">
                <a:ea typeface="ＭＳ Ｐゴシック" charset="0"/>
                <a:sym typeface="Arial" charset="0"/>
              </a:rPr>
              <a:t>ages</a:t>
            </a:r>
            <a:r>
              <a:rPr lang="en-US" dirty="0">
                <a:ea typeface="ＭＳ Ｐゴシック" charset="0"/>
                <a:sym typeface="Arial" charset="0"/>
              </a:rPr>
              <a:t>: </a:t>
            </a:r>
            <a:r>
              <a:rPr lang="en-US" dirty="0" smtClean="0"/>
              <a:t>extend </a:t>
            </a:r>
            <a:r>
              <a:rPr lang="en-US" dirty="0"/>
              <a:t>master </a:t>
            </a:r>
            <a:r>
              <a:rPr lang="en-US" dirty="0" smtClean="0"/>
              <a:t>pages</a:t>
            </a:r>
            <a:endParaRPr lang="en-US" dirty="0">
              <a:ea typeface="ＭＳ Ｐゴシック" charset="0"/>
              <a:sym typeface="Arial" charset="0"/>
            </a:endParaRPr>
          </a:p>
          <a:p>
            <a:endParaRPr lang="en-US" dirty="0" smtClean="0"/>
          </a:p>
          <a:p>
            <a:endParaRPr lang="en-US" b="1"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18</a:t>
            </a:fld>
            <a:endParaRPr lang="en-US" dirty="0"/>
          </a:p>
        </p:txBody>
      </p:sp>
      <p:pic>
        <p:nvPicPr>
          <p:cNvPr id="2" name="Picture 1"/>
          <p:cNvPicPr>
            <a:picLocks noChangeAspect="1"/>
          </p:cNvPicPr>
          <p:nvPr/>
        </p:nvPicPr>
        <p:blipFill>
          <a:blip r:embed="rId3"/>
          <a:stretch>
            <a:fillRect/>
          </a:stretch>
        </p:blipFill>
        <p:spPr>
          <a:xfrm>
            <a:off x="5660376" y="4173141"/>
            <a:ext cx="3258079" cy="2321220"/>
          </a:xfrm>
          <a:prstGeom prst="rect">
            <a:avLst/>
          </a:prstGeom>
        </p:spPr>
      </p:pic>
      <p:sp>
        <p:nvSpPr>
          <p:cNvPr id="3" name="Rectangle 2"/>
          <p:cNvSpPr/>
          <p:nvPr/>
        </p:nvSpPr>
        <p:spPr bwMode="auto">
          <a:xfrm>
            <a:off x="5660375" y="4195915"/>
            <a:ext cx="3258079" cy="2298445"/>
          </a:xfrm>
          <a:prstGeom prst="rect">
            <a:avLst/>
          </a:prstGeom>
          <a:noFill/>
          <a:ln w="28575" cap="flat" cmpd="thickThin"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Tree>
    <p:extLst>
      <p:ext uri="{BB962C8B-B14F-4D97-AF65-F5344CB8AC3E}">
        <p14:creationId xmlns:p14="http://schemas.microsoft.com/office/powerpoint/2010/main" val="13723014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Master Pages</a:t>
            </a:r>
          </a:p>
        </p:txBody>
      </p:sp>
      <p:sp>
        <p:nvSpPr>
          <p:cNvPr id="6" name="Content Placeholder 5"/>
          <p:cNvSpPr>
            <a:spLocks noGrp="1"/>
          </p:cNvSpPr>
          <p:nvPr>
            <p:ph sz="quarter" idx="14"/>
          </p:nvPr>
        </p:nvSpPr>
        <p:spPr/>
        <p:txBody>
          <a:bodyPr>
            <a:noAutofit/>
          </a:bodyPr>
          <a:lstStyle/>
          <a:p>
            <a:pPr>
              <a:lnSpc>
                <a:spcPct val="150000"/>
              </a:lnSpc>
            </a:pPr>
            <a:r>
              <a:rPr lang="en-US" dirty="0" smtClean="0">
                <a:latin typeface="Roboto Black" panose="02000000000000000000" pitchFamily="2" charset="0"/>
                <a:ea typeface="Roboto Black" panose="02000000000000000000" pitchFamily="2" charset="0"/>
              </a:rPr>
              <a:t>Master Page</a:t>
            </a:r>
          </a:p>
          <a:p>
            <a:pPr lvl="1">
              <a:lnSpc>
                <a:spcPct val="150000"/>
              </a:lnSpc>
            </a:pPr>
            <a:r>
              <a:rPr lang="en-US" dirty="0" smtClean="0"/>
              <a:t>A blueprint </a:t>
            </a:r>
            <a:r>
              <a:rPr lang="en-US" dirty="0"/>
              <a:t>for </a:t>
            </a:r>
            <a:r>
              <a:rPr lang="en-US" dirty="0" smtClean="0"/>
              <a:t>pages</a:t>
            </a:r>
          </a:p>
          <a:p>
            <a:pPr lvl="1">
              <a:lnSpc>
                <a:spcPct val="150000"/>
              </a:lnSpc>
            </a:pPr>
            <a:r>
              <a:rPr lang="en-US" dirty="0" smtClean="0"/>
              <a:t>Contains at least one manageable area</a:t>
            </a:r>
          </a:p>
          <a:p>
            <a:pPr lvl="1">
              <a:lnSpc>
                <a:spcPct val="150000"/>
              </a:lnSpc>
            </a:pPr>
            <a:r>
              <a:rPr lang="en-US" dirty="0"/>
              <a:t>New pages are created based on </a:t>
            </a:r>
            <a:r>
              <a:rPr lang="en-US" dirty="0" smtClean="0"/>
              <a:t>a Master Page</a:t>
            </a:r>
          </a:p>
          <a:p>
            <a:pPr lvl="2">
              <a:lnSpc>
                <a:spcPct val="150000"/>
              </a:lnSpc>
            </a:pPr>
            <a:r>
              <a:rPr lang="en-US" dirty="0" smtClean="0"/>
              <a:t>Areas outside manageable areas are locked for editing</a:t>
            </a:r>
          </a:p>
          <a:p>
            <a:pPr>
              <a:lnSpc>
                <a:spcPct val="150000"/>
              </a:lnSpc>
            </a:pPr>
            <a:r>
              <a:rPr lang="en-US" dirty="0" smtClean="0">
                <a:latin typeface="Roboto Black" panose="02000000000000000000" pitchFamily="2" charset="0"/>
                <a:ea typeface="Roboto Black" panose="02000000000000000000" pitchFamily="2" charset="0"/>
              </a:rPr>
              <a:t>Manageable </a:t>
            </a:r>
            <a:r>
              <a:rPr lang="en-US" dirty="0">
                <a:latin typeface="Roboto Black" panose="02000000000000000000" pitchFamily="2" charset="0"/>
                <a:ea typeface="Roboto Black" panose="02000000000000000000" pitchFamily="2" charset="0"/>
              </a:rPr>
              <a:t>areas</a:t>
            </a:r>
            <a:r>
              <a:rPr lang="en-US" dirty="0"/>
              <a:t>:</a:t>
            </a:r>
          </a:p>
          <a:p>
            <a:pPr lvl="1">
              <a:lnSpc>
                <a:spcPct val="150000"/>
              </a:lnSpc>
            </a:pPr>
            <a:r>
              <a:rPr lang="en-US" sz="1800" dirty="0" smtClean="0"/>
              <a:t>Available </a:t>
            </a:r>
            <a:r>
              <a:rPr lang="en-US" sz="1800" dirty="0"/>
              <a:t>for editing </a:t>
            </a:r>
            <a:r>
              <a:rPr lang="en-US" sz="1800" dirty="0" smtClean="0"/>
              <a:t>on </a:t>
            </a:r>
            <a:r>
              <a:rPr lang="en-US" sz="1800" dirty="0"/>
              <a:t>regular pages.</a:t>
            </a:r>
          </a:p>
          <a:p>
            <a:endParaRPr lang="en-US" dirty="0" smtClean="0"/>
          </a:p>
          <a:p>
            <a:endParaRPr lang="en-US" b="1"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19</a:t>
            </a:fld>
            <a:endParaRPr lang="en-US" dirty="0"/>
          </a:p>
        </p:txBody>
      </p:sp>
      <p:pic>
        <p:nvPicPr>
          <p:cNvPr id="7" name="Picture 6"/>
          <p:cNvPicPr>
            <a:picLocks noChangeAspect="1"/>
          </p:cNvPicPr>
          <p:nvPr/>
        </p:nvPicPr>
        <p:blipFill>
          <a:blip r:embed="rId3"/>
          <a:stretch>
            <a:fillRect/>
          </a:stretch>
        </p:blipFill>
        <p:spPr>
          <a:xfrm>
            <a:off x="5634401" y="4172778"/>
            <a:ext cx="3258079" cy="2321220"/>
          </a:xfrm>
          <a:prstGeom prst="rect">
            <a:avLst/>
          </a:prstGeom>
        </p:spPr>
      </p:pic>
      <p:sp>
        <p:nvSpPr>
          <p:cNvPr id="2" name="Rectangle 1"/>
          <p:cNvSpPr/>
          <p:nvPr/>
        </p:nvSpPr>
        <p:spPr bwMode="auto">
          <a:xfrm>
            <a:off x="6588224" y="4365104"/>
            <a:ext cx="2301776" cy="2128894"/>
          </a:xfrm>
          <a:prstGeom prst="rect">
            <a:avLst/>
          </a:prstGeom>
          <a:solidFill>
            <a:srgbClr val="267F00">
              <a:alpha val="55000"/>
            </a:srgb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400" b="1" dirty="0" smtClean="0">
                <a:solidFill>
                  <a:schemeClr val="bg1"/>
                </a:solidFill>
                <a:latin typeface="Roboto Light"/>
              </a:rPr>
              <a:t>Manageable </a:t>
            </a:r>
          </a:p>
          <a:p>
            <a:pPr algn="ctr"/>
            <a:r>
              <a:rPr lang="en-US" sz="2400" b="1" dirty="0" smtClean="0">
                <a:solidFill>
                  <a:schemeClr val="bg1"/>
                </a:solidFill>
                <a:latin typeface="Roboto Light"/>
              </a:rPr>
              <a:t>Area</a:t>
            </a:r>
            <a:endParaRPr lang="en-US" sz="2400" b="1" dirty="0">
              <a:solidFill>
                <a:schemeClr val="bg1"/>
              </a:solidFill>
              <a:latin typeface="Roboto Light"/>
            </a:endParaRPr>
          </a:p>
        </p:txBody>
      </p:sp>
      <p:sp>
        <p:nvSpPr>
          <p:cNvPr id="14" name="Rectangle 13"/>
          <p:cNvSpPr/>
          <p:nvPr/>
        </p:nvSpPr>
        <p:spPr bwMode="auto">
          <a:xfrm>
            <a:off x="5634401" y="4172779"/>
            <a:ext cx="3255599" cy="192326"/>
          </a:xfrm>
          <a:prstGeom prst="rect">
            <a:avLst/>
          </a:prstGeom>
          <a:solidFill>
            <a:srgbClr val="FF0000">
              <a:alpha val="55000"/>
            </a:srgbClr>
          </a:solidFill>
          <a:ln w="2921"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Locked</a:t>
            </a:r>
            <a:endParaRPr lang="en-US" sz="1200" dirty="0">
              <a:solidFill>
                <a:schemeClr val="bg1"/>
              </a:solidFill>
              <a:latin typeface="Roboto Light"/>
            </a:endParaRPr>
          </a:p>
        </p:txBody>
      </p:sp>
      <p:sp>
        <p:nvSpPr>
          <p:cNvPr id="8" name="Rectangle 7"/>
          <p:cNvSpPr/>
          <p:nvPr/>
        </p:nvSpPr>
        <p:spPr bwMode="auto">
          <a:xfrm>
            <a:off x="5634401" y="4365104"/>
            <a:ext cx="953824" cy="2128894"/>
          </a:xfrm>
          <a:prstGeom prst="rect">
            <a:avLst/>
          </a:prstGeom>
          <a:solidFill>
            <a:srgbClr val="FF0000">
              <a:alpha val="55000"/>
            </a:srgbClr>
          </a:solidFill>
          <a:ln w="2921"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Locked</a:t>
            </a:r>
            <a:endParaRPr lang="en-US" sz="1200" dirty="0">
              <a:solidFill>
                <a:schemeClr val="bg1"/>
              </a:solidFill>
              <a:latin typeface="Roboto Light"/>
            </a:endParaRPr>
          </a:p>
        </p:txBody>
      </p:sp>
    </p:spTree>
    <p:extLst>
      <p:ext uri="{BB962C8B-B14F-4D97-AF65-F5344CB8AC3E}">
        <p14:creationId xmlns:p14="http://schemas.microsoft.com/office/powerpoint/2010/main" val="27494100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Training Overview</a:t>
            </a:r>
            <a:endParaRPr lang="en-US" dirty="0"/>
          </a:p>
        </p:txBody>
      </p:sp>
      <p:sp>
        <p:nvSpPr>
          <p:cNvPr id="3" name="Slide Number Placeholder 2"/>
          <p:cNvSpPr>
            <a:spLocks noGrp="1"/>
          </p:cNvSpPr>
          <p:nvPr>
            <p:ph type="sldNum" sz="quarter" idx="4"/>
          </p:nvPr>
        </p:nvSpPr>
        <p:spPr/>
        <p:txBody>
          <a:bodyPr/>
          <a:lstStyle/>
          <a:p>
            <a:fld id="{6FF59741-7650-A046-95B5-8D31235C520E}" type="slidenum">
              <a:rPr lang="en-US" smtClean="0"/>
              <a:pPr/>
              <a:t>2</a:t>
            </a:fld>
            <a:endParaRPr lang="en-US" dirty="0"/>
          </a:p>
        </p:txBody>
      </p:sp>
      <p:sp>
        <p:nvSpPr>
          <p:cNvPr id="22" name="Rectangle 21"/>
          <p:cNvSpPr/>
          <p:nvPr/>
        </p:nvSpPr>
        <p:spPr bwMode="auto">
          <a:xfrm>
            <a:off x="395537" y="1196753"/>
            <a:ext cx="8453840" cy="5014892"/>
          </a:xfrm>
          <a:custGeom>
            <a:avLst/>
            <a:gdLst>
              <a:gd name="connsiteX0" fmla="*/ 0 w 8197858"/>
              <a:gd name="connsiteY0" fmla="*/ 0 h 5256584"/>
              <a:gd name="connsiteX1" fmla="*/ 8197858 w 8197858"/>
              <a:gd name="connsiteY1" fmla="*/ 0 h 5256584"/>
              <a:gd name="connsiteX2" fmla="*/ 8197858 w 8197858"/>
              <a:gd name="connsiteY2" fmla="*/ 5256584 h 5256584"/>
              <a:gd name="connsiteX3" fmla="*/ 0 w 8197858"/>
              <a:gd name="connsiteY3" fmla="*/ 5256584 h 5256584"/>
              <a:gd name="connsiteX4" fmla="*/ 0 w 8197858"/>
              <a:gd name="connsiteY4" fmla="*/ 0 h 5256584"/>
              <a:gd name="connsiteX0" fmla="*/ 0 w 8309825"/>
              <a:gd name="connsiteY0" fmla="*/ 130629 h 5387213"/>
              <a:gd name="connsiteX1" fmla="*/ 8309825 w 8309825"/>
              <a:gd name="connsiteY1" fmla="*/ 0 h 5387213"/>
              <a:gd name="connsiteX2" fmla="*/ 8197858 w 8309825"/>
              <a:gd name="connsiteY2" fmla="*/ 5387213 h 5387213"/>
              <a:gd name="connsiteX3" fmla="*/ 0 w 8309825"/>
              <a:gd name="connsiteY3" fmla="*/ 5387213 h 5387213"/>
              <a:gd name="connsiteX4" fmla="*/ 0 w 8309825"/>
              <a:gd name="connsiteY4" fmla="*/ 130629 h 5387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825" h="5387213">
                <a:moveTo>
                  <a:pt x="0" y="130629"/>
                </a:moveTo>
                <a:lnTo>
                  <a:pt x="8309825" y="0"/>
                </a:lnTo>
                <a:lnTo>
                  <a:pt x="8197858" y="5387213"/>
                </a:lnTo>
                <a:lnTo>
                  <a:pt x="0" y="5387213"/>
                </a:lnTo>
                <a:lnTo>
                  <a:pt x="0" y="130629"/>
                </a:lnTo>
                <a:close/>
              </a:path>
            </a:pathLst>
          </a:custGeom>
          <a:solidFill>
            <a:schemeClr val="tx1">
              <a:lumMod val="90000"/>
              <a:lumOff val="10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24" name="Rectangle 23"/>
          <p:cNvSpPr/>
          <p:nvPr/>
        </p:nvSpPr>
        <p:spPr bwMode="auto">
          <a:xfrm>
            <a:off x="632202" y="4725144"/>
            <a:ext cx="7840286" cy="1220037"/>
          </a:xfrm>
          <a:custGeom>
            <a:avLst/>
            <a:gdLst>
              <a:gd name="connsiteX0" fmla="*/ 0 w 7709657"/>
              <a:gd name="connsiteY0" fmla="*/ 0 h 1191492"/>
              <a:gd name="connsiteX1" fmla="*/ 7709657 w 7709657"/>
              <a:gd name="connsiteY1" fmla="*/ 0 h 1191492"/>
              <a:gd name="connsiteX2" fmla="*/ 7709657 w 7709657"/>
              <a:gd name="connsiteY2" fmla="*/ 1191492 h 1191492"/>
              <a:gd name="connsiteX3" fmla="*/ 0 w 7709657"/>
              <a:gd name="connsiteY3" fmla="*/ 1191492 h 1191492"/>
              <a:gd name="connsiteX4" fmla="*/ 0 w 7709657"/>
              <a:gd name="connsiteY4" fmla="*/ 0 h 1191492"/>
              <a:gd name="connsiteX0" fmla="*/ 0 w 7840286"/>
              <a:gd name="connsiteY0" fmla="*/ 0 h 1275467"/>
              <a:gd name="connsiteX1" fmla="*/ 7709657 w 7840286"/>
              <a:gd name="connsiteY1" fmla="*/ 0 h 1275467"/>
              <a:gd name="connsiteX2" fmla="*/ 7840286 w 7840286"/>
              <a:gd name="connsiteY2" fmla="*/ 1275467 h 1275467"/>
              <a:gd name="connsiteX3" fmla="*/ 0 w 7840286"/>
              <a:gd name="connsiteY3" fmla="*/ 1191492 h 1275467"/>
              <a:gd name="connsiteX4" fmla="*/ 0 w 7840286"/>
              <a:gd name="connsiteY4" fmla="*/ 0 h 1275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0286" h="1275467">
                <a:moveTo>
                  <a:pt x="0" y="0"/>
                </a:moveTo>
                <a:lnTo>
                  <a:pt x="7709657" y="0"/>
                </a:lnTo>
                <a:lnTo>
                  <a:pt x="7840286" y="1275467"/>
                </a:lnTo>
                <a:lnTo>
                  <a:pt x="0" y="1191492"/>
                </a:lnTo>
                <a:lnTo>
                  <a:pt x="0" y="0"/>
                </a:lnTo>
                <a:close/>
              </a:path>
            </a:pathLst>
          </a:custGeom>
          <a:solidFill>
            <a:schemeClr val="tx1">
              <a:lumMod val="75000"/>
              <a:lumOff val="25000"/>
            </a:schemeClr>
          </a:solidFill>
          <a:ln w="3175" cap="flat" cmpd="sng" algn="ctr">
            <a:noFill/>
            <a:prstDash val="solid"/>
            <a:round/>
            <a:headEnd type="none" w="med" len="med"/>
            <a:tailEnd type="none" w="med" len="med"/>
          </a:ln>
          <a:effectLst/>
        </p:spPr>
        <p:txBody>
          <a:bodyPr vert="horz" wrap="none" lIns="91418" tIns="45710" rIns="91418" bIns="45710" numCol="1" rtlCol="0" anchor="t" anchorCtr="0" compatLnSpc="1">
            <a:prstTxWarp prst="textNoShape">
              <a:avLst/>
            </a:prstTxWarp>
          </a:bodyPr>
          <a:lstStyle/>
          <a:p>
            <a:pPr algn="ctr"/>
            <a:endParaRPr lang="nl-NL" sz="500" dirty="0"/>
          </a:p>
          <a:p>
            <a:pPr algn="ctr"/>
            <a:r>
              <a:rPr lang="nl-NL" sz="1000" dirty="0">
                <a:solidFill>
                  <a:schemeClr val="bg1"/>
                </a:solidFill>
                <a:latin typeface="Roboto Regular" panose="02000000000000000000" pitchFamily="2" charset="0"/>
                <a:ea typeface="Roboto Regular" panose="02000000000000000000" pitchFamily="2" charset="0"/>
              </a:rPr>
              <a:t>Foundation</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23" name="Rectangle 20"/>
          <p:cNvSpPr/>
          <p:nvPr/>
        </p:nvSpPr>
        <p:spPr bwMode="auto">
          <a:xfrm>
            <a:off x="4680972" y="2286729"/>
            <a:ext cx="3924916" cy="2150383"/>
          </a:xfrm>
          <a:custGeom>
            <a:avLst/>
            <a:gdLst>
              <a:gd name="connsiteX0" fmla="*/ 0 w 4032448"/>
              <a:gd name="connsiteY0" fmla="*/ 0 h 1944216"/>
              <a:gd name="connsiteX1" fmla="*/ 4032448 w 4032448"/>
              <a:gd name="connsiteY1" fmla="*/ 0 h 1944216"/>
              <a:gd name="connsiteX2" fmla="*/ 4032448 w 4032448"/>
              <a:gd name="connsiteY2" fmla="*/ 1944216 h 1944216"/>
              <a:gd name="connsiteX3" fmla="*/ 0 w 4032448"/>
              <a:gd name="connsiteY3" fmla="*/ 1944216 h 1944216"/>
              <a:gd name="connsiteX4" fmla="*/ 0 w 4032448"/>
              <a:gd name="connsiteY4" fmla="*/ 0 h 1944216"/>
              <a:gd name="connsiteX0" fmla="*/ 0 w 4032448"/>
              <a:gd name="connsiteY0" fmla="*/ 0 h 1944216"/>
              <a:gd name="connsiteX1" fmla="*/ 3845835 w 4032448"/>
              <a:gd name="connsiteY1" fmla="*/ 83975 h 1944216"/>
              <a:gd name="connsiteX2" fmla="*/ 4032448 w 4032448"/>
              <a:gd name="connsiteY2" fmla="*/ 1944216 h 1944216"/>
              <a:gd name="connsiteX3" fmla="*/ 0 w 4032448"/>
              <a:gd name="connsiteY3" fmla="*/ 1944216 h 1944216"/>
              <a:gd name="connsiteX4" fmla="*/ 0 w 4032448"/>
              <a:gd name="connsiteY4" fmla="*/ 0 h 194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2448" h="1944216">
                <a:moveTo>
                  <a:pt x="0" y="0"/>
                </a:moveTo>
                <a:lnTo>
                  <a:pt x="3845835" y="83975"/>
                </a:lnTo>
                <a:lnTo>
                  <a:pt x="4032448" y="1944216"/>
                </a:lnTo>
                <a:lnTo>
                  <a:pt x="0" y="1944216"/>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18" tIns="45710" rIns="91418" bIns="45710" numCol="1" rtlCol="0" anchor="t" anchorCtr="0" compatLnSpc="1">
            <a:prstTxWarp prst="textNoShape">
              <a:avLst/>
            </a:prstTxWarp>
          </a:bodyPr>
          <a:lstStyle/>
          <a:p>
            <a:pPr algn="ctr"/>
            <a:endParaRPr lang="nl-NL" sz="1000" dirty="0">
              <a:solidFill>
                <a:schemeClr val="bg1"/>
              </a:solidFill>
              <a:latin typeface="Roboto Regular" panose="02000000000000000000" pitchFamily="2" charset="0"/>
              <a:ea typeface="Roboto Regular" panose="02000000000000000000" pitchFamily="2" charset="0"/>
            </a:endParaRPr>
          </a:p>
          <a:p>
            <a:pPr algn="ctr"/>
            <a:r>
              <a:rPr lang="nl-NL" sz="1000" dirty="0">
                <a:solidFill>
                  <a:schemeClr val="bg1"/>
                </a:solidFill>
                <a:latin typeface="Roboto Regular" panose="02000000000000000000" pitchFamily="2" charset="0"/>
                <a:ea typeface="Roboto Regular" panose="02000000000000000000" pitchFamily="2" charset="0"/>
              </a:rPr>
              <a:t>Front-end</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21" name="Rectangle 20"/>
          <p:cNvSpPr/>
          <p:nvPr/>
        </p:nvSpPr>
        <p:spPr bwMode="auto">
          <a:xfrm>
            <a:off x="607720" y="2286729"/>
            <a:ext cx="3924916" cy="2150383"/>
          </a:xfrm>
          <a:custGeom>
            <a:avLst/>
            <a:gdLst>
              <a:gd name="connsiteX0" fmla="*/ 0 w 4032448"/>
              <a:gd name="connsiteY0" fmla="*/ 0 h 1944216"/>
              <a:gd name="connsiteX1" fmla="*/ 4032448 w 4032448"/>
              <a:gd name="connsiteY1" fmla="*/ 0 h 1944216"/>
              <a:gd name="connsiteX2" fmla="*/ 4032448 w 4032448"/>
              <a:gd name="connsiteY2" fmla="*/ 1944216 h 1944216"/>
              <a:gd name="connsiteX3" fmla="*/ 0 w 4032448"/>
              <a:gd name="connsiteY3" fmla="*/ 1944216 h 1944216"/>
              <a:gd name="connsiteX4" fmla="*/ 0 w 4032448"/>
              <a:gd name="connsiteY4" fmla="*/ 0 h 1944216"/>
              <a:gd name="connsiteX0" fmla="*/ 0 w 4032448"/>
              <a:gd name="connsiteY0" fmla="*/ 0 h 1944216"/>
              <a:gd name="connsiteX1" fmla="*/ 3845835 w 4032448"/>
              <a:gd name="connsiteY1" fmla="*/ 83975 h 1944216"/>
              <a:gd name="connsiteX2" fmla="*/ 4032448 w 4032448"/>
              <a:gd name="connsiteY2" fmla="*/ 1944216 h 1944216"/>
              <a:gd name="connsiteX3" fmla="*/ 0 w 4032448"/>
              <a:gd name="connsiteY3" fmla="*/ 1944216 h 1944216"/>
              <a:gd name="connsiteX4" fmla="*/ 0 w 4032448"/>
              <a:gd name="connsiteY4" fmla="*/ 0 h 194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2448" h="1944216">
                <a:moveTo>
                  <a:pt x="0" y="0"/>
                </a:moveTo>
                <a:lnTo>
                  <a:pt x="3845835" y="83975"/>
                </a:lnTo>
                <a:lnTo>
                  <a:pt x="4032448" y="1944216"/>
                </a:lnTo>
                <a:lnTo>
                  <a:pt x="0" y="1944216"/>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18" tIns="45710" rIns="91418" bIns="45710" numCol="1" rtlCol="0" anchor="t" anchorCtr="0" compatLnSpc="1">
            <a:prstTxWarp prst="textNoShape">
              <a:avLst/>
            </a:prstTxWarp>
          </a:bodyPr>
          <a:lstStyle/>
          <a:p>
            <a:pPr algn="ctr"/>
            <a:endParaRPr lang="nl-NL" sz="1000" dirty="0">
              <a:latin typeface="Roboto Regular" panose="02000000000000000000" pitchFamily="2" charset="0"/>
              <a:ea typeface="Roboto Regular" panose="02000000000000000000" pitchFamily="2" charset="0"/>
            </a:endParaRPr>
          </a:p>
          <a:p>
            <a:pPr algn="ctr"/>
            <a:r>
              <a:rPr lang="nl-NL" sz="1000" dirty="0">
                <a:solidFill>
                  <a:schemeClr val="bg1"/>
                </a:solidFill>
                <a:latin typeface="Roboto Regular" panose="02000000000000000000" pitchFamily="2" charset="0"/>
                <a:ea typeface="Roboto Regular" panose="02000000000000000000" pitchFamily="2" charset="0"/>
              </a:rPr>
              <a:t>Back-end</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5" name="Rectangle 4"/>
          <p:cNvSpPr/>
          <p:nvPr/>
        </p:nvSpPr>
        <p:spPr bwMode="auto">
          <a:xfrm>
            <a:off x="817984" y="278092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endParaRPr lang="nl-NL" sz="1000" dirty="0" smtClean="0">
              <a:latin typeface="Roboto Regular" panose="02000000000000000000" pitchFamily="2" charset="0"/>
              <a:ea typeface="Roboto Regular" panose="02000000000000000000" pitchFamily="2" charset="0"/>
            </a:endParaRPr>
          </a:p>
          <a:p>
            <a:pPr algn="ctr"/>
            <a:r>
              <a:rPr lang="nl-NL" sz="1000" dirty="0" smtClean="0">
                <a:latin typeface="Roboto Regular" panose="02000000000000000000" pitchFamily="2" charset="0"/>
                <a:ea typeface="Roboto Regular" panose="02000000000000000000" pitchFamily="2" charset="0"/>
              </a:rPr>
              <a:t>Integration</a:t>
            </a:r>
            <a:endParaRPr lang="nl-NL" sz="1000" dirty="0">
              <a:latin typeface="Roboto Regular" panose="02000000000000000000" pitchFamily="2" charset="0"/>
              <a:ea typeface="Roboto Regular" panose="02000000000000000000" pitchFamily="2" charset="0"/>
            </a:endParaRPr>
          </a:p>
          <a:p>
            <a:pPr algn="ctr"/>
            <a:r>
              <a:rPr lang="nl-NL" sz="1000" dirty="0" smtClean="0">
                <a:latin typeface="Roboto Regular" panose="02000000000000000000" pitchFamily="2" charset="0"/>
                <a:ea typeface="Roboto Regular" panose="02000000000000000000" pitchFamily="2" charset="0"/>
              </a:rPr>
              <a:t>Services</a:t>
            </a:r>
            <a:endParaRPr lang="nl-NL" sz="1000" dirty="0">
              <a:latin typeface="Roboto Regular" panose="02000000000000000000" pitchFamily="2" charset="0"/>
              <a:ea typeface="Roboto Regular" panose="02000000000000000000" pitchFamily="2" charset="0"/>
            </a:endParaRPr>
          </a:p>
          <a:p>
            <a:pPr algn="ctr"/>
            <a:endParaRPr lang="en-US" sz="1000" dirty="0">
              <a:latin typeface="Roboto Regular" panose="02000000000000000000" pitchFamily="2" charset="0"/>
              <a:ea typeface="Roboto Regular" panose="02000000000000000000" pitchFamily="2" charset="0"/>
            </a:endParaRPr>
          </a:p>
        </p:txBody>
      </p:sp>
      <p:sp>
        <p:nvSpPr>
          <p:cNvPr id="6" name="Rectangle 4"/>
          <p:cNvSpPr/>
          <p:nvPr/>
        </p:nvSpPr>
        <p:spPr bwMode="auto">
          <a:xfrm>
            <a:off x="2017637" y="278092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Content</a:t>
            </a:r>
          </a:p>
          <a:p>
            <a:pPr algn="ctr"/>
            <a:r>
              <a:rPr lang="nl-NL" sz="1000" dirty="0" smtClean="0">
                <a:latin typeface="Roboto Regular" panose="02000000000000000000" pitchFamily="2" charset="0"/>
                <a:ea typeface="Roboto Regular" panose="02000000000000000000" pitchFamily="2" charset="0"/>
              </a:rPr>
              <a:t>Services</a:t>
            </a:r>
            <a:endParaRPr lang="en-US" sz="1000" dirty="0">
              <a:latin typeface="Roboto Regular" panose="02000000000000000000" pitchFamily="2" charset="0"/>
              <a:ea typeface="Roboto Regular" panose="02000000000000000000" pitchFamily="2" charset="0"/>
            </a:endParaRPr>
          </a:p>
        </p:txBody>
      </p:sp>
      <p:sp>
        <p:nvSpPr>
          <p:cNvPr id="7" name="Rectangle 4"/>
          <p:cNvSpPr/>
          <p:nvPr/>
        </p:nvSpPr>
        <p:spPr bwMode="auto">
          <a:xfrm>
            <a:off x="3217289" y="278092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Advanced</a:t>
            </a:r>
          </a:p>
          <a:p>
            <a:pPr algn="ctr"/>
            <a:r>
              <a:rPr lang="nl-NL" sz="1000" dirty="0" smtClean="0">
                <a:latin typeface="Roboto Regular" panose="02000000000000000000" pitchFamily="2" charset="0"/>
                <a:ea typeface="Roboto Regular" panose="02000000000000000000" pitchFamily="2" charset="0"/>
              </a:rPr>
              <a:t>Security</a:t>
            </a:r>
            <a:endParaRPr lang="en-US" sz="1000" dirty="0">
              <a:latin typeface="Roboto Regular" panose="02000000000000000000" pitchFamily="2" charset="0"/>
              <a:ea typeface="Roboto Regular" panose="02000000000000000000" pitchFamily="2" charset="0"/>
            </a:endParaRPr>
          </a:p>
        </p:txBody>
      </p:sp>
      <p:sp>
        <p:nvSpPr>
          <p:cNvPr id="8" name="Rectangle 4"/>
          <p:cNvSpPr/>
          <p:nvPr/>
        </p:nvSpPr>
        <p:spPr bwMode="auto">
          <a:xfrm>
            <a:off x="1378687" y="358837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000" dirty="0">
                <a:latin typeface="Roboto Regular" panose="02000000000000000000" pitchFamily="2" charset="0"/>
                <a:ea typeface="Roboto Regular" panose="02000000000000000000" pitchFamily="2" charset="0"/>
              </a:rPr>
              <a:t>Targeting</a:t>
            </a:r>
            <a:endParaRPr lang="en-US" sz="1000" dirty="0">
              <a:latin typeface="Roboto Regular" panose="02000000000000000000" pitchFamily="2" charset="0"/>
              <a:ea typeface="Roboto Regular" panose="02000000000000000000" pitchFamily="2" charset="0"/>
            </a:endParaRPr>
          </a:p>
        </p:txBody>
      </p:sp>
      <p:sp>
        <p:nvSpPr>
          <p:cNvPr id="9" name="Rectangle 4"/>
          <p:cNvSpPr/>
          <p:nvPr/>
        </p:nvSpPr>
        <p:spPr bwMode="auto">
          <a:xfrm>
            <a:off x="2691632" y="358837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000" dirty="0">
                <a:latin typeface="Roboto Regular" panose="02000000000000000000" pitchFamily="2" charset="0"/>
                <a:ea typeface="Roboto Regular" panose="02000000000000000000" pitchFamily="2" charset="0"/>
              </a:rPr>
              <a:t>Publishing</a:t>
            </a:r>
            <a:endParaRPr lang="en-US" sz="1000" dirty="0">
              <a:latin typeface="Roboto Regular" panose="02000000000000000000" pitchFamily="2" charset="0"/>
              <a:ea typeface="Roboto Regular" panose="02000000000000000000" pitchFamily="2" charset="0"/>
            </a:endParaRPr>
          </a:p>
        </p:txBody>
      </p:sp>
      <p:sp>
        <p:nvSpPr>
          <p:cNvPr id="10" name="Rectangle 4"/>
          <p:cNvSpPr/>
          <p:nvPr/>
        </p:nvSpPr>
        <p:spPr bwMode="auto">
          <a:xfrm>
            <a:off x="1020086"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accent1"/>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000" dirty="0">
                <a:solidFill>
                  <a:schemeClr val="bg1"/>
                </a:solidFill>
                <a:latin typeface="Roboto Regular" panose="02000000000000000000" pitchFamily="2" charset="0"/>
                <a:ea typeface="Roboto Regular" panose="02000000000000000000" pitchFamily="2" charset="0"/>
              </a:rPr>
              <a:t>Portal Essentials</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11" name="Rectangle 4"/>
          <p:cNvSpPr/>
          <p:nvPr/>
        </p:nvSpPr>
        <p:spPr bwMode="auto">
          <a:xfrm>
            <a:off x="2900135"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000" dirty="0">
                <a:latin typeface="Roboto Regular" panose="02000000000000000000" pitchFamily="2" charset="0"/>
                <a:ea typeface="Roboto Regular" panose="02000000000000000000" pitchFamily="2" charset="0"/>
              </a:rPr>
              <a:t>Portal Technologies</a:t>
            </a:r>
            <a:endParaRPr lang="en-US" sz="1000" dirty="0">
              <a:latin typeface="Roboto Regular" panose="02000000000000000000" pitchFamily="2" charset="0"/>
              <a:ea typeface="Roboto Regular" panose="02000000000000000000" pitchFamily="2" charset="0"/>
            </a:endParaRPr>
          </a:p>
        </p:txBody>
      </p:sp>
      <p:sp>
        <p:nvSpPr>
          <p:cNvPr id="12" name="Rectangle 4"/>
          <p:cNvSpPr/>
          <p:nvPr/>
        </p:nvSpPr>
        <p:spPr bwMode="auto">
          <a:xfrm>
            <a:off x="4780184"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000" dirty="0">
                <a:latin typeface="Roboto Regular" panose="02000000000000000000" pitchFamily="2" charset="0"/>
                <a:ea typeface="Roboto Regular" panose="02000000000000000000" pitchFamily="2" charset="0"/>
              </a:rPr>
              <a:t>Portal Tools</a:t>
            </a:r>
            <a:endParaRPr lang="en-US" sz="1000" dirty="0">
              <a:latin typeface="Roboto Regular" panose="02000000000000000000" pitchFamily="2" charset="0"/>
              <a:ea typeface="Roboto Regular" panose="02000000000000000000" pitchFamily="2" charset="0"/>
            </a:endParaRPr>
          </a:p>
        </p:txBody>
      </p:sp>
      <p:sp>
        <p:nvSpPr>
          <p:cNvPr id="13" name="Rectangle 4"/>
          <p:cNvSpPr/>
          <p:nvPr/>
        </p:nvSpPr>
        <p:spPr bwMode="auto">
          <a:xfrm>
            <a:off x="6660232"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000" dirty="0">
                <a:latin typeface="Roboto Regular" panose="02000000000000000000" pitchFamily="2" charset="0"/>
                <a:ea typeface="Roboto Regular" panose="02000000000000000000" pitchFamily="2" charset="0"/>
              </a:rPr>
              <a:t>Portal APIs</a:t>
            </a:r>
            <a:endParaRPr lang="en-US" sz="1000" dirty="0">
              <a:latin typeface="Roboto Regular" panose="02000000000000000000" pitchFamily="2" charset="0"/>
              <a:ea typeface="Roboto Regular" panose="02000000000000000000" pitchFamily="2" charset="0"/>
            </a:endParaRPr>
          </a:p>
        </p:txBody>
      </p:sp>
      <p:sp>
        <p:nvSpPr>
          <p:cNvPr id="16" name="Rectangle 4"/>
          <p:cNvSpPr/>
          <p:nvPr/>
        </p:nvSpPr>
        <p:spPr bwMode="auto">
          <a:xfrm>
            <a:off x="5364088" y="2796290"/>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000" dirty="0">
                <a:latin typeface="Roboto Regular" panose="02000000000000000000" pitchFamily="2" charset="0"/>
                <a:ea typeface="Roboto Regular" panose="02000000000000000000" pitchFamily="2" charset="0"/>
              </a:rPr>
              <a:t>Widget</a:t>
            </a:r>
            <a:br>
              <a:rPr lang="nl-NL" sz="1000" dirty="0">
                <a:latin typeface="Roboto Regular" panose="02000000000000000000" pitchFamily="2" charset="0"/>
                <a:ea typeface="Roboto Regular" panose="02000000000000000000" pitchFamily="2" charset="0"/>
              </a:rPr>
            </a:br>
            <a:r>
              <a:rPr lang="nl-NL" sz="1000" dirty="0">
                <a:latin typeface="Roboto Regular" panose="02000000000000000000" pitchFamily="2" charset="0"/>
                <a:ea typeface="Roboto Regular" panose="02000000000000000000" pitchFamily="2" charset="0"/>
              </a:rPr>
              <a:t>Development</a:t>
            </a:r>
            <a:endParaRPr lang="en-US" sz="1000" dirty="0">
              <a:latin typeface="Roboto Regular" panose="02000000000000000000" pitchFamily="2" charset="0"/>
              <a:ea typeface="Roboto Regular" panose="02000000000000000000" pitchFamily="2" charset="0"/>
            </a:endParaRPr>
          </a:p>
        </p:txBody>
      </p:sp>
      <p:sp>
        <p:nvSpPr>
          <p:cNvPr id="17" name="Rectangle 4"/>
          <p:cNvSpPr/>
          <p:nvPr/>
        </p:nvSpPr>
        <p:spPr bwMode="auto">
          <a:xfrm>
            <a:off x="6732240" y="2796290"/>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Widget</a:t>
            </a:r>
            <a:endParaRPr lang="nl-NL" sz="1000" dirty="0">
              <a:latin typeface="Roboto Regular" panose="02000000000000000000" pitchFamily="2" charset="0"/>
              <a:ea typeface="Roboto Regular" panose="02000000000000000000" pitchFamily="2" charset="0"/>
            </a:endParaRPr>
          </a:p>
          <a:p>
            <a:pPr algn="ctr"/>
            <a:r>
              <a:rPr lang="nl-NL" sz="1000" dirty="0" err="1" smtClean="0">
                <a:latin typeface="Roboto Regular" panose="02000000000000000000" pitchFamily="2" charset="0"/>
                <a:ea typeface="Roboto Regular" panose="02000000000000000000" pitchFamily="2" charset="0"/>
              </a:rPr>
              <a:t>Extras</a:t>
            </a:r>
            <a:endParaRPr lang="en-US" sz="1000" dirty="0">
              <a:latin typeface="Roboto Regular" panose="02000000000000000000" pitchFamily="2" charset="0"/>
              <a:ea typeface="Roboto Regular" panose="02000000000000000000" pitchFamily="2" charset="0"/>
            </a:endParaRPr>
          </a:p>
        </p:txBody>
      </p:sp>
      <p:sp>
        <p:nvSpPr>
          <p:cNvPr id="18" name="Rectangle 4"/>
          <p:cNvSpPr/>
          <p:nvPr/>
        </p:nvSpPr>
        <p:spPr bwMode="auto">
          <a:xfrm>
            <a:off x="6084168" y="358837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Container</a:t>
            </a:r>
          </a:p>
          <a:p>
            <a:pPr algn="ctr"/>
            <a:r>
              <a:rPr lang="nl-NL" sz="1000" dirty="0" smtClean="0">
                <a:latin typeface="Roboto Regular" panose="02000000000000000000" pitchFamily="2" charset="0"/>
                <a:ea typeface="Roboto Regular" panose="02000000000000000000" pitchFamily="2" charset="0"/>
              </a:rPr>
              <a:t>Development</a:t>
            </a:r>
            <a:endParaRPr lang="en-US" sz="1000" dirty="0">
              <a:latin typeface="Roboto Regular" panose="02000000000000000000" pitchFamily="2" charset="0"/>
              <a:ea typeface="Roboto Regular" panose="02000000000000000000" pitchFamily="2" charset="0"/>
            </a:endParaRPr>
          </a:p>
        </p:txBody>
      </p:sp>
      <p:sp>
        <p:nvSpPr>
          <p:cNvPr id="26" name="Rectangle 25"/>
          <p:cNvSpPr/>
          <p:nvPr/>
        </p:nvSpPr>
        <p:spPr bwMode="auto">
          <a:xfrm>
            <a:off x="651270" y="1544824"/>
            <a:ext cx="7821219" cy="516024"/>
          </a:xfrm>
          <a:custGeom>
            <a:avLst/>
            <a:gdLst>
              <a:gd name="connsiteX0" fmla="*/ 0 w 7523875"/>
              <a:gd name="connsiteY0" fmla="*/ 0 h 432048"/>
              <a:gd name="connsiteX1" fmla="*/ 7523875 w 7523875"/>
              <a:gd name="connsiteY1" fmla="*/ 0 h 432048"/>
              <a:gd name="connsiteX2" fmla="*/ 7523875 w 7523875"/>
              <a:gd name="connsiteY2" fmla="*/ 432048 h 432048"/>
              <a:gd name="connsiteX3" fmla="*/ 0 w 7523875"/>
              <a:gd name="connsiteY3" fmla="*/ 432048 h 432048"/>
              <a:gd name="connsiteX4" fmla="*/ 0 w 7523875"/>
              <a:gd name="connsiteY4" fmla="*/ 0 h 432048"/>
              <a:gd name="connsiteX0" fmla="*/ 0 w 7607850"/>
              <a:gd name="connsiteY0" fmla="*/ 83976 h 516024"/>
              <a:gd name="connsiteX1" fmla="*/ 7607850 w 7607850"/>
              <a:gd name="connsiteY1" fmla="*/ 0 h 516024"/>
              <a:gd name="connsiteX2" fmla="*/ 7523875 w 7607850"/>
              <a:gd name="connsiteY2" fmla="*/ 516024 h 516024"/>
              <a:gd name="connsiteX3" fmla="*/ 0 w 7607850"/>
              <a:gd name="connsiteY3" fmla="*/ 516024 h 516024"/>
              <a:gd name="connsiteX4" fmla="*/ 0 w 7607850"/>
              <a:gd name="connsiteY4" fmla="*/ 83976 h 51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850" h="516024">
                <a:moveTo>
                  <a:pt x="0" y="83976"/>
                </a:moveTo>
                <a:lnTo>
                  <a:pt x="7607850" y="0"/>
                </a:lnTo>
                <a:lnTo>
                  <a:pt x="7523875" y="516024"/>
                </a:lnTo>
                <a:lnTo>
                  <a:pt x="0" y="516024"/>
                </a:lnTo>
                <a:lnTo>
                  <a:pt x="0" y="83976"/>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1000" dirty="0">
                <a:latin typeface="Roboto Regular" panose="02000000000000000000" pitchFamily="2" charset="0"/>
                <a:ea typeface="Roboto Regular" panose="02000000000000000000" pitchFamily="2" charset="0"/>
              </a:rPr>
              <a:t>Group Workshop</a:t>
            </a:r>
            <a:endParaRPr lang="en-US" sz="1000" dirty="0">
              <a:latin typeface="Roboto Regular" panose="02000000000000000000" pitchFamily="2" charset="0"/>
              <a:ea typeface="Roboto Regular" panose="02000000000000000000" pitchFamily="2" charset="0"/>
            </a:endParaRPr>
          </a:p>
        </p:txBody>
      </p:sp>
    </p:spTree>
    <p:extLst>
      <p:ext uri="{BB962C8B-B14F-4D97-AF65-F5344CB8AC3E}">
        <p14:creationId xmlns:p14="http://schemas.microsoft.com/office/powerpoint/2010/main" val="17946935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Containers</a:t>
            </a:r>
            <a:endParaRPr lang="en-US" dirty="0"/>
          </a:p>
        </p:txBody>
      </p:sp>
      <p:sp>
        <p:nvSpPr>
          <p:cNvPr id="3" name="Content Placeholder 2"/>
          <p:cNvSpPr>
            <a:spLocks noGrp="1"/>
          </p:cNvSpPr>
          <p:nvPr>
            <p:ph sz="quarter" idx="14"/>
          </p:nvPr>
        </p:nvSpPr>
        <p:spPr/>
        <p:txBody>
          <a:bodyPr/>
          <a:lstStyle/>
          <a:p>
            <a:pPr>
              <a:lnSpc>
                <a:spcPct val="150000"/>
              </a:lnSpc>
              <a:buFont typeface="Wingdings" panose="05000000000000000000" pitchFamily="2" charset="2"/>
              <a:buChar char="§"/>
              <a:defRPr/>
            </a:pPr>
            <a:r>
              <a:rPr lang="en-US" dirty="0">
                <a:ea typeface="ＭＳ Ｐゴシック" charset="0"/>
                <a:sym typeface="Arial" charset="0"/>
              </a:rPr>
              <a:t>Containers logically group </a:t>
            </a:r>
            <a:r>
              <a:rPr lang="en-US" dirty="0" smtClean="0">
                <a:ea typeface="ＭＳ Ｐゴシック" charset="0"/>
                <a:sym typeface="Arial" charset="0"/>
              </a:rPr>
              <a:t>other </a:t>
            </a:r>
            <a:r>
              <a:rPr lang="en-US" dirty="0">
                <a:ea typeface="ＭＳ Ｐゴシック" charset="0"/>
                <a:sym typeface="Arial" charset="0"/>
              </a:rPr>
              <a:t>container and </a:t>
            </a:r>
            <a:r>
              <a:rPr lang="en-US" dirty="0" smtClean="0">
                <a:ea typeface="ＭＳ Ｐゴシック" charset="0"/>
                <a:sym typeface="Arial" charset="0"/>
              </a:rPr>
              <a:t>widgets</a:t>
            </a:r>
            <a:endParaRPr lang="en-US" dirty="0">
              <a:ea typeface="ＭＳ Ｐゴシック" charset="0"/>
              <a:sym typeface="Arial" charset="0"/>
            </a:endParaRPr>
          </a:p>
          <a:p>
            <a:pPr>
              <a:lnSpc>
                <a:spcPct val="150000"/>
              </a:lnSpc>
              <a:buFont typeface="Wingdings" panose="05000000000000000000" pitchFamily="2" charset="2"/>
              <a:buChar char="§"/>
              <a:defRPr/>
            </a:pPr>
            <a:r>
              <a:rPr lang="en-US" dirty="0">
                <a:ea typeface="ＭＳ Ｐゴシック" charset="0"/>
                <a:sym typeface="Arial" charset="0"/>
              </a:rPr>
              <a:t>Containers have a layout </a:t>
            </a:r>
            <a:r>
              <a:rPr lang="en-US" dirty="0" smtClean="0">
                <a:ea typeface="ＭＳ Ｐゴシック" charset="0"/>
                <a:sym typeface="Arial" charset="0"/>
              </a:rPr>
              <a:t>defining </a:t>
            </a:r>
            <a:r>
              <a:rPr lang="en-US" dirty="0">
                <a:ea typeface="ＭＳ Ｐゴシック" charset="0"/>
                <a:sym typeface="Arial" charset="0"/>
              </a:rPr>
              <a:t>the visual representation of a </a:t>
            </a:r>
            <a:r>
              <a:rPr lang="en-US" dirty="0" smtClean="0">
                <a:ea typeface="ＭＳ Ｐゴシック" charset="0"/>
                <a:sym typeface="Arial" charset="0"/>
              </a:rPr>
              <a:t>grouping</a:t>
            </a:r>
            <a:endParaRPr lang="en-US" dirty="0">
              <a:ea typeface="ＭＳ Ｐゴシック" charset="0"/>
              <a:sym typeface="Arial" charset="0"/>
            </a:endParaRPr>
          </a:p>
        </p:txBody>
      </p:sp>
      <p:sp>
        <p:nvSpPr>
          <p:cNvPr id="4" name="Slide Number Placeholder 3"/>
          <p:cNvSpPr>
            <a:spLocks noGrp="1"/>
          </p:cNvSpPr>
          <p:nvPr>
            <p:ph type="sldNum" sz="quarter" idx="4"/>
          </p:nvPr>
        </p:nvSpPr>
        <p:spPr/>
        <p:txBody>
          <a:bodyPr/>
          <a:lstStyle/>
          <a:p>
            <a:fld id="{6FF59741-7650-A046-95B5-8D31235C520E}" type="slidenum">
              <a:rPr lang="en-US" smtClean="0"/>
              <a:pPr/>
              <a:t>20</a:t>
            </a:fld>
            <a:endParaRPr lang="en-US" dirty="0"/>
          </a:p>
        </p:txBody>
      </p:sp>
      <p:sp>
        <p:nvSpPr>
          <p:cNvPr id="5" name="Slide Number Placeholder 3"/>
          <p:cNvSpPr txBox="1">
            <a:spLocks/>
          </p:cNvSpPr>
          <p:nvPr/>
        </p:nvSpPr>
        <p:spPr>
          <a:xfrm>
            <a:off x="7447734" y="6560640"/>
            <a:ext cx="1669467" cy="254512"/>
          </a:xfrm>
          <a:prstGeom prst="rect">
            <a:avLst/>
          </a:prstGeom>
        </p:spPr>
        <p:txBody>
          <a:bodyPr vert="horz" lIns="91418" tIns="45710" rIns="91418" bIns="45710" rtlCol="0" anchor="ctr"/>
          <a:lstStyle>
            <a:defPPr>
              <a:defRPr lang="en-US"/>
            </a:defPPr>
            <a:lvl1pPr marL="0" algn="r" defTabSz="457090" rtl="0" eaLnBrk="1" latinLnBrk="0" hangingPunct="1">
              <a:defRPr sz="1200" kern="1200">
                <a:solidFill>
                  <a:schemeClr val="tx1">
                    <a:lumMod val="50000"/>
                    <a:lumOff val="50000"/>
                  </a:schemeClr>
                </a:solidFill>
                <a:latin typeface="Helvetica Neue Light"/>
                <a:ea typeface="+mn-ea"/>
                <a:cs typeface="Helvetica Neue Light"/>
              </a:defRPr>
            </a:lvl1pPr>
            <a:lvl2pPr marL="457090" algn="l" defTabSz="457090" rtl="0" eaLnBrk="1" latinLnBrk="0" hangingPunct="1">
              <a:defRPr sz="1800" kern="1200">
                <a:solidFill>
                  <a:schemeClr val="tx1"/>
                </a:solidFill>
                <a:latin typeface="+mn-lt"/>
                <a:ea typeface="+mn-ea"/>
                <a:cs typeface="+mn-cs"/>
              </a:defRPr>
            </a:lvl2pPr>
            <a:lvl3pPr marL="914180" algn="l" defTabSz="457090" rtl="0" eaLnBrk="1" latinLnBrk="0" hangingPunct="1">
              <a:defRPr sz="1800" kern="1200">
                <a:solidFill>
                  <a:schemeClr val="tx1"/>
                </a:solidFill>
                <a:latin typeface="+mn-lt"/>
                <a:ea typeface="+mn-ea"/>
                <a:cs typeface="+mn-cs"/>
              </a:defRPr>
            </a:lvl3pPr>
            <a:lvl4pPr marL="1371270" algn="l" defTabSz="457090" rtl="0" eaLnBrk="1" latinLnBrk="0" hangingPunct="1">
              <a:defRPr sz="1800" kern="1200">
                <a:solidFill>
                  <a:schemeClr val="tx1"/>
                </a:solidFill>
                <a:latin typeface="+mn-lt"/>
                <a:ea typeface="+mn-ea"/>
                <a:cs typeface="+mn-cs"/>
              </a:defRPr>
            </a:lvl4pPr>
            <a:lvl5pPr marL="1828361" algn="l" defTabSz="457090" rtl="0" eaLnBrk="1" latinLnBrk="0" hangingPunct="1">
              <a:defRPr sz="1800" kern="1200">
                <a:solidFill>
                  <a:schemeClr val="tx1"/>
                </a:solidFill>
                <a:latin typeface="+mn-lt"/>
                <a:ea typeface="+mn-ea"/>
                <a:cs typeface="+mn-cs"/>
              </a:defRPr>
            </a:lvl5pPr>
            <a:lvl6pPr marL="2285451" algn="l" defTabSz="457090" rtl="0" eaLnBrk="1" latinLnBrk="0" hangingPunct="1">
              <a:defRPr sz="1800" kern="1200">
                <a:solidFill>
                  <a:schemeClr val="tx1"/>
                </a:solidFill>
                <a:latin typeface="+mn-lt"/>
                <a:ea typeface="+mn-ea"/>
                <a:cs typeface="+mn-cs"/>
              </a:defRPr>
            </a:lvl6pPr>
            <a:lvl7pPr marL="2742542" algn="l" defTabSz="457090" rtl="0" eaLnBrk="1" latinLnBrk="0" hangingPunct="1">
              <a:defRPr sz="1800" kern="1200">
                <a:solidFill>
                  <a:schemeClr val="tx1"/>
                </a:solidFill>
                <a:latin typeface="+mn-lt"/>
                <a:ea typeface="+mn-ea"/>
                <a:cs typeface="+mn-cs"/>
              </a:defRPr>
            </a:lvl7pPr>
            <a:lvl8pPr marL="3199632" algn="l" defTabSz="457090" rtl="0" eaLnBrk="1" latinLnBrk="0" hangingPunct="1">
              <a:defRPr sz="1800" kern="1200">
                <a:solidFill>
                  <a:schemeClr val="tx1"/>
                </a:solidFill>
                <a:latin typeface="+mn-lt"/>
                <a:ea typeface="+mn-ea"/>
                <a:cs typeface="+mn-cs"/>
              </a:defRPr>
            </a:lvl8pPr>
            <a:lvl9pPr marL="3656722" algn="l" defTabSz="457090" rtl="0" eaLnBrk="1" latinLnBrk="0" hangingPunct="1">
              <a:defRPr sz="1800" kern="1200">
                <a:solidFill>
                  <a:schemeClr val="tx1"/>
                </a:solidFill>
                <a:latin typeface="+mn-lt"/>
                <a:ea typeface="+mn-ea"/>
                <a:cs typeface="+mn-cs"/>
              </a:defRPr>
            </a:lvl9pPr>
          </a:lstStyle>
          <a:p>
            <a:fld id="{6FF59741-7650-A046-95B5-8D31235C520E}" type="slidenum">
              <a:rPr lang="en-US" smtClean="0"/>
              <a:pPr/>
              <a:t>20</a:t>
            </a:fld>
            <a:endParaRPr lang="en-US" dirty="0"/>
          </a:p>
        </p:txBody>
      </p:sp>
      <p:pic>
        <p:nvPicPr>
          <p:cNvPr id="6" name="Picture 5"/>
          <p:cNvPicPr>
            <a:picLocks noChangeAspect="1"/>
          </p:cNvPicPr>
          <p:nvPr/>
        </p:nvPicPr>
        <p:blipFill>
          <a:blip r:embed="rId3"/>
          <a:stretch>
            <a:fillRect/>
          </a:stretch>
        </p:blipFill>
        <p:spPr>
          <a:xfrm>
            <a:off x="5631921" y="4172778"/>
            <a:ext cx="3258079" cy="2321220"/>
          </a:xfrm>
          <a:prstGeom prst="rect">
            <a:avLst/>
          </a:prstGeom>
        </p:spPr>
      </p:pic>
      <p:sp>
        <p:nvSpPr>
          <p:cNvPr id="7" name="Rectangle 6"/>
          <p:cNvSpPr/>
          <p:nvPr/>
        </p:nvSpPr>
        <p:spPr bwMode="auto">
          <a:xfrm>
            <a:off x="6588224" y="4365104"/>
            <a:ext cx="2208114" cy="1080120"/>
          </a:xfrm>
          <a:prstGeom prst="rect">
            <a:avLst/>
          </a:prstGeom>
          <a:noFill/>
          <a:ln w="28575" cap="flat" cmpd="thickThin"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Tree>
    <p:extLst>
      <p:ext uri="{BB962C8B-B14F-4D97-AF65-F5344CB8AC3E}">
        <p14:creationId xmlns:p14="http://schemas.microsoft.com/office/powerpoint/2010/main" val="21602624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Widgets</a:t>
            </a:r>
            <a:endParaRPr lang="en-US" dirty="0"/>
          </a:p>
        </p:txBody>
      </p:sp>
      <p:sp>
        <p:nvSpPr>
          <p:cNvPr id="3" name="Content Placeholder 2"/>
          <p:cNvSpPr>
            <a:spLocks noGrp="1"/>
          </p:cNvSpPr>
          <p:nvPr>
            <p:ph sz="quarter" idx="14"/>
          </p:nvPr>
        </p:nvSpPr>
        <p:spPr/>
        <p:txBody>
          <a:bodyPr/>
          <a:lstStyle/>
          <a:p>
            <a:pPr>
              <a:lnSpc>
                <a:spcPct val="150000"/>
              </a:lnSpc>
              <a:buFont typeface="Wingdings" panose="05000000000000000000" pitchFamily="2" charset="2"/>
              <a:buChar char="§"/>
            </a:pPr>
            <a:r>
              <a:rPr lang="en-US" dirty="0" smtClean="0"/>
              <a:t>Widgets are the </a:t>
            </a:r>
            <a:r>
              <a:rPr lang="en-US" dirty="0"/>
              <a:t>core of a portal’s functionality</a:t>
            </a:r>
          </a:p>
          <a:p>
            <a:pPr>
              <a:lnSpc>
                <a:spcPct val="150000"/>
              </a:lnSpc>
              <a:buFont typeface="Wingdings" panose="05000000000000000000" pitchFamily="2" charset="2"/>
              <a:buChar char="§"/>
            </a:pPr>
            <a:r>
              <a:rPr lang="en-US" dirty="0"/>
              <a:t>Autonomous </a:t>
            </a:r>
            <a:r>
              <a:rPr lang="en-US" dirty="0" smtClean="0"/>
              <a:t>mini-applications</a:t>
            </a:r>
            <a:endParaRPr lang="en-US" dirty="0"/>
          </a:p>
          <a:p>
            <a:pPr>
              <a:lnSpc>
                <a:spcPct val="150000"/>
              </a:lnSpc>
              <a:buFont typeface="Wingdings" panose="05000000000000000000" pitchFamily="2" charset="2"/>
              <a:buChar char="§"/>
            </a:pPr>
            <a:r>
              <a:rPr lang="en-US" dirty="0"/>
              <a:t>Cannot include containers or </a:t>
            </a:r>
            <a:r>
              <a:rPr lang="en-US" dirty="0" smtClean="0"/>
              <a:t>widgets</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21</a:t>
            </a:fld>
            <a:endParaRPr lang="en-US" dirty="0"/>
          </a:p>
        </p:txBody>
      </p:sp>
      <p:pic>
        <p:nvPicPr>
          <p:cNvPr id="5" name="Picture 4"/>
          <p:cNvPicPr>
            <a:picLocks noChangeAspect="1"/>
          </p:cNvPicPr>
          <p:nvPr/>
        </p:nvPicPr>
        <p:blipFill>
          <a:blip r:embed="rId3"/>
          <a:stretch>
            <a:fillRect/>
          </a:stretch>
        </p:blipFill>
        <p:spPr>
          <a:xfrm>
            <a:off x="5631921" y="4172778"/>
            <a:ext cx="3258079" cy="2321220"/>
          </a:xfrm>
          <a:prstGeom prst="rect">
            <a:avLst/>
          </a:prstGeom>
        </p:spPr>
      </p:pic>
      <p:sp>
        <p:nvSpPr>
          <p:cNvPr id="6" name="Rectangle 5"/>
          <p:cNvSpPr/>
          <p:nvPr/>
        </p:nvSpPr>
        <p:spPr bwMode="auto">
          <a:xfrm>
            <a:off x="6588224" y="4365104"/>
            <a:ext cx="1296144" cy="1080120"/>
          </a:xfrm>
          <a:prstGeom prst="rect">
            <a:avLst/>
          </a:prstGeom>
          <a:noFill/>
          <a:ln w="28575" cap="flat" cmpd="thickThin"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Tree>
    <p:extLst>
      <p:ext uri="{BB962C8B-B14F-4D97-AF65-F5344CB8AC3E}">
        <p14:creationId xmlns:p14="http://schemas.microsoft.com/office/powerpoint/2010/main" val="33189339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An Item</a:t>
            </a:r>
            <a:endParaRPr lang="en-US" dirty="0"/>
          </a:p>
        </p:txBody>
      </p:sp>
      <p:sp>
        <p:nvSpPr>
          <p:cNvPr id="4" name="Slide Number Placeholder 3"/>
          <p:cNvSpPr>
            <a:spLocks noGrp="1"/>
          </p:cNvSpPr>
          <p:nvPr>
            <p:ph type="sldNum" sz="quarter" idx="4"/>
          </p:nvPr>
        </p:nvSpPr>
        <p:spPr>
          <a:xfrm>
            <a:off x="7447734" y="6558865"/>
            <a:ext cx="1669467" cy="254512"/>
          </a:xfrm>
        </p:spPr>
        <p:txBody>
          <a:bodyPr/>
          <a:lstStyle/>
          <a:p>
            <a:fld id="{6FF59741-7650-A046-95B5-8D31235C520E}" type="slidenum">
              <a:rPr lang="en-US" smtClean="0"/>
              <a:pPr/>
              <a:t>22</a:t>
            </a:fld>
            <a:endParaRPr lang="en-US" dirty="0"/>
          </a:p>
        </p:txBody>
      </p:sp>
      <p:sp>
        <p:nvSpPr>
          <p:cNvPr id="62" name="Rectangle 7"/>
          <p:cNvSpPr>
            <a:spLocks noChangeArrowheads="1"/>
          </p:cNvSpPr>
          <p:nvPr/>
        </p:nvSpPr>
        <p:spPr bwMode="auto">
          <a:xfrm>
            <a:off x="3388405" y="2897249"/>
            <a:ext cx="2066492" cy="1551143"/>
          </a:xfrm>
          <a:custGeom>
            <a:avLst/>
            <a:gdLst>
              <a:gd name="connsiteX0" fmla="*/ 0 w 1978810"/>
              <a:gd name="connsiteY0" fmla="*/ 0 h 1488513"/>
              <a:gd name="connsiteX1" fmla="*/ 1978810 w 1978810"/>
              <a:gd name="connsiteY1" fmla="*/ 0 h 1488513"/>
              <a:gd name="connsiteX2" fmla="*/ 1978810 w 1978810"/>
              <a:gd name="connsiteY2" fmla="*/ 1488513 h 1488513"/>
              <a:gd name="connsiteX3" fmla="*/ 0 w 1978810"/>
              <a:gd name="connsiteY3" fmla="*/ 1488513 h 1488513"/>
              <a:gd name="connsiteX4" fmla="*/ 0 w 1978810"/>
              <a:gd name="connsiteY4" fmla="*/ 0 h 1488513"/>
              <a:gd name="connsiteX0" fmla="*/ 0 w 2066492"/>
              <a:gd name="connsiteY0" fmla="*/ 0 h 1551143"/>
              <a:gd name="connsiteX1" fmla="*/ 1978810 w 2066492"/>
              <a:gd name="connsiteY1" fmla="*/ 0 h 1551143"/>
              <a:gd name="connsiteX2" fmla="*/ 2066492 w 2066492"/>
              <a:gd name="connsiteY2" fmla="*/ 1551143 h 1551143"/>
              <a:gd name="connsiteX3" fmla="*/ 0 w 2066492"/>
              <a:gd name="connsiteY3" fmla="*/ 1488513 h 1551143"/>
              <a:gd name="connsiteX4" fmla="*/ 0 w 2066492"/>
              <a:gd name="connsiteY4" fmla="*/ 0 h 1551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92" h="1551143">
                <a:moveTo>
                  <a:pt x="0" y="0"/>
                </a:moveTo>
                <a:lnTo>
                  <a:pt x="1978810" y="0"/>
                </a:lnTo>
                <a:lnTo>
                  <a:pt x="2066492" y="1551143"/>
                </a:lnTo>
                <a:lnTo>
                  <a:pt x="0" y="1488513"/>
                </a:lnTo>
                <a:lnTo>
                  <a:pt x="0" y="0"/>
                </a:lnTo>
                <a:close/>
              </a:path>
            </a:pathLst>
          </a:custGeom>
          <a:solidFill>
            <a:schemeClr val="accent1"/>
          </a:solidFill>
          <a:ln>
            <a:noFill/>
            <a:headEnd/>
            <a:tailEnd/>
          </a:ln>
        </p:spPr>
        <p:style>
          <a:lnRef idx="2">
            <a:schemeClr val="accent1"/>
          </a:lnRef>
          <a:fillRef idx="1">
            <a:schemeClr val="lt1"/>
          </a:fillRef>
          <a:effectRef idx="0">
            <a:schemeClr val="accent1"/>
          </a:effectRef>
          <a:fontRef idx="minor">
            <a:schemeClr val="dk1"/>
          </a:fontRef>
        </p:style>
        <p:txBody>
          <a:bodyPr wrap="none" lIns="91418" tIns="45710" rIns="91418" bIns="45710" anchor="ctr" anchorCtr="1"/>
          <a:lstStyle/>
          <a:p>
            <a:pPr algn="ctr">
              <a:defRPr/>
            </a:pPr>
            <a:r>
              <a:rPr lang="en-US" sz="3600" dirty="0">
                <a:solidFill>
                  <a:schemeClr val="bg1"/>
                </a:solidFill>
                <a:latin typeface="Roboto Light" pitchFamily="2" charset="0"/>
                <a:ea typeface="Roboto Light" pitchFamily="2" charset="0"/>
                <a:cs typeface="Lucida Sans Unicode" pitchFamily="34" charset="0"/>
              </a:rPr>
              <a:t>Item</a:t>
            </a:r>
            <a:endParaRPr lang="en-US" sz="2800" dirty="0">
              <a:solidFill>
                <a:schemeClr val="bg1"/>
              </a:solidFill>
              <a:latin typeface="Roboto Light" pitchFamily="2" charset="0"/>
              <a:ea typeface="Roboto Light" pitchFamily="2" charset="0"/>
              <a:cs typeface="Lucida Sans Unicode" pitchFamily="34" charset="0"/>
            </a:endParaRPr>
          </a:p>
          <a:p>
            <a:pPr algn="ctr">
              <a:defRPr/>
            </a:pPr>
            <a:r>
              <a:rPr lang="en-US" sz="1600" dirty="0">
                <a:solidFill>
                  <a:schemeClr val="bg1"/>
                </a:solidFill>
                <a:latin typeface="Roboto Light" pitchFamily="2" charset="0"/>
                <a:ea typeface="Roboto Light" pitchFamily="2" charset="0"/>
                <a:cs typeface="Lucida Sans Unicode" pitchFamily="34" charset="0"/>
              </a:rPr>
              <a:t>(Portal, Page, </a:t>
            </a:r>
          </a:p>
          <a:p>
            <a:pPr algn="ctr">
              <a:defRPr/>
            </a:pPr>
            <a:r>
              <a:rPr lang="en-US" sz="1600" dirty="0">
                <a:solidFill>
                  <a:schemeClr val="bg1"/>
                </a:solidFill>
                <a:latin typeface="Roboto Light" pitchFamily="2" charset="0"/>
                <a:ea typeface="Roboto Light" pitchFamily="2" charset="0"/>
                <a:cs typeface="Lucida Sans Unicode" pitchFamily="34" charset="0"/>
              </a:rPr>
              <a:t>Container, or Widget)</a:t>
            </a:r>
          </a:p>
        </p:txBody>
      </p:sp>
      <p:grpSp>
        <p:nvGrpSpPr>
          <p:cNvPr id="63" name="Group 62"/>
          <p:cNvGrpSpPr/>
          <p:nvPr/>
        </p:nvGrpSpPr>
        <p:grpSpPr>
          <a:xfrm>
            <a:off x="687015" y="4183186"/>
            <a:ext cx="2999765" cy="2038895"/>
            <a:chOff x="1245022" y="6142571"/>
            <a:chExt cx="4293870" cy="2918479"/>
          </a:xfrm>
          <a:effectLst/>
        </p:grpSpPr>
        <p:sp>
          <p:nvSpPr>
            <p:cNvPr id="64" name="Rectangle 21"/>
            <p:cNvSpPr>
              <a:spLocks noChangeArrowheads="1"/>
            </p:cNvSpPr>
            <p:nvPr/>
          </p:nvSpPr>
          <p:spPr bwMode="auto">
            <a:xfrm>
              <a:off x="1245022" y="8026915"/>
              <a:ext cx="1329451" cy="945942"/>
            </a:xfrm>
            <a:custGeom>
              <a:avLst/>
              <a:gdLst>
                <a:gd name="connsiteX0" fmla="*/ 0 w 866144"/>
                <a:gd name="connsiteY0" fmla="*/ 0 h 635798"/>
                <a:gd name="connsiteX1" fmla="*/ 866144 w 866144"/>
                <a:gd name="connsiteY1" fmla="*/ 0 h 635798"/>
                <a:gd name="connsiteX2" fmla="*/ 866144 w 866144"/>
                <a:gd name="connsiteY2" fmla="*/ 635798 h 635798"/>
                <a:gd name="connsiteX3" fmla="*/ 0 w 866144"/>
                <a:gd name="connsiteY3" fmla="*/ 635798 h 635798"/>
                <a:gd name="connsiteX4" fmla="*/ 0 w 866144"/>
                <a:gd name="connsiteY4" fmla="*/ 0 h 635798"/>
                <a:gd name="connsiteX0" fmla="*/ 0 w 928775"/>
                <a:gd name="connsiteY0" fmla="*/ 25052 h 660850"/>
                <a:gd name="connsiteX1" fmla="*/ 928775 w 928775"/>
                <a:gd name="connsiteY1" fmla="*/ 0 h 660850"/>
                <a:gd name="connsiteX2" fmla="*/ 866144 w 928775"/>
                <a:gd name="connsiteY2" fmla="*/ 660850 h 660850"/>
                <a:gd name="connsiteX3" fmla="*/ 0 w 928775"/>
                <a:gd name="connsiteY3" fmla="*/ 660850 h 660850"/>
                <a:gd name="connsiteX4" fmla="*/ 0 w 928775"/>
                <a:gd name="connsiteY4" fmla="*/ 25052 h 66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75" h="660850">
                  <a:moveTo>
                    <a:pt x="0" y="25052"/>
                  </a:moveTo>
                  <a:lnTo>
                    <a:pt x="928775" y="0"/>
                  </a:lnTo>
                  <a:lnTo>
                    <a:pt x="866144" y="660850"/>
                  </a:lnTo>
                  <a:lnTo>
                    <a:pt x="0" y="660850"/>
                  </a:lnTo>
                  <a:lnTo>
                    <a:pt x="0" y="25052"/>
                  </a:lnTo>
                  <a:close/>
                </a:path>
              </a:pathLst>
            </a:custGeom>
            <a:solidFill>
              <a:schemeClr val="tx1">
                <a:lumMod val="50000"/>
                <a:lumOff val="50000"/>
              </a:schemeClr>
            </a:solidFill>
            <a:ln w="9525">
              <a:noFill/>
              <a:prstDash val="dash"/>
              <a:miter lim="800000"/>
              <a:headEnd/>
              <a:tailEnd/>
            </a:ln>
            <a:effectLst/>
            <a:scene3d>
              <a:camera prst="orthographicFront">
                <a:rot lat="0" lon="0" rev="0"/>
              </a:camera>
              <a:lightRig rig="brightRoom" dir="t">
                <a:rot lat="0" lon="0" rev="600000"/>
              </a:lightRig>
            </a:scene3d>
            <a:sp3d prstMaterial="metal">
              <a:bevelT w="0" h="0" prst="angle"/>
            </a:sp3d>
          </p:spPr>
          <p:txBody>
            <a:bodyPr wrap="none" anchor="ctr" anchorCtr="1"/>
            <a:lstStyle/>
            <a:p>
              <a:pPr algn="ctr">
                <a:defRPr/>
              </a:pPr>
              <a:r>
                <a:rPr lang="en-US" sz="2000" dirty="0">
                  <a:solidFill>
                    <a:schemeClr val="bg1"/>
                  </a:solidFill>
                  <a:latin typeface="Roboto Light" pitchFamily="2" charset="0"/>
                  <a:ea typeface="Roboto Light" pitchFamily="2" charset="0"/>
                  <a:cs typeface="Lucida Sans Unicode" pitchFamily="34" charset="0"/>
                </a:rPr>
                <a:t>Item</a:t>
              </a:r>
              <a:endParaRPr lang="en-US" sz="1100" dirty="0">
                <a:solidFill>
                  <a:schemeClr val="bg1"/>
                </a:solidFill>
                <a:latin typeface="Roboto Light" pitchFamily="2" charset="0"/>
                <a:ea typeface="Roboto Light" pitchFamily="2" charset="0"/>
                <a:cs typeface="Lucida Sans Unicode" pitchFamily="34" charset="0"/>
              </a:endParaRPr>
            </a:p>
          </p:txBody>
        </p:sp>
        <p:sp>
          <p:nvSpPr>
            <p:cNvPr id="65" name="Rectangle 19"/>
            <p:cNvSpPr>
              <a:spLocks noChangeArrowheads="1"/>
            </p:cNvSpPr>
            <p:nvPr/>
          </p:nvSpPr>
          <p:spPr bwMode="auto">
            <a:xfrm>
              <a:off x="2745163" y="8071011"/>
              <a:ext cx="1311519" cy="945942"/>
            </a:xfrm>
            <a:custGeom>
              <a:avLst/>
              <a:gdLst>
                <a:gd name="connsiteX0" fmla="*/ 0 w 866144"/>
                <a:gd name="connsiteY0" fmla="*/ 0 h 635798"/>
                <a:gd name="connsiteX1" fmla="*/ 866144 w 866144"/>
                <a:gd name="connsiteY1" fmla="*/ 0 h 635798"/>
                <a:gd name="connsiteX2" fmla="*/ 866144 w 866144"/>
                <a:gd name="connsiteY2" fmla="*/ 635798 h 635798"/>
                <a:gd name="connsiteX3" fmla="*/ 0 w 866144"/>
                <a:gd name="connsiteY3" fmla="*/ 635798 h 635798"/>
                <a:gd name="connsiteX4" fmla="*/ 0 w 866144"/>
                <a:gd name="connsiteY4" fmla="*/ 0 h 635798"/>
                <a:gd name="connsiteX0" fmla="*/ 0 w 916248"/>
                <a:gd name="connsiteY0" fmla="*/ 25052 h 660850"/>
                <a:gd name="connsiteX1" fmla="*/ 916248 w 916248"/>
                <a:gd name="connsiteY1" fmla="*/ 0 h 660850"/>
                <a:gd name="connsiteX2" fmla="*/ 866144 w 916248"/>
                <a:gd name="connsiteY2" fmla="*/ 660850 h 660850"/>
                <a:gd name="connsiteX3" fmla="*/ 0 w 916248"/>
                <a:gd name="connsiteY3" fmla="*/ 660850 h 660850"/>
                <a:gd name="connsiteX4" fmla="*/ 0 w 916248"/>
                <a:gd name="connsiteY4" fmla="*/ 25052 h 66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248" h="660850">
                  <a:moveTo>
                    <a:pt x="0" y="25052"/>
                  </a:moveTo>
                  <a:lnTo>
                    <a:pt x="916248" y="0"/>
                  </a:lnTo>
                  <a:lnTo>
                    <a:pt x="866144" y="660850"/>
                  </a:lnTo>
                  <a:lnTo>
                    <a:pt x="0" y="660850"/>
                  </a:lnTo>
                  <a:lnTo>
                    <a:pt x="0" y="25052"/>
                  </a:lnTo>
                  <a:close/>
                </a:path>
              </a:pathLst>
            </a:custGeom>
            <a:solidFill>
              <a:schemeClr val="tx1">
                <a:lumMod val="50000"/>
                <a:lumOff val="50000"/>
              </a:schemeClr>
            </a:solidFill>
            <a:ln w="9525">
              <a:noFill/>
              <a:prstDash val="dash"/>
              <a:miter lim="800000"/>
              <a:headEnd/>
              <a:tailEnd/>
            </a:ln>
            <a:effectLst/>
            <a:scene3d>
              <a:camera prst="orthographicFront">
                <a:rot lat="0" lon="0" rev="0"/>
              </a:camera>
              <a:lightRig rig="brightRoom" dir="t">
                <a:rot lat="0" lon="0" rev="600000"/>
              </a:lightRig>
            </a:scene3d>
            <a:sp3d prstMaterial="metal">
              <a:bevelT w="0" h="0" prst="angle"/>
            </a:sp3d>
          </p:spPr>
          <p:txBody>
            <a:bodyPr wrap="none" anchor="ctr" anchorCtr="1"/>
            <a:lstStyle/>
            <a:p>
              <a:pPr algn="ctr">
                <a:defRPr/>
              </a:pPr>
              <a:r>
                <a:rPr lang="en-US" sz="2000" dirty="0">
                  <a:solidFill>
                    <a:schemeClr val="bg1"/>
                  </a:solidFill>
                  <a:latin typeface="Roboto Light" pitchFamily="2" charset="0"/>
                  <a:ea typeface="Roboto Light" pitchFamily="2" charset="0"/>
                  <a:cs typeface="Lucida Sans Unicode" pitchFamily="34" charset="0"/>
                </a:rPr>
                <a:t>Item</a:t>
              </a:r>
              <a:endParaRPr lang="en-US" sz="1100" dirty="0">
                <a:solidFill>
                  <a:schemeClr val="bg1"/>
                </a:solidFill>
                <a:latin typeface="Roboto Light" pitchFamily="2" charset="0"/>
                <a:ea typeface="Roboto Light" pitchFamily="2" charset="0"/>
                <a:cs typeface="Lucida Sans Unicode" pitchFamily="34" charset="0"/>
              </a:endParaRPr>
            </a:p>
          </p:txBody>
        </p:sp>
        <p:cxnSp>
          <p:nvCxnSpPr>
            <p:cNvPr id="67" name="Straight Connector 66"/>
            <p:cNvCxnSpPr/>
            <p:nvPr/>
          </p:nvCxnSpPr>
          <p:spPr bwMode="auto">
            <a:xfrm flipH="1">
              <a:off x="1917297" y="6142571"/>
              <a:ext cx="3194505" cy="1910174"/>
            </a:xfrm>
            <a:prstGeom prst="line">
              <a:avLst/>
            </a:prstGeom>
            <a:solidFill>
              <a:srgbClr val="00B8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Straight Connector 67"/>
            <p:cNvCxnSpPr>
              <a:stCxn id="62" idx="3"/>
            </p:cNvCxnSpPr>
            <p:nvPr/>
          </p:nvCxnSpPr>
          <p:spPr bwMode="auto">
            <a:xfrm flipH="1">
              <a:off x="3402046" y="6432539"/>
              <a:ext cx="1709751" cy="1654515"/>
            </a:xfrm>
            <a:prstGeom prst="line">
              <a:avLst/>
            </a:prstGeom>
            <a:solidFill>
              <a:srgbClr val="00B8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Straight Connector 68"/>
            <p:cNvCxnSpPr/>
            <p:nvPr/>
          </p:nvCxnSpPr>
          <p:spPr bwMode="auto">
            <a:xfrm flipH="1">
              <a:off x="4859467" y="6459365"/>
              <a:ext cx="567026" cy="1694062"/>
            </a:xfrm>
            <a:prstGeom prst="line">
              <a:avLst/>
            </a:prstGeom>
            <a:solidFill>
              <a:srgbClr val="00B8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 name="TextBox 69"/>
            <p:cNvSpPr txBox="1"/>
            <p:nvPr/>
          </p:nvSpPr>
          <p:spPr>
            <a:xfrm rot="19850017">
              <a:off x="2421865" y="6727975"/>
              <a:ext cx="1326705" cy="484607"/>
            </a:xfrm>
            <a:prstGeom prst="rect">
              <a:avLst/>
            </a:prstGeom>
            <a:noFill/>
          </p:spPr>
          <p:txBody>
            <a:bodyPr wrap="none" rtlCol="0">
              <a:spAutoFit/>
            </a:bodyPr>
            <a:lstStyle/>
            <a:p>
              <a:r>
                <a:rPr lang="en-US" sz="1600" dirty="0">
                  <a:latin typeface="Roboto Light" pitchFamily="2" charset="0"/>
                  <a:ea typeface="Roboto Light" pitchFamily="2" charset="0"/>
                </a:rPr>
                <a:t>Children</a:t>
              </a:r>
              <a:endParaRPr lang="nl-NL" sz="1600" dirty="0">
                <a:latin typeface="Roboto Light" pitchFamily="2" charset="0"/>
                <a:ea typeface="Roboto Light" pitchFamily="2" charset="0"/>
              </a:endParaRPr>
            </a:p>
          </p:txBody>
        </p:sp>
        <p:sp>
          <p:nvSpPr>
            <p:cNvPr id="53" name="Rectangle 19"/>
            <p:cNvSpPr>
              <a:spLocks noChangeArrowheads="1"/>
            </p:cNvSpPr>
            <p:nvPr/>
          </p:nvSpPr>
          <p:spPr bwMode="auto">
            <a:xfrm>
              <a:off x="4227373" y="8115108"/>
              <a:ext cx="1311519" cy="945942"/>
            </a:xfrm>
            <a:custGeom>
              <a:avLst/>
              <a:gdLst>
                <a:gd name="connsiteX0" fmla="*/ 0 w 866144"/>
                <a:gd name="connsiteY0" fmla="*/ 0 h 635798"/>
                <a:gd name="connsiteX1" fmla="*/ 866144 w 866144"/>
                <a:gd name="connsiteY1" fmla="*/ 0 h 635798"/>
                <a:gd name="connsiteX2" fmla="*/ 866144 w 866144"/>
                <a:gd name="connsiteY2" fmla="*/ 635798 h 635798"/>
                <a:gd name="connsiteX3" fmla="*/ 0 w 866144"/>
                <a:gd name="connsiteY3" fmla="*/ 635798 h 635798"/>
                <a:gd name="connsiteX4" fmla="*/ 0 w 866144"/>
                <a:gd name="connsiteY4" fmla="*/ 0 h 635798"/>
                <a:gd name="connsiteX0" fmla="*/ 0 w 916248"/>
                <a:gd name="connsiteY0" fmla="*/ 25052 h 660850"/>
                <a:gd name="connsiteX1" fmla="*/ 916248 w 916248"/>
                <a:gd name="connsiteY1" fmla="*/ 0 h 660850"/>
                <a:gd name="connsiteX2" fmla="*/ 866144 w 916248"/>
                <a:gd name="connsiteY2" fmla="*/ 660850 h 660850"/>
                <a:gd name="connsiteX3" fmla="*/ 0 w 916248"/>
                <a:gd name="connsiteY3" fmla="*/ 660850 h 660850"/>
                <a:gd name="connsiteX4" fmla="*/ 0 w 916248"/>
                <a:gd name="connsiteY4" fmla="*/ 25052 h 66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248" h="660850">
                  <a:moveTo>
                    <a:pt x="0" y="25052"/>
                  </a:moveTo>
                  <a:lnTo>
                    <a:pt x="916248" y="0"/>
                  </a:lnTo>
                  <a:lnTo>
                    <a:pt x="866144" y="660850"/>
                  </a:lnTo>
                  <a:lnTo>
                    <a:pt x="0" y="660850"/>
                  </a:lnTo>
                  <a:lnTo>
                    <a:pt x="0" y="25052"/>
                  </a:lnTo>
                  <a:close/>
                </a:path>
              </a:pathLst>
            </a:custGeom>
            <a:solidFill>
              <a:schemeClr val="tx1">
                <a:lumMod val="50000"/>
                <a:lumOff val="50000"/>
              </a:schemeClr>
            </a:solidFill>
            <a:ln w="9525">
              <a:noFill/>
              <a:prstDash val="dash"/>
              <a:miter lim="800000"/>
              <a:headEnd/>
              <a:tailEnd/>
            </a:ln>
            <a:effectLst/>
            <a:scene3d>
              <a:camera prst="orthographicFront">
                <a:rot lat="0" lon="0" rev="0"/>
              </a:camera>
              <a:lightRig rig="brightRoom" dir="t">
                <a:rot lat="0" lon="0" rev="600000"/>
              </a:lightRig>
            </a:scene3d>
            <a:sp3d prstMaterial="metal">
              <a:bevelT w="0" h="0" prst="angle"/>
            </a:sp3d>
          </p:spPr>
          <p:txBody>
            <a:bodyPr wrap="none" anchor="ctr" anchorCtr="1"/>
            <a:lstStyle/>
            <a:p>
              <a:pPr algn="ctr">
                <a:defRPr/>
              </a:pPr>
              <a:r>
                <a:rPr lang="en-US" sz="2000" dirty="0">
                  <a:solidFill>
                    <a:schemeClr val="bg1"/>
                  </a:solidFill>
                  <a:latin typeface="Roboto Light" pitchFamily="2" charset="0"/>
                  <a:ea typeface="Roboto Light" pitchFamily="2" charset="0"/>
                  <a:cs typeface="Lucida Sans Unicode" pitchFamily="34" charset="0"/>
                </a:rPr>
                <a:t>Item</a:t>
              </a:r>
              <a:endParaRPr lang="en-US" sz="1100" dirty="0">
                <a:solidFill>
                  <a:schemeClr val="bg1"/>
                </a:solidFill>
                <a:latin typeface="Roboto Light" pitchFamily="2" charset="0"/>
                <a:ea typeface="Roboto Light" pitchFamily="2" charset="0"/>
                <a:cs typeface="Lucida Sans Unicode" pitchFamily="34" charset="0"/>
              </a:endParaRPr>
            </a:p>
          </p:txBody>
        </p:sp>
      </p:grpSp>
      <p:grpSp>
        <p:nvGrpSpPr>
          <p:cNvPr id="71" name="Group 70"/>
          <p:cNvGrpSpPr/>
          <p:nvPr/>
        </p:nvGrpSpPr>
        <p:grpSpPr>
          <a:xfrm>
            <a:off x="763866" y="1520634"/>
            <a:ext cx="2800022" cy="1376614"/>
            <a:chOff x="474505" y="2402146"/>
            <a:chExt cx="4007957" cy="1970488"/>
          </a:xfrm>
          <a:effectLst/>
        </p:grpSpPr>
        <p:sp>
          <p:nvSpPr>
            <p:cNvPr id="72" name="Rectangle 27"/>
            <p:cNvSpPr>
              <a:spLocks noChangeArrowheads="1"/>
            </p:cNvSpPr>
            <p:nvPr/>
          </p:nvSpPr>
          <p:spPr bwMode="auto">
            <a:xfrm>
              <a:off x="474505" y="2402146"/>
              <a:ext cx="1472887" cy="963872"/>
            </a:xfrm>
            <a:custGeom>
              <a:avLst/>
              <a:gdLst>
                <a:gd name="connsiteX0" fmla="*/ 0 w 866144"/>
                <a:gd name="connsiteY0" fmla="*/ 0 h 635798"/>
                <a:gd name="connsiteX1" fmla="*/ 866144 w 866144"/>
                <a:gd name="connsiteY1" fmla="*/ 0 h 635798"/>
                <a:gd name="connsiteX2" fmla="*/ 866144 w 866144"/>
                <a:gd name="connsiteY2" fmla="*/ 635798 h 635798"/>
                <a:gd name="connsiteX3" fmla="*/ 0 w 866144"/>
                <a:gd name="connsiteY3" fmla="*/ 635798 h 635798"/>
                <a:gd name="connsiteX4" fmla="*/ 0 w 866144"/>
                <a:gd name="connsiteY4" fmla="*/ 0 h 635798"/>
                <a:gd name="connsiteX0" fmla="*/ 0 w 1028982"/>
                <a:gd name="connsiteY0" fmla="*/ 37578 h 673376"/>
                <a:gd name="connsiteX1" fmla="*/ 1028982 w 1028982"/>
                <a:gd name="connsiteY1" fmla="*/ 0 h 673376"/>
                <a:gd name="connsiteX2" fmla="*/ 866144 w 1028982"/>
                <a:gd name="connsiteY2" fmla="*/ 673376 h 673376"/>
                <a:gd name="connsiteX3" fmla="*/ 0 w 1028982"/>
                <a:gd name="connsiteY3" fmla="*/ 673376 h 673376"/>
                <a:gd name="connsiteX4" fmla="*/ 0 w 1028982"/>
                <a:gd name="connsiteY4" fmla="*/ 37578 h 67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982" h="673376">
                  <a:moveTo>
                    <a:pt x="0" y="37578"/>
                  </a:moveTo>
                  <a:lnTo>
                    <a:pt x="1028982" y="0"/>
                  </a:lnTo>
                  <a:lnTo>
                    <a:pt x="866144" y="673376"/>
                  </a:lnTo>
                  <a:lnTo>
                    <a:pt x="0" y="673376"/>
                  </a:lnTo>
                  <a:lnTo>
                    <a:pt x="0" y="37578"/>
                  </a:lnTo>
                  <a:close/>
                </a:path>
              </a:pathLst>
            </a:custGeom>
            <a:solidFill>
              <a:schemeClr val="tx1">
                <a:lumMod val="50000"/>
                <a:lumOff val="50000"/>
              </a:schemeClr>
            </a:solidFill>
            <a:ln w="9525">
              <a:noFill/>
              <a:prstDash val="dash"/>
              <a:miter lim="800000"/>
              <a:headEnd/>
              <a:tailEnd/>
            </a:ln>
            <a:effectLst/>
            <a:scene3d>
              <a:camera prst="orthographicFront">
                <a:rot lat="0" lon="0" rev="0"/>
              </a:camera>
              <a:lightRig rig="brightRoom" dir="t">
                <a:rot lat="0" lon="0" rev="600000"/>
              </a:lightRig>
            </a:scene3d>
            <a:sp3d prstMaterial="metal">
              <a:bevelT w="0" h="0" prst="angle"/>
            </a:sp3d>
          </p:spPr>
          <p:txBody>
            <a:bodyPr wrap="none" anchor="ctr" anchorCtr="1"/>
            <a:lstStyle/>
            <a:p>
              <a:pPr algn="ctr">
                <a:defRPr/>
              </a:pPr>
              <a:r>
                <a:rPr lang="en-US" sz="2000" dirty="0">
                  <a:solidFill>
                    <a:schemeClr val="bg1"/>
                  </a:solidFill>
                  <a:latin typeface="Roboto Light" pitchFamily="2" charset="0"/>
                  <a:ea typeface="Roboto Light" pitchFamily="2" charset="0"/>
                  <a:cs typeface="Lucida Sans Unicode" pitchFamily="34" charset="0"/>
                </a:rPr>
                <a:t>Item</a:t>
              </a:r>
              <a:endParaRPr lang="en-US" sz="1100" dirty="0">
                <a:solidFill>
                  <a:schemeClr val="bg1"/>
                </a:solidFill>
                <a:latin typeface="Roboto Light" pitchFamily="2" charset="0"/>
                <a:ea typeface="Roboto Light" pitchFamily="2" charset="0"/>
                <a:cs typeface="Lucida Sans Unicode" pitchFamily="34" charset="0"/>
              </a:endParaRPr>
            </a:p>
          </p:txBody>
        </p:sp>
        <p:cxnSp>
          <p:nvCxnSpPr>
            <p:cNvPr id="73" name="Straight Connector 72"/>
            <p:cNvCxnSpPr>
              <a:endCxn id="72" idx="2"/>
            </p:cNvCxnSpPr>
            <p:nvPr/>
          </p:nvCxnSpPr>
          <p:spPr bwMode="auto">
            <a:xfrm flipH="1" flipV="1">
              <a:off x="1714305" y="3366018"/>
              <a:ext cx="2768157" cy="1006616"/>
            </a:xfrm>
            <a:prstGeom prst="line">
              <a:avLst/>
            </a:prstGeom>
            <a:solidFill>
              <a:srgbClr val="00B8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4" name="TextBox 73"/>
            <p:cNvSpPr txBox="1"/>
            <p:nvPr/>
          </p:nvSpPr>
          <p:spPr>
            <a:xfrm rot="1232204">
              <a:off x="2460562" y="3282179"/>
              <a:ext cx="1117901" cy="484607"/>
            </a:xfrm>
            <a:prstGeom prst="rect">
              <a:avLst/>
            </a:prstGeom>
            <a:noFill/>
          </p:spPr>
          <p:txBody>
            <a:bodyPr wrap="none" rtlCol="0">
              <a:spAutoFit/>
            </a:bodyPr>
            <a:lstStyle/>
            <a:p>
              <a:r>
                <a:rPr lang="en-US" sz="1600" dirty="0">
                  <a:latin typeface="Roboto Light" pitchFamily="2" charset="0"/>
                  <a:ea typeface="Roboto Light" pitchFamily="2" charset="0"/>
                </a:rPr>
                <a:t>Parent</a:t>
              </a:r>
              <a:endParaRPr lang="nl-NL" sz="1600" dirty="0">
                <a:latin typeface="Roboto Light" pitchFamily="2" charset="0"/>
                <a:ea typeface="Roboto Light" pitchFamily="2" charset="0"/>
              </a:endParaRPr>
            </a:p>
          </p:txBody>
        </p:sp>
      </p:grpSp>
      <p:grpSp>
        <p:nvGrpSpPr>
          <p:cNvPr id="75" name="Group 74"/>
          <p:cNvGrpSpPr/>
          <p:nvPr/>
        </p:nvGrpSpPr>
        <p:grpSpPr>
          <a:xfrm>
            <a:off x="395536" y="3298478"/>
            <a:ext cx="2992870" cy="660850"/>
            <a:chOff x="308918" y="4586234"/>
            <a:chExt cx="4323919" cy="945943"/>
          </a:xfrm>
          <a:effectLst/>
        </p:grpSpPr>
        <p:cxnSp>
          <p:nvCxnSpPr>
            <p:cNvPr id="76" name="Straight Connector 75"/>
            <p:cNvCxnSpPr/>
            <p:nvPr/>
          </p:nvCxnSpPr>
          <p:spPr bwMode="auto">
            <a:xfrm flipH="1" flipV="1">
              <a:off x="2092412" y="5077722"/>
              <a:ext cx="2540425" cy="1"/>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 name="Rectangle 33"/>
            <p:cNvSpPr>
              <a:spLocks noChangeArrowheads="1"/>
            </p:cNvSpPr>
            <p:nvPr/>
          </p:nvSpPr>
          <p:spPr bwMode="auto">
            <a:xfrm>
              <a:off x="308918" y="4586234"/>
              <a:ext cx="1881664" cy="945943"/>
            </a:xfrm>
            <a:custGeom>
              <a:avLst/>
              <a:gdLst>
                <a:gd name="connsiteX0" fmla="*/ 0 w 1201825"/>
                <a:gd name="connsiteY0" fmla="*/ 0 h 635798"/>
                <a:gd name="connsiteX1" fmla="*/ 1201825 w 1201825"/>
                <a:gd name="connsiteY1" fmla="*/ 0 h 635798"/>
                <a:gd name="connsiteX2" fmla="*/ 1201825 w 1201825"/>
                <a:gd name="connsiteY2" fmla="*/ 635798 h 635798"/>
                <a:gd name="connsiteX3" fmla="*/ 0 w 1201825"/>
                <a:gd name="connsiteY3" fmla="*/ 635798 h 635798"/>
                <a:gd name="connsiteX4" fmla="*/ 0 w 1201825"/>
                <a:gd name="connsiteY4" fmla="*/ 0 h 635798"/>
                <a:gd name="connsiteX0" fmla="*/ 0 w 1314559"/>
                <a:gd name="connsiteY0" fmla="*/ 25052 h 660850"/>
                <a:gd name="connsiteX1" fmla="*/ 1314559 w 1314559"/>
                <a:gd name="connsiteY1" fmla="*/ 0 h 660850"/>
                <a:gd name="connsiteX2" fmla="*/ 1201825 w 1314559"/>
                <a:gd name="connsiteY2" fmla="*/ 660850 h 660850"/>
                <a:gd name="connsiteX3" fmla="*/ 0 w 1314559"/>
                <a:gd name="connsiteY3" fmla="*/ 660850 h 660850"/>
                <a:gd name="connsiteX4" fmla="*/ 0 w 1314559"/>
                <a:gd name="connsiteY4" fmla="*/ 25052 h 66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559" h="660850">
                  <a:moveTo>
                    <a:pt x="0" y="25052"/>
                  </a:moveTo>
                  <a:lnTo>
                    <a:pt x="1314559" y="0"/>
                  </a:lnTo>
                  <a:lnTo>
                    <a:pt x="1201825" y="660850"/>
                  </a:lnTo>
                  <a:lnTo>
                    <a:pt x="0" y="660850"/>
                  </a:lnTo>
                  <a:lnTo>
                    <a:pt x="0" y="25052"/>
                  </a:lnTo>
                  <a:close/>
                </a:path>
              </a:pathLst>
            </a:custGeom>
            <a:solidFill>
              <a:schemeClr val="tx1">
                <a:lumMod val="50000"/>
                <a:lumOff val="50000"/>
              </a:schemeClr>
            </a:solidFill>
            <a:ln w="9525">
              <a:noFill/>
              <a:prstDash val="dash"/>
              <a:miter lim="800000"/>
              <a:headEnd/>
              <a:tailEnd/>
            </a:ln>
            <a:effectLst/>
            <a:scene3d>
              <a:camera prst="orthographicFront">
                <a:rot lat="0" lon="0" rev="0"/>
              </a:camera>
              <a:lightRig rig="brightRoom" dir="t">
                <a:rot lat="0" lon="0" rev="600000"/>
              </a:lightRig>
            </a:scene3d>
            <a:sp3d prstMaterial="metal">
              <a:bevelT w="0" h="0" prst="angle"/>
            </a:sp3d>
          </p:spPr>
          <p:txBody>
            <a:bodyPr wrap="none" anchor="ctr" anchorCtr="1"/>
            <a:lstStyle/>
            <a:p>
              <a:pPr algn="ctr">
                <a:defRPr/>
              </a:pPr>
              <a:r>
                <a:rPr lang="en-US" sz="2000" dirty="0">
                  <a:solidFill>
                    <a:schemeClr val="bg1"/>
                  </a:solidFill>
                  <a:latin typeface="Roboto Light" pitchFamily="2" charset="0"/>
                  <a:ea typeface="Roboto Light" pitchFamily="2" charset="0"/>
                  <a:cs typeface="Lucida Sans Unicode" pitchFamily="34" charset="0"/>
                </a:rPr>
                <a:t>My Portal</a:t>
              </a:r>
              <a:endParaRPr lang="en-US" sz="1100" dirty="0">
                <a:solidFill>
                  <a:schemeClr val="bg1"/>
                </a:solidFill>
                <a:latin typeface="Roboto Light" pitchFamily="2" charset="0"/>
                <a:ea typeface="Roboto Light" pitchFamily="2" charset="0"/>
                <a:cs typeface="Lucida Sans Unicode" pitchFamily="34" charset="0"/>
              </a:endParaRPr>
            </a:p>
          </p:txBody>
        </p:sp>
        <p:sp>
          <p:nvSpPr>
            <p:cNvPr id="78" name="TextBox 77"/>
            <p:cNvSpPr txBox="1"/>
            <p:nvPr/>
          </p:nvSpPr>
          <p:spPr>
            <a:xfrm>
              <a:off x="2716336" y="4631140"/>
              <a:ext cx="1283485" cy="484607"/>
            </a:xfrm>
            <a:prstGeom prst="rect">
              <a:avLst/>
            </a:prstGeom>
            <a:noFill/>
          </p:spPr>
          <p:txBody>
            <a:bodyPr wrap="none" rtlCol="0">
              <a:spAutoFit/>
            </a:bodyPr>
            <a:lstStyle/>
            <a:p>
              <a:r>
                <a:rPr lang="en-US" sz="1600" dirty="0">
                  <a:latin typeface="Roboto Light" pitchFamily="2" charset="0"/>
                  <a:ea typeface="Roboto Light" pitchFamily="2" charset="0"/>
                </a:rPr>
                <a:t>Context</a:t>
              </a:r>
              <a:endParaRPr lang="nl-NL" sz="1600" dirty="0">
                <a:latin typeface="Roboto Light" pitchFamily="2" charset="0"/>
                <a:ea typeface="Roboto Light" pitchFamily="2" charset="0"/>
              </a:endParaRPr>
            </a:p>
          </p:txBody>
        </p:sp>
      </p:grpSp>
      <p:grpSp>
        <p:nvGrpSpPr>
          <p:cNvPr id="79" name="Group 78"/>
          <p:cNvGrpSpPr/>
          <p:nvPr/>
        </p:nvGrpSpPr>
        <p:grpSpPr>
          <a:xfrm>
            <a:off x="3668940" y="1026746"/>
            <a:ext cx="1613869" cy="1870502"/>
            <a:chOff x="5061446" y="1275604"/>
            <a:chExt cx="2310095" cy="2677441"/>
          </a:xfrm>
          <a:effectLst/>
        </p:grpSpPr>
        <p:sp>
          <p:nvSpPr>
            <p:cNvPr id="80" name="Rectangle 40"/>
            <p:cNvSpPr>
              <a:spLocks noChangeArrowheads="1"/>
            </p:cNvSpPr>
            <p:nvPr/>
          </p:nvSpPr>
          <p:spPr bwMode="auto">
            <a:xfrm>
              <a:off x="5061446" y="1275604"/>
              <a:ext cx="1929834" cy="1562836"/>
            </a:xfrm>
            <a:custGeom>
              <a:avLst/>
              <a:gdLst>
                <a:gd name="connsiteX0" fmla="*/ 0 w 1273056"/>
                <a:gd name="connsiteY0" fmla="*/ 0 h 1041717"/>
                <a:gd name="connsiteX1" fmla="*/ 1273056 w 1273056"/>
                <a:gd name="connsiteY1" fmla="*/ 0 h 1041717"/>
                <a:gd name="connsiteX2" fmla="*/ 1273056 w 1273056"/>
                <a:gd name="connsiteY2" fmla="*/ 1041717 h 1041717"/>
                <a:gd name="connsiteX3" fmla="*/ 0 w 1273056"/>
                <a:gd name="connsiteY3" fmla="*/ 1041717 h 1041717"/>
                <a:gd name="connsiteX4" fmla="*/ 0 w 1273056"/>
                <a:gd name="connsiteY4" fmla="*/ 0 h 1041717"/>
                <a:gd name="connsiteX0" fmla="*/ 0 w 1348212"/>
                <a:gd name="connsiteY0" fmla="*/ 0 h 1091821"/>
                <a:gd name="connsiteX1" fmla="*/ 1273056 w 1348212"/>
                <a:gd name="connsiteY1" fmla="*/ 0 h 1091821"/>
                <a:gd name="connsiteX2" fmla="*/ 1348212 w 1348212"/>
                <a:gd name="connsiteY2" fmla="*/ 1091821 h 1091821"/>
                <a:gd name="connsiteX3" fmla="*/ 0 w 1348212"/>
                <a:gd name="connsiteY3" fmla="*/ 1041717 h 1091821"/>
                <a:gd name="connsiteX4" fmla="*/ 0 w 1348212"/>
                <a:gd name="connsiteY4" fmla="*/ 0 h 1091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212" h="1091821">
                  <a:moveTo>
                    <a:pt x="0" y="0"/>
                  </a:moveTo>
                  <a:lnTo>
                    <a:pt x="1273056" y="0"/>
                  </a:lnTo>
                  <a:lnTo>
                    <a:pt x="1348212" y="1091821"/>
                  </a:lnTo>
                  <a:lnTo>
                    <a:pt x="0" y="1041717"/>
                  </a:lnTo>
                  <a:lnTo>
                    <a:pt x="0" y="0"/>
                  </a:lnTo>
                  <a:close/>
                </a:path>
              </a:pathLst>
            </a:custGeom>
            <a:solidFill>
              <a:schemeClr val="tx1">
                <a:lumMod val="50000"/>
                <a:lumOff val="50000"/>
              </a:schemeClr>
            </a:solidFill>
            <a:ln w="9525">
              <a:noFill/>
              <a:prstDash val="dash"/>
              <a:miter lim="800000"/>
              <a:headEnd/>
              <a:tailEnd/>
            </a:ln>
            <a:effectLst/>
            <a:scene3d>
              <a:camera prst="orthographicFront">
                <a:rot lat="0" lon="0" rev="0"/>
              </a:camera>
              <a:lightRig rig="brightRoom" dir="t">
                <a:rot lat="0" lon="0" rev="600000"/>
              </a:lightRig>
            </a:scene3d>
            <a:sp3d prstMaterial="metal">
              <a:bevelT w="0" h="6350" prst="angle"/>
            </a:sp3d>
          </p:spPr>
          <p:txBody>
            <a:bodyPr wrap="none" anchor="ctr" anchorCtr="1"/>
            <a:lstStyle/>
            <a:p>
              <a:pPr algn="ctr">
                <a:defRPr/>
              </a:pPr>
              <a:r>
                <a:rPr lang="en-US" sz="2800" dirty="0">
                  <a:solidFill>
                    <a:schemeClr val="bg1"/>
                  </a:solidFill>
                  <a:latin typeface="Roboto Light" pitchFamily="2" charset="0"/>
                  <a:ea typeface="Roboto Light" pitchFamily="2" charset="0"/>
                  <a:cs typeface="Lucida Sans Unicode" pitchFamily="34" charset="0"/>
                </a:rPr>
                <a:t>Item</a:t>
              </a:r>
              <a:endParaRPr lang="en-US" sz="1100" dirty="0">
                <a:solidFill>
                  <a:schemeClr val="bg1"/>
                </a:solidFill>
                <a:latin typeface="Roboto Light" pitchFamily="2" charset="0"/>
                <a:ea typeface="Roboto Light" pitchFamily="2" charset="0"/>
                <a:cs typeface="Lucida Sans Unicode" pitchFamily="34" charset="0"/>
              </a:endParaRPr>
            </a:p>
          </p:txBody>
        </p:sp>
        <p:sp>
          <p:nvSpPr>
            <p:cNvPr id="81" name="Isosceles Triangle 80"/>
            <p:cNvSpPr/>
            <p:nvPr/>
          </p:nvSpPr>
          <p:spPr bwMode="auto">
            <a:xfrm>
              <a:off x="5953951" y="2801834"/>
              <a:ext cx="244343" cy="236934"/>
            </a:xfrm>
            <a:prstGeom prst="triangle">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449155" fontAlgn="base">
                <a:spcBef>
                  <a:spcPct val="0"/>
                </a:spcBef>
                <a:spcAft>
                  <a:spcPct val="0"/>
                </a:spcAft>
                <a:buClr>
                  <a:srgbClr val="000000"/>
                </a:buClr>
                <a:buSzPct val="100000"/>
              </a:pPr>
              <a:endParaRPr lang="nl-NL" sz="4200">
                <a:solidFill>
                  <a:schemeClr val="bg1"/>
                </a:solidFill>
                <a:latin typeface="Roboto Light" pitchFamily="2" charset="0"/>
                <a:ea typeface="Roboto Light" pitchFamily="2" charset="0"/>
              </a:endParaRPr>
            </a:p>
          </p:txBody>
        </p:sp>
        <p:cxnSp>
          <p:nvCxnSpPr>
            <p:cNvPr id="82" name="Straight Connector 81"/>
            <p:cNvCxnSpPr>
              <a:stCxn id="81" idx="3"/>
            </p:cNvCxnSpPr>
            <p:nvPr/>
          </p:nvCxnSpPr>
          <p:spPr bwMode="auto">
            <a:xfrm>
              <a:off x="6076122" y="3038768"/>
              <a:ext cx="0" cy="914277"/>
            </a:xfrm>
            <a:prstGeom prst="line">
              <a:avLst/>
            </a:prstGeom>
            <a:solidFill>
              <a:srgbClr val="00B8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TextBox 82"/>
            <p:cNvSpPr txBox="1"/>
            <p:nvPr/>
          </p:nvSpPr>
          <p:spPr>
            <a:xfrm>
              <a:off x="6067782" y="3255148"/>
              <a:ext cx="1303759" cy="484607"/>
            </a:xfrm>
            <a:prstGeom prst="rect">
              <a:avLst/>
            </a:prstGeom>
            <a:noFill/>
          </p:spPr>
          <p:txBody>
            <a:bodyPr wrap="none" rtlCol="0">
              <a:spAutoFit/>
            </a:bodyPr>
            <a:lstStyle/>
            <a:p>
              <a:r>
                <a:rPr lang="en-US" sz="1600" dirty="0">
                  <a:latin typeface="Roboto Light" pitchFamily="2" charset="0"/>
                  <a:ea typeface="Roboto Light" pitchFamily="2" charset="0"/>
                </a:rPr>
                <a:t>Extends</a:t>
              </a:r>
              <a:endParaRPr lang="nl-NL" sz="1600" dirty="0">
                <a:latin typeface="Roboto Light" pitchFamily="2" charset="0"/>
                <a:ea typeface="Roboto Light" pitchFamily="2" charset="0"/>
              </a:endParaRPr>
            </a:p>
          </p:txBody>
        </p:sp>
      </p:grpSp>
      <p:grpSp>
        <p:nvGrpSpPr>
          <p:cNvPr id="84" name="Group 83"/>
          <p:cNvGrpSpPr/>
          <p:nvPr/>
        </p:nvGrpSpPr>
        <p:grpSpPr>
          <a:xfrm>
            <a:off x="5356893" y="980729"/>
            <a:ext cx="3269160" cy="2051640"/>
            <a:chOff x="7559330" y="1336945"/>
            <a:chExt cx="4679482" cy="2936722"/>
          </a:xfrm>
        </p:grpSpPr>
        <p:sp>
          <p:nvSpPr>
            <p:cNvPr id="85" name="Freeform 84"/>
            <p:cNvSpPr>
              <a:spLocks/>
            </p:cNvSpPr>
            <p:nvPr/>
          </p:nvSpPr>
          <p:spPr bwMode="auto">
            <a:xfrm>
              <a:off x="9275455" y="1336945"/>
              <a:ext cx="2963357" cy="1434039"/>
            </a:xfrm>
            <a:custGeom>
              <a:avLst/>
              <a:gdLst>
                <a:gd name="connsiteX0" fmla="*/ 538 w 21482"/>
                <a:gd name="connsiteY0" fmla="*/ 21032 h 21600"/>
                <a:gd name="connsiteX1" fmla="*/ 21331 w 21482"/>
                <a:gd name="connsiteY1" fmla="*/ 21600 h 21600"/>
                <a:gd name="connsiteX2" fmla="*/ 21421 w 21482"/>
                <a:gd name="connsiteY2" fmla="*/ 1137 h 21600"/>
                <a:gd name="connsiteX3" fmla="*/ 269 w 21482"/>
                <a:gd name="connsiteY3" fmla="*/ 0 h 21600"/>
                <a:gd name="connsiteX4" fmla="*/ 0 w 21482"/>
                <a:gd name="connsiteY4" fmla="*/ 20930 h 21600"/>
                <a:gd name="connsiteX0" fmla="*/ 168 w 21482"/>
                <a:gd name="connsiteY0" fmla="*/ 20939 h 21600"/>
                <a:gd name="connsiteX1" fmla="*/ 21331 w 21482"/>
                <a:gd name="connsiteY1" fmla="*/ 21600 h 21600"/>
                <a:gd name="connsiteX2" fmla="*/ 21421 w 21482"/>
                <a:gd name="connsiteY2" fmla="*/ 1137 h 21600"/>
                <a:gd name="connsiteX3" fmla="*/ 269 w 21482"/>
                <a:gd name="connsiteY3" fmla="*/ 0 h 21600"/>
                <a:gd name="connsiteX4" fmla="*/ 0 w 21482"/>
                <a:gd name="connsiteY4" fmla="*/ 2093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2" h="21600">
                  <a:moveTo>
                    <a:pt x="168" y="20939"/>
                  </a:moveTo>
                  <a:lnTo>
                    <a:pt x="21331" y="21600"/>
                  </a:lnTo>
                  <a:cubicBezTo>
                    <a:pt x="21331" y="21600"/>
                    <a:pt x="21600" y="1137"/>
                    <a:pt x="21421" y="1137"/>
                  </a:cubicBezTo>
                  <a:cubicBezTo>
                    <a:pt x="21241" y="1137"/>
                    <a:pt x="269" y="0"/>
                    <a:pt x="269" y="0"/>
                  </a:cubicBezTo>
                  <a:cubicBezTo>
                    <a:pt x="179" y="6821"/>
                    <a:pt x="90" y="14109"/>
                    <a:pt x="0" y="20930"/>
                  </a:cubicBezTo>
                </a:path>
              </a:pathLst>
            </a:custGeom>
            <a:solidFill>
              <a:schemeClr val="tx1">
                <a:lumMod val="25000"/>
                <a:lumOff val="75000"/>
              </a:schemeClr>
            </a:solidFill>
            <a:ln w="9525" cap="flat">
              <a:noFill/>
              <a:prstDash val="solid"/>
              <a:miter lim="800000"/>
              <a:headEnd type="none" w="med" len="med"/>
              <a:tailEnd type="none" w="med" len="med"/>
            </a:ln>
          </p:spPr>
          <p:txBody>
            <a:bodyPr lIns="72000" tIns="72000" rIns="0" bIns="0" anchor="t" anchorCtr="0"/>
            <a:lstStyle/>
            <a:p>
              <a:pPr algn="l"/>
              <a:endParaRPr lang="en-US" sz="1600" dirty="0">
                <a:solidFill>
                  <a:schemeClr val="tx2">
                    <a:lumMod val="65000"/>
                    <a:lumOff val="35000"/>
                  </a:schemeClr>
                </a:solidFill>
                <a:latin typeface="Roboto Light" pitchFamily="2" charset="0"/>
                <a:ea typeface="Roboto Light" pitchFamily="2" charset="0"/>
              </a:endParaRPr>
            </a:p>
          </p:txBody>
        </p:sp>
        <p:sp>
          <p:nvSpPr>
            <p:cNvPr id="86" name="Freeform 85"/>
            <p:cNvSpPr>
              <a:spLocks/>
            </p:cNvSpPr>
            <p:nvPr/>
          </p:nvSpPr>
          <p:spPr bwMode="auto">
            <a:xfrm>
              <a:off x="9650806" y="1555895"/>
              <a:ext cx="2273634" cy="432048"/>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1">
                <a:lumMod val="50000"/>
                <a:lumOff val="50000"/>
              </a:schemeClr>
            </a:solidFill>
            <a:ln w="9525" cap="flat">
              <a:noFill/>
              <a:prstDash val="solid"/>
              <a:miter lim="800000"/>
              <a:headEnd type="none" w="med" len="med"/>
              <a:tailEnd type="none" w="med" len="med"/>
            </a:ln>
          </p:spPr>
          <p:txBody>
            <a:bodyPr lIns="0" tIns="0" rIns="0" bIns="0" anchor="ctr" anchorCtr="0"/>
            <a:lstStyle/>
            <a:p>
              <a:pPr algn="ctr"/>
              <a:r>
                <a:rPr lang="en-US" dirty="0">
                  <a:solidFill>
                    <a:schemeClr val="bg1"/>
                  </a:solidFill>
                  <a:latin typeface="Roboto Light" pitchFamily="2" charset="0"/>
                  <a:ea typeface="Roboto Light" pitchFamily="2" charset="0"/>
                </a:rPr>
                <a:t> Name</a:t>
              </a:r>
            </a:p>
          </p:txBody>
        </p:sp>
        <p:sp>
          <p:nvSpPr>
            <p:cNvPr id="87" name="Freeform 86"/>
            <p:cNvSpPr>
              <a:spLocks/>
            </p:cNvSpPr>
            <p:nvPr/>
          </p:nvSpPr>
          <p:spPr bwMode="auto">
            <a:xfrm>
              <a:off x="9650806" y="2100476"/>
              <a:ext cx="2273634" cy="432048"/>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1">
                <a:lumMod val="50000"/>
                <a:lumOff val="50000"/>
              </a:schemeClr>
            </a:solidFill>
            <a:ln w="9525" cap="flat">
              <a:noFill/>
              <a:prstDash val="solid"/>
              <a:miter lim="800000"/>
              <a:headEnd type="none" w="med" len="med"/>
              <a:tailEnd type="none" w="med" len="med"/>
            </a:ln>
          </p:spPr>
          <p:txBody>
            <a:bodyPr lIns="0" tIns="0" rIns="0" bIns="0" anchor="ctr" anchorCtr="0"/>
            <a:lstStyle/>
            <a:p>
              <a:pPr algn="ctr"/>
              <a:r>
                <a:rPr lang="en-US" dirty="0">
                  <a:solidFill>
                    <a:schemeClr val="bg1"/>
                  </a:solidFill>
                  <a:latin typeface="Roboto Light" pitchFamily="2" charset="0"/>
                  <a:ea typeface="Roboto Light" pitchFamily="2" charset="0"/>
                </a:rPr>
                <a:t> Tags</a:t>
              </a:r>
            </a:p>
          </p:txBody>
        </p:sp>
        <p:cxnSp>
          <p:nvCxnSpPr>
            <p:cNvPr id="88" name="Straight Connector 87"/>
            <p:cNvCxnSpPr/>
            <p:nvPr/>
          </p:nvCxnSpPr>
          <p:spPr bwMode="auto">
            <a:xfrm flipV="1">
              <a:off x="7571309" y="2724273"/>
              <a:ext cx="2013652" cy="1549394"/>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9" name="TextBox 88"/>
            <p:cNvSpPr txBox="1"/>
            <p:nvPr/>
          </p:nvSpPr>
          <p:spPr>
            <a:xfrm rot="19242606">
              <a:off x="7559330" y="3096284"/>
              <a:ext cx="1645646" cy="484607"/>
            </a:xfrm>
            <a:prstGeom prst="rect">
              <a:avLst/>
            </a:prstGeom>
            <a:noFill/>
          </p:spPr>
          <p:txBody>
            <a:bodyPr wrap="none" rtlCol="0">
              <a:spAutoFit/>
            </a:bodyPr>
            <a:lstStyle/>
            <a:p>
              <a:r>
                <a:rPr lang="en-US" sz="1600" dirty="0">
                  <a:latin typeface="Roboto Light" pitchFamily="2" charset="0"/>
                  <a:ea typeface="Roboto Light" pitchFamily="2" charset="0"/>
                </a:rPr>
                <a:t>Main meta</a:t>
              </a:r>
              <a:endParaRPr lang="nl-NL" sz="1600" dirty="0">
                <a:latin typeface="Roboto Light" pitchFamily="2" charset="0"/>
                <a:ea typeface="Roboto Light" pitchFamily="2" charset="0"/>
              </a:endParaRPr>
            </a:p>
          </p:txBody>
        </p:sp>
      </p:grpSp>
      <p:grpSp>
        <p:nvGrpSpPr>
          <p:cNvPr id="90" name="Group 89"/>
          <p:cNvGrpSpPr/>
          <p:nvPr/>
        </p:nvGrpSpPr>
        <p:grpSpPr>
          <a:xfrm>
            <a:off x="5400430" y="2409689"/>
            <a:ext cx="3489568" cy="2093539"/>
            <a:chOff x="7615528" y="3607472"/>
            <a:chExt cx="4994976" cy="2996696"/>
          </a:xfrm>
        </p:grpSpPr>
        <p:cxnSp>
          <p:nvCxnSpPr>
            <p:cNvPr id="94" name="Straight Connector 93"/>
            <p:cNvCxnSpPr/>
            <p:nvPr/>
          </p:nvCxnSpPr>
          <p:spPr bwMode="auto">
            <a:xfrm flipV="1">
              <a:off x="7615528" y="5080499"/>
              <a:ext cx="2063993" cy="22374"/>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1" name="Freeform 90"/>
            <p:cNvSpPr>
              <a:spLocks/>
            </p:cNvSpPr>
            <p:nvPr/>
          </p:nvSpPr>
          <p:spPr bwMode="auto">
            <a:xfrm>
              <a:off x="9657732" y="3607472"/>
              <a:ext cx="2952772" cy="2996696"/>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1">
                <a:lumMod val="25000"/>
                <a:lumOff val="75000"/>
              </a:schemeClr>
            </a:solidFill>
            <a:ln w="9525" cap="flat">
              <a:noFill/>
              <a:prstDash val="solid"/>
              <a:miter lim="800000"/>
              <a:headEnd type="none" w="med" len="med"/>
              <a:tailEnd type="none" w="med" len="med"/>
            </a:ln>
          </p:spPr>
          <p:txBody>
            <a:bodyPr lIns="108000" tIns="72000" rIns="0" bIns="0" anchor="t" anchorCtr="0"/>
            <a:lstStyle/>
            <a:p>
              <a:pPr algn="l"/>
              <a:r>
                <a:rPr lang="en-US" sz="1600" dirty="0">
                  <a:solidFill>
                    <a:schemeClr val="tx2">
                      <a:lumMod val="65000"/>
                      <a:lumOff val="35000"/>
                    </a:schemeClr>
                  </a:solidFill>
                  <a:latin typeface="Roboto Light" pitchFamily="2" charset="0"/>
                  <a:ea typeface="Roboto Light" pitchFamily="2" charset="0"/>
                </a:rPr>
                <a:t>Properties</a:t>
              </a:r>
            </a:p>
          </p:txBody>
        </p:sp>
        <p:sp>
          <p:nvSpPr>
            <p:cNvPr id="92" name="Freeform 91"/>
            <p:cNvSpPr>
              <a:spLocks/>
            </p:cNvSpPr>
            <p:nvPr/>
          </p:nvSpPr>
          <p:spPr bwMode="auto">
            <a:xfrm>
              <a:off x="10040011" y="5318839"/>
              <a:ext cx="2273634" cy="432049"/>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1">
                <a:lumMod val="10000"/>
                <a:lumOff val="90000"/>
              </a:schemeClr>
            </a:solidFill>
            <a:ln w="9525" cap="flat">
              <a:noFill/>
              <a:prstDash val="dash"/>
              <a:miter lim="800000"/>
              <a:headEnd type="none" w="med" len="med"/>
              <a:tailEnd type="none" w="med" len="med"/>
            </a:ln>
          </p:spPr>
          <p:txBody>
            <a:bodyPr lIns="0" tIns="0" rIns="0" bIns="0" anchor="ctr" anchorCtr="0"/>
            <a:lstStyle/>
            <a:p>
              <a:pPr algn="ctr"/>
              <a:r>
                <a:rPr lang="en-US" dirty="0">
                  <a:solidFill>
                    <a:schemeClr val="tx2">
                      <a:lumMod val="65000"/>
                      <a:lumOff val="35000"/>
                    </a:schemeClr>
                  </a:solidFill>
                  <a:latin typeface="Roboto Light" pitchFamily="2" charset="0"/>
                  <a:ea typeface="Roboto Light" pitchFamily="2" charset="0"/>
                </a:rPr>
                <a:t> Property X</a:t>
              </a:r>
            </a:p>
          </p:txBody>
        </p:sp>
        <p:sp>
          <p:nvSpPr>
            <p:cNvPr id="93" name="Freeform 92"/>
            <p:cNvSpPr>
              <a:spLocks/>
            </p:cNvSpPr>
            <p:nvPr/>
          </p:nvSpPr>
          <p:spPr bwMode="auto">
            <a:xfrm>
              <a:off x="10033083" y="5938724"/>
              <a:ext cx="2273634" cy="432049"/>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1">
                <a:lumMod val="10000"/>
                <a:lumOff val="90000"/>
              </a:schemeClr>
            </a:solidFill>
            <a:ln w="9525" cap="flat">
              <a:noFill/>
              <a:prstDash val="dash"/>
              <a:miter lim="800000"/>
              <a:headEnd type="none" w="med" len="med"/>
              <a:tailEnd type="none" w="med" len="med"/>
            </a:ln>
          </p:spPr>
          <p:txBody>
            <a:bodyPr lIns="0" tIns="0" rIns="0" bIns="0" anchor="ctr" anchorCtr="0"/>
            <a:lstStyle/>
            <a:p>
              <a:pPr algn="ctr"/>
              <a:r>
                <a:rPr lang="en-US" dirty="0">
                  <a:solidFill>
                    <a:schemeClr val="tx2">
                      <a:lumMod val="65000"/>
                      <a:lumOff val="35000"/>
                    </a:schemeClr>
                  </a:solidFill>
                  <a:latin typeface="Roboto Light" pitchFamily="2" charset="0"/>
                  <a:ea typeface="Roboto Light" pitchFamily="2" charset="0"/>
                </a:rPr>
                <a:t> Property Y</a:t>
              </a:r>
            </a:p>
          </p:txBody>
        </p:sp>
        <p:sp>
          <p:nvSpPr>
            <p:cNvPr id="95" name="Freeform 94"/>
            <p:cNvSpPr>
              <a:spLocks/>
            </p:cNvSpPr>
            <p:nvPr/>
          </p:nvSpPr>
          <p:spPr bwMode="auto">
            <a:xfrm>
              <a:off x="10024131" y="4138867"/>
              <a:ext cx="2273634" cy="432049"/>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1">
                <a:lumMod val="50000"/>
                <a:lumOff val="50000"/>
              </a:schemeClr>
            </a:solidFill>
            <a:ln w="9525" cap="flat">
              <a:noFill/>
              <a:prstDash val="solid"/>
              <a:miter lim="800000"/>
              <a:headEnd type="none" w="med" len="med"/>
              <a:tailEnd type="none" w="med" len="med"/>
            </a:ln>
          </p:spPr>
          <p:txBody>
            <a:bodyPr lIns="0" tIns="0" rIns="0" bIns="0" anchor="ctr" anchorCtr="0"/>
            <a:lstStyle/>
            <a:p>
              <a:pPr algn="ctr"/>
              <a:r>
                <a:rPr lang="en-US" dirty="0">
                  <a:solidFill>
                    <a:schemeClr val="bg1"/>
                  </a:solidFill>
                  <a:latin typeface="Roboto Light" pitchFamily="2" charset="0"/>
                  <a:ea typeface="Roboto Light" pitchFamily="2" charset="0"/>
                </a:rPr>
                <a:t> Title</a:t>
              </a:r>
            </a:p>
          </p:txBody>
        </p:sp>
        <p:sp>
          <p:nvSpPr>
            <p:cNvPr id="96" name="TextBox 95"/>
            <p:cNvSpPr txBox="1"/>
            <p:nvPr/>
          </p:nvSpPr>
          <p:spPr>
            <a:xfrm>
              <a:off x="7889312" y="4640118"/>
              <a:ext cx="1590577" cy="484607"/>
            </a:xfrm>
            <a:prstGeom prst="rect">
              <a:avLst/>
            </a:prstGeom>
            <a:noFill/>
          </p:spPr>
          <p:txBody>
            <a:bodyPr wrap="none" rtlCol="0">
              <a:spAutoFit/>
            </a:bodyPr>
            <a:lstStyle/>
            <a:p>
              <a:r>
                <a:rPr lang="en-US" sz="1600" dirty="0">
                  <a:latin typeface="Roboto Light" pitchFamily="2" charset="0"/>
                  <a:ea typeface="Roboto Light" pitchFamily="2" charset="0"/>
                </a:rPr>
                <a:t>Properties</a:t>
              </a:r>
              <a:endParaRPr lang="nl-NL" sz="1600" dirty="0">
                <a:latin typeface="Roboto Light" pitchFamily="2" charset="0"/>
                <a:ea typeface="Roboto Light" pitchFamily="2" charset="0"/>
              </a:endParaRPr>
            </a:p>
          </p:txBody>
        </p:sp>
        <p:sp>
          <p:nvSpPr>
            <p:cNvPr id="97" name="Freeform 96"/>
            <p:cNvSpPr>
              <a:spLocks/>
            </p:cNvSpPr>
            <p:nvPr/>
          </p:nvSpPr>
          <p:spPr bwMode="auto">
            <a:xfrm>
              <a:off x="10033083" y="4706991"/>
              <a:ext cx="2273634" cy="432049"/>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1">
                <a:lumMod val="50000"/>
                <a:lumOff val="50000"/>
              </a:schemeClr>
            </a:solidFill>
            <a:ln w="9525" cap="flat">
              <a:noFill/>
              <a:prstDash val="solid"/>
              <a:miter lim="800000"/>
              <a:headEnd type="none" w="med" len="med"/>
              <a:tailEnd type="none" w="med" len="med"/>
            </a:ln>
          </p:spPr>
          <p:txBody>
            <a:bodyPr lIns="0" tIns="0" rIns="0" bIns="0" anchor="ctr" anchorCtr="0"/>
            <a:lstStyle/>
            <a:p>
              <a:pPr algn="ctr"/>
              <a:r>
                <a:rPr lang="en-US" dirty="0">
                  <a:solidFill>
                    <a:schemeClr val="bg1"/>
                  </a:solidFill>
                  <a:latin typeface="Roboto Light" pitchFamily="2" charset="0"/>
                  <a:ea typeface="Roboto Light" pitchFamily="2" charset="0"/>
                </a:rPr>
                <a:t>Template</a:t>
              </a:r>
            </a:p>
          </p:txBody>
        </p:sp>
      </p:grpSp>
      <p:grpSp>
        <p:nvGrpSpPr>
          <p:cNvPr id="98" name="Group 97"/>
          <p:cNvGrpSpPr/>
          <p:nvPr/>
        </p:nvGrpSpPr>
        <p:grpSpPr>
          <a:xfrm>
            <a:off x="7135088" y="3328747"/>
            <a:ext cx="1711608" cy="2716201"/>
            <a:chOff x="10383077" y="4875473"/>
            <a:chExt cx="2449999" cy="3887975"/>
          </a:xfrm>
          <a:effectLst/>
        </p:grpSpPr>
        <p:sp>
          <p:nvSpPr>
            <p:cNvPr id="99" name="Rectangle 59"/>
            <p:cNvSpPr>
              <a:spLocks noChangeArrowheads="1"/>
            </p:cNvSpPr>
            <p:nvPr/>
          </p:nvSpPr>
          <p:spPr bwMode="auto">
            <a:xfrm>
              <a:off x="10383077" y="7727857"/>
              <a:ext cx="2232248" cy="1035591"/>
            </a:xfrm>
            <a:custGeom>
              <a:avLst/>
              <a:gdLst>
                <a:gd name="connsiteX0" fmla="*/ 0 w 1559484"/>
                <a:gd name="connsiteY0" fmla="*/ 0 h 635798"/>
                <a:gd name="connsiteX1" fmla="*/ 1559484 w 1559484"/>
                <a:gd name="connsiteY1" fmla="*/ 0 h 635798"/>
                <a:gd name="connsiteX2" fmla="*/ 1559484 w 1559484"/>
                <a:gd name="connsiteY2" fmla="*/ 635798 h 635798"/>
                <a:gd name="connsiteX3" fmla="*/ 0 w 1559484"/>
                <a:gd name="connsiteY3" fmla="*/ 635798 h 635798"/>
                <a:gd name="connsiteX4" fmla="*/ 0 w 1559484"/>
                <a:gd name="connsiteY4" fmla="*/ 0 h 635798"/>
                <a:gd name="connsiteX0" fmla="*/ 0 w 1559484"/>
                <a:gd name="connsiteY0" fmla="*/ 0 h 723480"/>
                <a:gd name="connsiteX1" fmla="*/ 1559484 w 1559484"/>
                <a:gd name="connsiteY1" fmla="*/ 87682 h 723480"/>
                <a:gd name="connsiteX2" fmla="*/ 1559484 w 1559484"/>
                <a:gd name="connsiteY2" fmla="*/ 723480 h 723480"/>
                <a:gd name="connsiteX3" fmla="*/ 0 w 1559484"/>
                <a:gd name="connsiteY3" fmla="*/ 723480 h 723480"/>
                <a:gd name="connsiteX4" fmla="*/ 0 w 1559484"/>
                <a:gd name="connsiteY4" fmla="*/ 0 h 723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484" h="723480">
                  <a:moveTo>
                    <a:pt x="0" y="0"/>
                  </a:moveTo>
                  <a:lnTo>
                    <a:pt x="1559484" y="87682"/>
                  </a:lnTo>
                  <a:lnTo>
                    <a:pt x="1559484" y="723480"/>
                  </a:lnTo>
                  <a:lnTo>
                    <a:pt x="0" y="723480"/>
                  </a:lnTo>
                  <a:lnTo>
                    <a:pt x="0" y="0"/>
                  </a:lnTo>
                  <a:close/>
                </a:path>
              </a:pathLst>
            </a:custGeom>
            <a:solidFill>
              <a:schemeClr val="tx1">
                <a:lumMod val="50000"/>
                <a:lumOff val="50000"/>
              </a:schemeClr>
            </a:solidFill>
            <a:ln w="9525">
              <a:noFill/>
              <a:prstDash val="dash"/>
              <a:miter lim="800000"/>
              <a:headEnd/>
              <a:tailEnd/>
            </a:ln>
            <a:effectLst/>
            <a:scene3d>
              <a:camera prst="orthographicFront">
                <a:rot lat="0" lon="0" rev="0"/>
              </a:camera>
              <a:lightRig rig="brightRoom" dir="t">
                <a:rot lat="0" lon="0" rev="600000"/>
              </a:lightRig>
            </a:scene3d>
            <a:sp3d prstMaterial="metal">
              <a:bevelT w="0" h="0" prst="angle"/>
            </a:sp3d>
          </p:spPr>
          <p:txBody>
            <a:bodyPr wrap="none" anchor="ctr" anchorCtr="1"/>
            <a:lstStyle/>
            <a:p>
              <a:pPr algn="ctr">
                <a:defRPr/>
              </a:pPr>
              <a:r>
                <a:rPr lang="en-US" sz="2000" dirty="0">
                  <a:solidFill>
                    <a:schemeClr val="bg1"/>
                  </a:solidFill>
                  <a:latin typeface="Roboto Light" pitchFamily="2" charset="0"/>
                  <a:ea typeface="Roboto Light" pitchFamily="2" charset="0"/>
                  <a:cs typeface="Lucida Sans Unicode" pitchFamily="34" charset="0"/>
                </a:rPr>
                <a:t>Template</a:t>
              </a:r>
              <a:endParaRPr lang="en-US" sz="1100" dirty="0">
                <a:solidFill>
                  <a:schemeClr val="bg1"/>
                </a:solidFill>
                <a:latin typeface="Roboto Light" pitchFamily="2" charset="0"/>
                <a:ea typeface="Roboto Light" pitchFamily="2" charset="0"/>
                <a:cs typeface="Lucida Sans Unicode" pitchFamily="34" charset="0"/>
              </a:endParaRPr>
            </a:p>
          </p:txBody>
        </p:sp>
        <p:sp>
          <p:nvSpPr>
            <p:cNvPr id="100" name="Freeform 99"/>
            <p:cNvSpPr/>
            <p:nvPr/>
          </p:nvSpPr>
          <p:spPr bwMode="auto">
            <a:xfrm>
              <a:off x="12308114" y="4875473"/>
              <a:ext cx="524962" cy="2971400"/>
            </a:xfrm>
            <a:custGeom>
              <a:avLst/>
              <a:gdLst>
                <a:gd name="connsiteX0" fmla="*/ 188685 w 713647"/>
                <a:gd name="connsiteY0" fmla="*/ 0 h 3251200"/>
                <a:gd name="connsiteX1" fmla="*/ 711200 w 713647"/>
                <a:gd name="connsiteY1" fmla="*/ 1625600 h 3251200"/>
                <a:gd name="connsiteX2" fmla="*/ 0 w 713647"/>
                <a:gd name="connsiteY2" fmla="*/ 3251200 h 3251200"/>
                <a:gd name="connsiteX0" fmla="*/ 0 w 524962"/>
                <a:gd name="connsiteY0" fmla="*/ 0 h 3108919"/>
                <a:gd name="connsiteX1" fmla="*/ 522515 w 524962"/>
                <a:gd name="connsiteY1" fmla="*/ 1625600 h 3108919"/>
                <a:gd name="connsiteX2" fmla="*/ 117286 w 524962"/>
                <a:gd name="connsiteY2" fmla="*/ 3108919 h 3108919"/>
              </a:gdLst>
              <a:ahLst/>
              <a:cxnLst>
                <a:cxn ang="0">
                  <a:pos x="connsiteX0" y="connsiteY0"/>
                </a:cxn>
                <a:cxn ang="0">
                  <a:pos x="connsiteX1" y="connsiteY1"/>
                </a:cxn>
                <a:cxn ang="0">
                  <a:pos x="connsiteX2" y="connsiteY2"/>
                </a:cxn>
              </a:cxnLst>
              <a:rect l="l" t="t" r="r" b="b"/>
              <a:pathLst>
                <a:path w="524962" h="3108919">
                  <a:moveTo>
                    <a:pt x="0" y="0"/>
                  </a:moveTo>
                  <a:cubicBezTo>
                    <a:pt x="276981" y="541866"/>
                    <a:pt x="553962" y="1083733"/>
                    <a:pt x="522515" y="1625600"/>
                  </a:cubicBezTo>
                  <a:cubicBezTo>
                    <a:pt x="491068" y="2167467"/>
                    <a:pt x="298715" y="2801700"/>
                    <a:pt x="117286" y="3108919"/>
                  </a:cubicBezTo>
                </a:path>
              </a:pathLst>
            </a:custGeom>
            <a:noFill/>
            <a:ln w="9525"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449155" fontAlgn="base">
                <a:spcBef>
                  <a:spcPct val="0"/>
                </a:spcBef>
                <a:spcAft>
                  <a:spcPct val="0"/>
                </a:spcAft>
                <a:buClr>
                  <a:srgbClr val="000000"/>
                </a:buClr>
                <a:buSzPct val="100000"/>
              </a:pPr>
              <a:endParaRPr lang="nl-NL" sz="4200">
                <a:solidFill>
                  <a:schemeClr val="bg1"/>
                </a:solidFill>
                <a:latin typeface="Roboto Light" pitchFamily="2" charset="0"/>
                <a:ea typeface="Roboto Light" pitchFamily="2" charset="0"/>
              </a:endParaRPr>
            </a:p>
          </p:txBody>
        </p:sp>
      </p:grpSp>
      <p:grpSp>
        <p:nvGrpSpPr>
          <p:cNvPr id="12" name="Group 11"/>
          <p:cNvGrpSpPr/>
          <p:nvPr/>
        </p:nvGrpSpPr>
        <p:grpSpPr>
          <a:xfrm>
            <a:off x="4320876" y="4435877"/>
            <a:ext cx="2211414" cy="2192542"/>
            <a:chOff x="4320876" y="4435877"/>
            <a:chExt cx="2211414" cy="2192542"/>
          </a:xfrm>
        </p:grpSpPr>
        <p:grpSp>
          <p:nvGrpSpPr>
            <p:cNvPr id="5" name="Group 4"/>
            <p:cNvGrpSpPr/>
            <p:nvPr/>
          </p:nvGrpSpPr>
          <p:grpSpPr>
            <a:xfrm>
              <a:off x="4320876" y="4945491"/>
              <a:ext cx="2211414" cy="1682928"/>
              <a:chOff x="4314057" y="4824551"/>
              <a:chExt cx="2211414" cy="1682928"/>
            </a:xfrm>
          </p:grpSpPr>
          <p:sp>
            <p:nvSpPr>
              <p:cNvPr id="46" name="Freeform 45"/>
              <p:cNvSpPr>
                <a:spLocks/>
              </p:cNvSpPr>
              <p:nvPr/>
            </p:nvSpPr>
            <p:spPr bwMode="auto">
              <a:xfrm>
                <a:off x="4314057" y="4824551"/>
                <a:ext cx="2211414" cy="1682928"/>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1">
                  <a:lumMod val="25000"/>
                  <a:lumOff val="75000"/>
                </a:schemeClr>
              </a:solidFill>
              <a:ln w="9525" cap="flat">
                <a:noFill/>
                <a:prstDash val="solid"/>
                <a:miter lim="800000"/>
                <a:headEnd type="none" w="med" len="med"/>
                <a:tailEnd type="none" w="med" len="med"/>
              </a:ln>
            </p:spPr>
            <p:txBody>
              <a:bodyPr lIns="108000" tIns="72000" rIns="0" bIns="0" anchor="t" anchorCtr="0"/>
              <a:lstStyle/>
              <a:p>
                <a:pPr algn="l"/>
                <a:r>
                  <a:rPr lang="en-US" sz="1600" dirty="0" smtClean="0">
                    <a:solidFill>
                      <a:schemeClr val="tx2">
                        <a:lumMod val="65000"/>
                        <a:lumOff val="35000"/>
                      </a:schemeClr>
                    </a:solidFill>
                    <a:latin typeface="Roboto Light" pitchFamily="2" charset="0"/>
                    <a:ea typeface="Roboto Light" pitchFamily="2" charset="0"/>
                  </a:rPr>
                  <a:t>Rights</a:t>
                </a:r>
                <a:endParaRPr lang="en-US" sz="1600" dirty="0">
                  <a:solidFill>
                    <a:schemeClr val="tx2">
                      <a:lumMod val="65000"/>
                      <a:lumOff val="35000"/>
                    </a:schemeClr>
                  </a:solidFill>
                  <a:latin typeface="Roboto Light" pitchFamily="2" charset="0"/>
                  <a:ea typeface="Roboto Light" pitchFamily="2" charset="0"/>
                </a:endParaRPr>
              </a:p>
            </p:txBody>
          </p:sp>
          <p:sp>
            <p:nvSpPr>
              <p:cNvPr id="48" name="Freeform 47"/>
              <p:cNvSpPr>
                <a:spLocks/>
              </p:cNvSpPr>
              <p:nvPr/>
            </p:nvSpPr>
            <p:spPr bwMode="auto">
              <a:xfrm>
                <a:off x="5517256" y="5642065"/>
                <a:ext cx="838591" cy="301836"/>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1">
                  <a:lumMod val="10000"/>
                  <a:lumOff val="90000"/>
                </a:schemeClr>
              </a:solidFill>
              <a:ln w="9525" cap="flat">
                <a:noFill/>
                <a:prstDash val="dash"/>
                <a:miter lim="800000"/>
                <a:headEnd type="none" w="med" len="med"/>
                <a:tailEnd type="none" w="med" len="med"/>
              </a:ln>
            </p:spPr>
            <p:txBody>
              <a:bodyPr lIns="0" tIns="0" rIns="0" bIns="0" anchor="ctr" anchorCtr="0"/>
              <a:lstStyle/>
              <a:p>
                <a:pPr algn="ctr"/>
                <a:r>
                  <a:rPr lang="en-US" dirty="0" smtClean="0">
                    <a:solidFill>
                      <a:schemeClr val="tx2">
                        <a:lumMod val="65000"/>
                        <a:lumOff val="35000"/>
                      </a:schemeClr>
                    </a:solidFill>
                    <a:latin typeface="Roboto Light" pitchFamily="2" charset="0"/>
                    <a:ea typeface="Roboto Light" pitchFamily="2" charset="0"/>
                  </a:rPr>
                  <a:t>SP2</a:t>
                </a:r>
                <a:endParaRPr lang="en-US" dirty="0">
                  <a:solidFill>
                    <a:schemeClr val="tx2">
                      <a:lumMod val="65000"/>
                      <a:lumOff val="35000"/>
                    </a:schemeClr>
                  </a:solidFill>
                  <a:latin typeface="Roboto Light" pitchFamily="2" charset="0"/>
                  <a:ea typeface="Roboto Light" pitchFamily="2" charset="0"/>
                </a:endParaRPr>
              </a:p>
            </p:txBody>
          </p:sp>
          <p:sp>
            <p:nvSpPr>
              <p:cNvPr id="51" name="Freeform 50"/>
              <p:cNvSpPr>
                <a:spLocks/>
              </p:cNvSpPr>
              <p:nvPr/>
            </p:nvSpPr>
            <p:spPr bwMode="auto">
              <a:xfrm>
                <a:off x="4508499" y="5642065"/>
                <a:ext cx="920667" cy="301836"/>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1">
                  <a:lumMod val="50000"/>
                  <a:lumOff val="50000"/>
                </a:schemeClr>
              </a:solidFill>
              <a:ln w="9525" cap="flat">
                <a:noFill/>
                <a:prstDash val="solid"/>
                <a:miter lim="800000"/>
                <a:headEnd type="none" w="med" len="med"/>
                <a:tailEnd type="none" w="med" len="med"/>
              </a:ln>
            </p:spPr>
            <p:txBody>
              <a:bodyPr lIns="0" tIns="0" rIns="0" bIns="0" anchor="ctr" anchorCtr="0"/>
              <a:lstStyle/>
              <a:p>
                <a:pPr algn="ctr"/>
                <a:r>
                  <a:rPr lang="en-US" dirty="0" smtClean="0">
                    <a:solidFill>
                      <a:schemeClr val="bg1"/>
                    </a:solidFill>
                    <a:latin typeface="Roboto Light" pitchFamily="2" charset="0"/>
                    <a:ea typeface="Roboto Light" pitchFamily="2" charset="0"/>
                  </a:rPr>
                  <a:t>Group2</a:t>
                </a:r>
                <a:endParaRPr lang="en-US" dirty="0">
                  <a:solidFill>
                    <a:schemeClr val="bg1"/>
                  </a:solidFill>
                  <a:latin typeface="Roboto Light" pitchFamily="2" charset="0"/>
                  <a:ea typeface="Roboto Light" pitchFamily="2" charset="0"/>
                </a:endParaRPr>
              </a:p>
            </p:txBody>
          </p:sp>
          <p:sp>
            <p:nvSpPr>
              <p:cNvPr id="52" name="Freeform 51"/>
              <p:cNvSpPr>
                <a:spLocks/>
              </p:cNvSpPr>
              <p:nvPr/>
            </p:nvSpPr>
            <p:spPr bwMode="auto">
              <a:xfrm>
                <a:off x="5511323" y="5252226"/>
                <a:ext cx="838591" cy="301836"/>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1">
                  <a:lumMod val="10000"/>
                  <a:lumOff val="90000"/>
                </a:schemeClr>
              </a:solidFill>
              <a:ln w="9525" cap="flat">
                <a:noFill/>
                <a:prstDash val="dash"/>
                <a:miter lim="800000"/>
                <a:headEnd type="none" w="med" len="med"/>
                <a:tailEnd type="none" w="med" len="med"/>
              </a:ln>
            </p:spPr>
            <p:txBody>
              <a:bodyPr lIns="0" tIns="0" rIns="0" bIns="0" anchor="ctr" anchorCtr="0"/>
              <a:lstStyle/>
              <a:p>
                <a:pPr algn="ctr"/>
                <a:r>
                  <a:rPr lang="en-US" dirty="0" smtClean="0">
                    <a:solidFill>
                      <a:schemeClr val="tx2">
                        <a:lumMod val="65000"/>
                        <a:lumOff val="35000"/>
                      </a:schemeClr>
                    </a:solidFill>
                    <a:latin typeface="Roboto Light" pitchFamily="2" charset="0"/>
                    <a:ea typeface="Roboto Light" pitchFamily="2" charset="0"/>
                  </a:rPr>
                  <a:t>SP1</a:t>
                </a:r>
                <a:endParaRPr lang="en-US" dirty="0">
                  <a:solidFill>
                    <a:schemeClr val="tx2">
                      <a:lumMod val="65000"/>
                      <a:lumOff val="35000"/>
                    </a:schemeClr>
                  </a:solidFill>
                  <a:latin typeface="Roboto Light" pitchFamily="2" charset="0"/>
                  <a:ea typeface="Roboto Light" pitchFamily="2" charset="0"/>
                </a:endParaRPr>
              </a:p>
            </p:txBody>
          </p:sp>
          <p:sp>
            <p:nvSpPr>
              <p:cNvPr id="54" name="Freeform 53"/>
              <p:cNvSpPr>
                <a:spLocks/>
              </p:cNvSpPr>
              <p:nvPr/>
            </p:nvSpPr>
            <p:spPr bwMode="auto">
              <a:xfrm>
                <a:off x="4502566" y="5252226"/>
                <a:ext cx="920667" cy="301836"/>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1">
                  <a:lumMod val="50000"/>
                  <a:lumOff val="50000"/>
                </a:schemeClr>
              </a:solidFill>
              <a:ln w="9525" cap="flat">
                <a:noFill/>
                <a:prstDash val="solid"/>
                <a:miter lim="800000"/>
                <a:headEnd type="none" w="med" len="med"/>
                <a:tailEnd type="none" w="med" len="med"/>
              </a:ln>
            </p:spPr>
            <p:txBody>
              <a:bodyPr lIns="0" tIns="0" rIns="0" bIns="0" anchor="ctr" anchorCtr="0"/>
              <a:lstStyle/>
              <a:p>
                <a:pPr algn="ctr"/>
                <a:r>
                  <a:rPr lang="en-US" dirty="0" smtClean="0">
                    <a:solidFill>
                      <a:schemeClr val="bg1"/>
                    </a:solidFill>
                    <a:latin typeface="Roboto Light" pitchFamily="2" charset="0"/>
                    <a:ea typeface="Roboto Light" pitchFamily="2" charset="0"/>
                  </a:rPr>
                  <a:t>Group1</a:t>
                </a:r>
                <a:endParaRPr lang="en-US" dirty="0">
                  <a:solidFill>
                    <a:schemeClr val="bg1"/>
                  </a:solidFill>
                  <a:latin typeface="Roboto Light" pitchFamily="2" charset="0"/>
                  <a:ea typeface="Roboto Light" pitchFamily="2" charset="0"/>
                </a:endParaRPr>
              </a:p>
            </p:txBody>
          </p:sp>
          <p:sp>
            <p:nvSpPr>
              <p:cNvPr id="55" name="Freeform 54"/>
              <p:cNvSpPr>
                <a:spLocks/>
              </p:cNvSpPr>
              <p:nvPr/>
            </p:nvSpPr>
            <p:spPr bwMode="auto">
              <a:xfrm>
                <a:off x="5511322" y="6009155"/>
                <a:ext cx="838591" cy="301836"/>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1">
                  <a:lumMod val="10000"/>
                  <a:lumOff val="90000"/>
                </a:schemeClr>
              </a:solidFill>
              <a:ln w="9525" cap="flat">
                <a:noFill/>
                <a:prstDash val="dash"/>
                <a:miter lim="800000"/>
                <a:headEnd type="none" w="med" len="med"/>
                <a:tailEnd type="none" w="med" len="med"/>
              </a:ln>
            </p:spPr>
            <p:txBody>
              <a:bodyPr lIns="0" tIns="0" rIns="0" bIns="0" anchor="ctr" anchorCtr="0"/>
              <a:lstStyle/>
              <a:p>
                <a:pPr algn="ctr"/>
                <a:r>
                  <a:rPr lang="en-US" dirty="0" smtClean="0">
                    <a:solidFill>
                      <a:schemeClr val="tx2">
                        <a:lumMod val="65000"/>
                        <a:lumOff val="35000"/>
                      </a:schemeClr>
                    </a:solidFill>
                    <a:latin typeface="Roboto Light" pitchFamily="2" charset="0"/>
                    <a:ea typeface="Roboto Light" pitchFamily="2" charset="0"/>
                  </a:rPr>
                  <a:t>SP3</a:t>
                </a:r>
                <a:endParaRPr lang="en-US" dirty="0">
                  <a:solidFill>
                    <a:schemeClr val="tx2">
                      <a:lumMod val="65000"/>
                      <a:lumOff val="35000"/>
                    </a:schemeClr>
                  </a:solidFill>
                  <a:latin typeface="Roboto Light" pitchFamily="2" charset="0"/>
                  <a:ea typeface="Roboto Light" pitchFamily="2" charset="0"/>
                </a:endParaRPr>
              </a:p>
            </p:txBody>
          </p:sp>
          <p:sp>
            <p:nvSpPr>
              <p:cNvPr id="56" name="Freeform 55"/>
              <p:cNvSpPr>
                <a:spLocks/>
              </p:cNvSpPr>
              <p:nvPr/>
            </p:nvSpPr>
            <p:spPr bwMode="auto">
              <a:xfrm>
                <a:off x="4502565" y="6009155"/>
                <a:ext cx="920667" cy="301836"/>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1">
                  <a:lumMod val="50000"/>
                  <a:lumOff val="50000"/>
                </a:schemeClr>
              </a:solidFill>
              <a:ln w="9525" cap="flat">
                <a:noFill/>
                <a:prstDash val="solid"/>
                <a:miter lim="800000"/>
                <a:headEnd type="none" w="med" len="med"/>
                <a:tailEnd type="none" w="med" len="med"/>
              </a:ln>
            </p:spPr>
            <p:txBody>
              <a:bodyPr lIns="0" tIns="0" rIns="0" bIns="0" anchor="ctr" anchorCtr="0"/>
              <a:lstStyle/>
              <a:p>
                <a:pPr algn="ctr"/>
                <a:r>
                  <a:rPr lang="en-US" dirty="0" smtClean="0">
                    <a:solidFill>
                      <a:schemeClr val="bg1"/>
                    </a:solidFill>
                    <a:latin typeface="Roboto Light" pitchFamily="2" charset="0"/>
                    <a:ea typeface="Roboto Light" pitchFamily="2" charset="0"/>
                  </a:rPr>
                  <a:t>Group3</a:t>
                </a:r>
                <a:endParaRPr lang="en-US" dirty="0">
                  <a:solidFill>
                    <a:schemeClr val="bg1"/>
                  </a:solidFill>
                  <a:latin typeface="Roboto Light" pitchFamily="2" charset="0"/>
                  <a:ea typeface="Roboto Light" pitchFamily="2" charset="0"/>
                </a:endParaRPr>
              </a:p>
            </p:txBody>
          </p:sp>
        </p:grpSp>
        <p:cxnSp>
          <p:nvCxnSpPr>
            <p:cNvPr id="58" name="Straight Connector 57"/>
            <p:cNvCxnSpPr/>
            <p:nvPr/>
          </p:nvCxnSpPr>
          <p:spPr bwMode="auto">
            <a:xfrm flipH="1" flipV="1">
              <a:off x="5086905" y="4435877"/>
              <a:ext cx="346229" cy="550414"/>
            </a:xfrm>
            <a:prstGeom prst="line">
              <a:avLst/>
            </a:prstGeom>
            <a:solidFill>
              <a:srgbClr val="00B8FF"/>
            </a:solidFill>
            <a:ln w="9525" cap="flat" cmpd="sng" algn="ctr">
              <a:solidFill>
                <a:schemeClr val="tx1"/>
              </a:solidFill>
              <a:prstDash val="dash"/>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8531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fade">
                                      <p:cBhvr>
                                        <p:cTn id="27" dur="500"/>
                                        <p:tgtEl>
                                          <p:spTgt spid="9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8"/>
                                        </p:tgtEl>
                                        <p:attrNameLst>
                                          <p:attrName>style.visibility</p:attrName>
                                        </p:attrNameLst>
                                      </p:cBhvr>
                                      <p:to>
                                        <p:strVal val="visible"/>
                                      </p:to>
                                    </p:set>
                                    <p:animEffect transition="in" filter="fade">
                                      <p:cBhvr>
                                        <p:cTn id="32" dur="500"/>
                                        <p:tgtEl>
                                          <p:spTgt spid="9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Item Cascade</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latin typeface="Roboto Light" pitchFamily="2" charset="0"/>
                <a:ea typeface="Roboto Light" pitchFamily="2" charset="0"/>
              </a:rPr>
              <a:pPr/>
              <a:t>23</a:t>
            </a:fld>
            <a:endParaRPr lang="en-US" dirty="0">
              <a:latin typeface="Roboto Light" pitchFamily="2" charset="0"/>
              <a:ea typeface="Roboto Light" pitchFamily="2" charset="0"/>
            </a:endParaRPr>
          </a:p>
        </p:txBody>
      </p:sp>
      <p:grpSp>
        <p:nvGrpSpPr>
          <p:cNvPr id="24" name="Group 22"/>
          <p:cNvGrpSpPr>
            <a:grpSpLocks/>
          </p:cNvGrpSpPr>
          <p:nvPr/>
        </p:nvGrpSpPr>
        <p:grpSpPr bwMode="auto">
          <a:xfrm>
            <a:off x="1035133" y="1354613"/>
            <a:ext cx="5929019" cy="4807406"/>
            <a:chOff x="2286000" y="1752312"/>
            <a:chExt cx="5562600" cy="4616956"/>
          </a:xfrm>
        </p:grpSpPr>
        <p:pic>
          <p:nvPicPr>
            <p:cNvPr id="2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16327" t="31744" r="18367" b="13252"/>
            <a:stretch>
              <a:fillRect/>
            </a:stretch>
          </p:blipFill>
          <p:spPr bwMode="auto">
            <a:xfrm rot="13995359">
              <a:off x="6525250" y="4047836"/>
              <a:ext cx="394773" cy="33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ounded Rectangle 13"/>
            <p:cNvSpPr>
              <a:spLocks noChangeArrowheads="1"/>
            </p:cNvSpPr>
            <p:nvPr/>
          </p:nvSpPr>
          <p:spPr bwMode="auto">
            <a:xfrm>
              <a:off x="3260834" y="1752312"/>
              <a:ext cx="1600813" cy="990650"/>
            </a:xfrm>
            <a:custGeom>
              <a:avLst/>
              <a:gdLst>
                <a:gd name="connsiteX0" fmla="*/ 0 w 1559974"/>
                <a:gd name="connsiteY0" fmla="*/ 0 h 1110557"/>
                <a:gd name="connsiteX1" fmla="*/ 1559974 w 1559974"/>
                <a:gd name="connsiteY1" fmla="*/ 0 h 1110557"/>
                <a:gd name="connsiteX2" fmla="*/ 1559974 w 1559974"/>
                <a:gd name="connsiteY2" fmla="*/ 1110557 h 1110557"/>
                <a:gd name="connsiteX3" fmla="*/ 0 w 1559974"/>
                <a:gd name="connsiteY3" fmla="*/ 1110557 h 1110557"/>
                <a:gd name="connsiteX4" fmla="*/ 0 w 1559974"/>
                <a:gd name="connsiteY4" fmla="*/ 0 h 1110557"/>
                <a:gd name="connsiteX0" fmla="*/ 0 w 1778339"/>
                <a:gd name="connsiteY0" fmla="*/ 0 h 1192444"/>
                <a:gd name="connsiteX1" fmla="*/ 1559974 w 1778339"/>
                <a:gd name="connsiteY1" fmla="*/ 0 h 1192444"/>
                <a:gd name="connsiteX2" fmla="*/ 1778339 w 1778339"/>
                <a:gd name="connsiteY2" fmla="*/ 1192444 h 1192444"/>
                <a:gd name="connsiteX3" fmla="*/ 0 w 1778339"/>
                <a:gd name="connsiteY3" fmla="*/ 1110557 h 1192444"/>
                <a:gd name="connsiteX4" fmla="*/ 0 w 1778339"/>
                <a:gd name="connsiteY4" fmla="*/ 0 h 1192444"/>
                <a:gd name="connsiteX0" fmla="*/ 0 w 1791987"/>
                <a:gd name="connsiteY0" fmla="*/ 0 h 1110557"/>
                <a:gd name="connsiteX1" fmla="*/ 1559974 w 1791987"/>
                <a:gd name="connsiteY1" fmla="*/ 0 h 1110557"/>
                <a:gd name="connsiteX2" fmla="*/ 1791987 w 1791987"/>
                <a:gd name="connsiteY2" fmla="*/ 1110557 h 1110557"/>
                <a:gd name="connsiteX3" fmla="*/ 0 w 1791987"/>
                <a:gd name="connsiteY3" fmla="*/ 1110557 h 1110557"/>
                <a:gd name="connsiteX4" fmla="*/ 0 w 1791987"/>
                <a:gd name="connsiteY4" fmla="*/ 0 h 1110557"/>
                <a:gd name="connsiteX0" fmla="*/ 0 w 1791987"/>
                <a:gd name="connsiteY0" fmla="*/ 0 h 1110557"/>
                <a:gd name="connsiteX1" fmla="*/ 1478088 w 1791987"/>
                <a:gd name="connsiteY1" fmla="*/ 95534 h 1110557"/>
                <a:gd name="connsiteX2" fmla="*/ 1791987 w 1791987"/>
                <a:gd name="connsiteY2" fmla="*/ 1110557 h 1110557"/>
                <a:gd name="connsiteX3" fmla="*/ 0 w 1791987"/>
                <a:gd name="connsiteY3" fmla="*/ 1110557 h 1110557"/>
                <a:gd name="connsiteX4" fmla="*/ 0 w 1791987"/>
                <a:gd name="connsiteY4" fmla="*/ 0 h 1110557"/>
                <a:gd name="connsiteX0" fmla="*/ 40944 w 1791987"/>
                <a:gd name="connsiteY0" fmla="*/ 0 h 1015023"/>
                <a:gd name="connsiteX1" fmla="*/ 1478088 w 1791987"/>
                <a:gd name="connsiteY1" fmla="*/ 0 h 1015023"/>
                <a:gd name="connsiteX2" fmla="*/ 1791987 w 1791987"/>
                <a:gd name="connsiteY2" fmla="*/ 1015023 h 1015023"/>
                <a:gd name="connsiteX3" fmla="*/ 0 w 1791987"/>
                <a:gd name="connsiteY3" fmla="*/ 1015023 h 1015023"/>
                <a:gd name="connsiteX4" fmla="*/ 40944 w 1791987"/>
                <a:gd name="connsiteY4" fmla="*/ 0 h 1015023"/>
                <a:gd name="connsiteX0" fmla="*/ 40944 w 1791987"/>
                <a:gd name="connsiteY0" fmla="*/ 0 h 1015023"/>
                <a:gd name="connsiteX1" fmla="*/ 1409849 w 1791987"/>
                <a:gd name="connsiteY1" fmla="*/ 81886 h 1015023"/>
                <a:gd name="connsiteX2" fmla="*/ 1791987 w 1791987"/>
                <a:gd name="connsiteY2" fmla="*/ 1015023 h 1015023"/>
                <a:gd name="connsiteX3" fmla="*/ 0 w 1791987"/>
                <a:gd name="connsiteY3" fmla="*/ 1015023 h 1015023"/>
                <a:gd name="connsiteX4" fmla="*/ 40944 w 1791987"/>
                <a:gd name="connsiteY4" fmla="*/ 0 h 1015023"/>
                <a:gd name="connsiteX0" fmla="*/ 40944 w 1791987"/>
                <a:gd name="connsiteY0" fmla="*/ 0 h 1015023"/>
                <a:gd name="connsiteX1" fmla="*/ 1437144 w 1791987"/>
                <a:gd name="connsiteY1" fmla="*/ 40942 h 1015023"/>
                <a:gd name="connsiteX2" fmla="*/ 1791987 w 1791987"/>
                <a:gd name="connsiteY2" fmla="*/ 1015023 h 1015023"/>
                <a:gd name="connsiteX3" fmla="*/ 0 w 1791987"/>
                <a:gd name="connsiteY3" fmla="*/ 1015023 h 1015023"/>
                <a:gd name="connsiteX4" fmla="*/ 40944 w 1791987"/>
                <a:gd name="connsiteY4" fmla="*/ 0 h 1015023"/>
                <a:gd name="connsiteX0" fmla="*/ 27296 w 1791987"/>
                <a:gd name="connsiteY0" fmla="*/ 0 h 1069614"/>
                <a:gd name="connsiteX1" fmla="*/ 1437144 w 1791987"/>
                <a:gd name="connsiteY1" fmla="*/ 95533 h 1069614"/>
                <a:gd name="connsiteX2" fmla="*/ 1791987 w 1791987"/>
                <a:gd name="connsiteY2" fmla="*/ 1069614 h 1069614"/>
                <a:gd name="connsiteX3" fmla="*/ 0 w 1791987"/>
                <a:gd name="connsiteY3" fmla="*/ 1069614 h 1069614"/>
                <a:gd name="connsiteX4" fmla="*/ 27296 w 1791987"/>
                <a:gd name="connsiteY4" fmla="*/ 0 h 1069614"/>
                <a:gd name="connsiteX0" fmla="*/ 36821 w 1791987"/>
                <a:gd name="connsiteY0" fmla="*/ 0 h 1031514"/>
                <a:gd name="connsiteX1" fmla="*/ 1437144 w 1791987"/>
                <a:gd name="connsiteY1" fmla="*/ 57433 h 1031514"/>
                <a:gd name="connsiteX2" fmla="*/ 1791987 w 1791987"/>
                <a:gd name="connsiteY2" fmla="*/ 1031514 h 1031514"/>
                <a:gd name="connsiteX3" fmla="*/ 0 w 1791987"/>
                <a:gd name="connsiteY3" fmla="*/ 1031514 h 1031514"/>
                <a:gd name="connsiteX4" fmla="*/ 36821 w 1791987"/>
                <a:gd name="connsiteY4" fmla="*/ 0 h 1031514"/>
                <a:gd name="connsiteX0" fmla="*/ 36821 w 1706262"/>
                <a:gd name="connsiteY0" fmla="*/ 0 h 1031514"/>
                <a:gd name="connsiteX1" fmla="*/ 1437144 w 1706262"/>
                <a:gd name="connsiteY1" fmla="*/ 57433 h 1031514"/>
                <a:gd name="connsiteX2" fmla="*/ 1706262 w 1706262"/>
                <a:gd name="connsiteY2" fmla="*/ 1031514 h 1031514"/>
                <a:gd name="connsiteX3" fmla="*/ 0 w 1706262"/>
                <a:gd name="connsiteY3" fmla="*/ 1031514 h 1031514"/>
                <a:gd name="connsiteX4" fmla="*/ 36821 w 1706262"/>
                <a:gd name="connsiteY4" fmla="*/ 0 h 1031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6262" h="1031514">
                  <a:moveTo>
                    <a:pt x="36821" y="0"/>
                  </a:moveTo>
                  <a:lnTo>
                    <a:pt x="1437144" y="57433"/>
                  </a:lnTo>
                  <a:lnTo>
                    <a:pt x="1706262" y="1031514"/>
                  </a:lnTo>
                  <a:lnTo>
                    <a:pt x="0" y="1031514"/>
                  </a:lnTo>
                  <a:lnTo>
                    <a:pt x="36821" y="0"/>
                  </a:lnTo>
                  <a:close/>
                </a:path>
              </a:pathLst>
            </a:cu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015" tIns="65008" rIns="130015" bIns="65008" anchor="ctr"/>
            <a:lstStyle/>
            <a:p>
              <a:pPr algn="ctr" defTabSz="1299851">
                <a:lnSpc>
                  <a:spcPct val="150000"/>
                </a:lnSpc>
              </a:pPr>
              <a:r>
                <a:rPr lang="en-US" sz="2000" dirty="0">
                  <a:solidFill>
                    <a:schemeClr val="bg1"/>
                  </a:solidFill>
                  <a:latin typeface="Roboto Light" pitchFamily="2" charset="0"/>
                  <a:ea typeface="Roboto Light" pitchFamily="2" charset="0"/>
                </a:rPr>
                <a:t>Portal</a:t>
              </a:r>
            </a:p>
          </p:txBody>
        </p:sp>
        <p:sp>
          <p:nvSpPr>
            <p:cNvPr id="27" name="Rounded Rectangle 14"/>
            <p:cNvSpPr>
              <a:spLocks noChangeArrowheads="1"/>
            </p:cNvSpPr>
            <p:nvPr/>
          </p:nvSpPr>
          <p:spPr bwMode="auto">
            <a:xfrm>
              <a:off x="4327634" y="2933956"/>
              <a:ext cx="1463566" cy="1017774"/>
            </a:xfrm>
            <a:custGeom>
              <a:avLst/>
              <a:gdLst>
                <a:gd name="connsiteX0" fmla="*/ 0 w 1559974"/>
                <a:gd name="connsiteY0" fmla="*/ 0 h 1110557"/>
                <a:gd name="connsiteX1" fmla="*/ 1559974 w 1559974"/>
                <a:gd name="connsiteY1" fmla="*/ 0 h 1110557"/>
                <a:gd name="connsiteX2" fmla="*/ 1559974 w 1559974"/>
                <a:gd name="connsiteY2" fmla="*/ 1110557 h 1110557"/>
                <a:gd name="connsiteX3" fmla="*/ 0 w 1559974"/>
                <a:gd name="connsiteY3" fmla="*/ 1110557 h 1110557"/>
                <a:gd name="connsiteX4" fmla="*/ 0 w 1559974"/>
                <a:gd name="connsiteY4" fmla="*/ 0 h 1110557"/>
                <a:gd name="connsiteX0" fmla="*/ 12700 w 1559974"/>
                <a:gd name="connsiteY0" fmla="*/ 0 h 1110557"/>
                <a:gd name="connsiteX1" fmla="*/ 1559974 w 1559974"/>
                <a:gd name="connsiteY1" fmla="*/ 0 h 1110557"/>
                <a:gd name="connsiteX2" fmla="*/ 1559974 w 1559974"/>
                <a:gd name="connsiteY2" fmla="*/ 1110557 h 1110557"/>
                <a:gd name="connsiteX3" fmla="*/ 0 w 1559974"/>
                <a:gd name="connsiteY3" fmla="*/ 1110557 h 1110557"/>
                <a:gd name="connsiteX4" fmla="*/ 12700 w 1559974"/>
                <a:gd name="connsiteY4" fmla="*/ 0 h 1110557"/>
                <a:gd name="connsiteX0" fmla="*/ 12700 w 1559974"/>
                <a:gd name="connsiteY0" fmla="*/ 0 h 1110557"/>
                <a:gd name="connsiteX1" fmla="*/ 1445674 w 1559974"/>
                <a:gd name="connsiteY1" fmla="*/ 152400 h 1110557"/>
                <a:gd name="connsiteX2" fmla="*/ 1559974 w 1559974"/>
                <a:gd name="connsiteY2" fmla="*/ 1110557 h 1110557"/>
                <a:gd name="connsiteX3" fmla="*/ 0 w 1559974"/>
                <a:gd name="connsiteY3" fmla="*/ 1110557 h 1110557"/>
                <a:gd name="connsiteX4" fmla="*/ 12700 w 1559974"/>
                <a:gd name="connsiteY4" fmla="*/ 0 h 1110557"/>
                <a:gd name="connsiteX0" fmla="*/ 12700 w 1559974"/>
                <a:gd name="connsiteY0" fmla="*/ 0 h 1110557"/>
                <a:gd name="connsiteX1" fmla="*/ 1369474 w 1559974"/>
                <a:gd name="connsiteY1" fmla="*/ 152400 h 1110557"/>
                <a:gd name="connsiteX2" fmla="*/ 1559974 w 1559974"/>
                <a:gd name="connsiteY2" fmla="*/ 1110557 h 1110557"/>
                <a:gd name="connsiteX3" fmla="*/ 0 w 1559974"/>
                <a:gd name="connsiteY3" fmla="*/ 1110557 h 1110557"/>
                <a:gd name="connsiteX4" fmla="*/ 12700 w 1559974"/>
                <a:gd name="connsiteY4" fmla="*/ 0 h 1110557"/>
                <a:gd name="connsiteX0" fmla="*/ 12700 w 1559974"/>
                <a:gd name="connsiteY0" fmla="*/ 0 h 1110557"/>
                <a:gd name="connsiteX1" fmla="*/ 1445674 w 1559974"/>
                <a:gd name="connsiteY1" fmla="*/ 165100 h 1110557"/>
                <a:gd name="connsiteX2" fmla="*/ 1559974 w 1559974"/>
                <a:gd name="connsiteY2" fmla="*/ 1110557 h 1110557"/>
                <a:gd name="connsiteX3" fmla="*/ 0 w 1559974"/>
                <a:gd name="connsiteY3" fmla="*/ 1110557 h 1110557"/>
                <a:gd name="connsiteX4" fmla="*/ 12700 w 1559974"/>
                <a:gd name="connsiteY4" fmla="*/ 0 h 1110557"/>
                <a:gd name="connsiteX0" fmla="*/ 12700 w 1559974"/>
                <a:gd name="connsiteY0" fmla="*/ 0 h 1110557"/>
                <a:gd name="connsiteX1" fmla="*/ 1483774 w 1559974"/>
                <a:gd name="connsiteY1" fmla="*/ 165100 h 1110557"/>
                <a:gd name="connsiteX2" fmla="*/ 1559974 w 1559974"/>
                <a:gd name="connsiteY2" fmla="*/ 1110557 h 1110557"/>
                <a:gd name="connsiteX3" fmla="*/ 0 w 1559974"/>
                <a:gd name="connsiteY3" fmla="*/ 1110557 h 1110557"/>
                <a:gd name="connsiteX4" fmla="*/ 12700 w 1559974"/>
                <a:gd name="connsiteY4" fmla="*/ 0 h 1110557"/>
                <a:gd name="connsiteX0" fmla="*/ 12700 w 1559974"/>
                <a:gd name="connsiteY0" fmla="*/ 0 h 1059757"/>
                <a:gd name="connsiteX1" fmla="*/ 1483774 w 1559974"/>
                <a:gd name="connsiteY1" fmla="*/ 114300 h 1059757"/>
                <a:gd name="connsiteX2" fmla="*/ 1559974 w 1559974"/>
                <a:gd name="connsiteY2" fmla="*/ 1059757 h 1059757"/>
                <a:gd name="connsiteX3" fmla="*/ 0 w 1559974"/>
                <a:gd name="connsiteY3" fmla="*/ 1059757 h 1059757"/>
                <a:gd name="connsiteX4" fmla="*/ 12700 w 1559974"/>
                <a:gd name="connsiteY4" fmla="*/ 0 h 1059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974" h="1059757">
                  <a:moveTo>
                    <a:pt x="12700" y="0"/>
                  </a:moveTo>
                  <a:lnTo>
                    <a:pt x="1483774" y="114300"/>
                  </a:lnTo>
                  <a:lnTo>
                    <a:pt x="1559974" y="1059757"/>
                  </a:lnTo>
                  <a:lnTo>
                    <a:pt x="0" y="1059757"/>
                  </a:lnTo>
                  <a:lnTo>
                    <a:pt x="1270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015" tIns="65008" rIns="130015" bIns="65008" anchor="ctr"/>
            <a:lstStyle/>
            <a:p>
              <a:pPr algn="ctr" defTabSz="1299851">
                <a:lnSpc>
                  <a:spcPct val="150000"/>
                </a:lnSpc>
              </a:pPr>
              <a:r>
                <a:rPr lang="en-US" sz="2000" dirty="0">
                  <a:solidFill>
                    <a:schemeClr val="bg1"/>
                  </a:solidFill>
                  <a:latin typeface="Roboto Light" pitchFamily="2" charset="0"/>
                  <a:ea typeface="Roboto Light" pitchFamily="2" charset="0"/>
                </a:rPr>
                <a:t>Page</a:t>
              </a:r>
            </a:p>
          </p:txBody>
        </p:sp>
        <p:sp>
          <p:nvSpPr>
            <p:cNvPr id="28" name="Rounded Rectangle 15"/>
            <p:cNvSpPr>
              <a:spLocks noChangeArrowheads="1"/>
            </p:cNvSpPr>
            <p:nvPr/>
          </p:nvSpPr>
          <p:spPr bwMode="auto">
            <a:xfrm>
              <a:off x="5318234" y="4142725"/>
              <a:ext cx="1463566" cy="1017774"/>
            </a:xfrm>
            <a:custGeom>
              <a:avLst/>
              <a:gdLst>
                <a:gd name="connsiteX0" fmla="*/ 0 w 1559974"/>
                <a:gd name="connsiteY0" fmla="*/ 0 h 1110557"/>
                <a:gd name="connsiteX1" fmla="*/ 1559974 w 1559974"/>
                <a:gd name="connsiteY1" fmla="*/ 0 h 1110557"/>
                <a:gd name="connsiteX2" fmla="*/ 1559974 w 1559974"/>
                <a:gd name="connsiteY2" fmla="*/ 1110557 h 1110557"/>
                <a:gd name="connsiteX3" fmla="*/ 0 w 1559974"/>
                <a:gd name="connsiteY3" fmla="*/ 1110557 h 1110557"/>
                <a:gd name="connsiteX4" fmla="*/ 0 w 1559974"/>
                <a:gd name="connsiteY4" fmla="*/ 0 h 1110557"/>
                <a:gd name="connsiteX0" fmla="*/ 0 w 1559974"/>
                <a:gd name="connsiteY0" fmla="*/ 0 h 1110557"/>
                <a:gd name="connsiteX1" fmla="*/ 1458374 w 1559974"/>
                <a:gd name="connsiteY1" fmla="*/ 177800 h 1110557"/>
                <a:gd name="connsiteX2" fmla="*/ 1559974 w 1559974"/>
                <a:gd name="connsiteY2" fmla="*/ 1110557 h 1110557"/>
                <a:gd name="connsiteX3" fmla="*/ 0 w 1559974"/>
                <a:gd name="connsiteY3" fmla="*/ 1110557 h 1110557"/>
                <a:gd name="connsiteX4" fmla="*/ 0 w 1559974"/>
                <a:gd name="connsiteY4" fmla="*/ 0 h 1110557"/>
                <a:gd name="connsiteX0" fmla="*/ 38100 w 1559974"/>
                <a:gd name="connsiteY0" fmla="*/ 0 h 1059757"/>
                <a:gd name="connsiteX1" fmla="*/ 1458374 w 1559974"/>
                <a:gd name="connsiteY1" fmla="*/ 127000 h 1059757"/>
                <a:gd name="connsiteX2" fmla="*/ 1559974 w 1559974"/>
                <a:gd name="connsiteY2" fmla="*/ 1059757 h 1059757"/>
                <a:gd name="connsiteX3" fmla="*/ 0 w 1559974"/>
                <a:gd name="connsiteY3" fmla="*/ 1059757 h 1059757"/>
                <a:gd name="connsiteX4" fmla="*/ 38100 w 1559974"/>
                <a:gd name="connsiteY4" fmla="*/ 0 h 1059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974" h="1059757">
                  <a:moveTo>
                    <a:pt x="38100" y="0"/>
                  </a:moveTo>
                  <a:lnTo>
                    <a:pt x="1458374" y="127000"/>
                  </a:lnTo>
                  <a:lnTo>
                    <a:pt x="1559974" y="1059757"/>
                  </a:lnTo>
                  <a:lnTo>
                    <a:pt x="0" y="1059757"/>
                  </a:lnTo>
                  <a:lnTo>
                    <a:pt x="3810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015" tIns="65008" rIns="130015" bIns="65008" anchor="ctr"/>
            <a:lstStyle/>
            <a:p>
              <a:pPr algn="ctr" defTabSz="1299851">
                <a:lnSpc>
                  <a:spcPct val="150000"/>
                </a:lnSpc>
              </a:pPr>
              <a:r>
                <a:rPr lang="en-US" sz="2000">
                  <a:solidFill>
                    <a:schemeClr val="bg1"/>
                  </a:solidFill>
                  <a:latin typeface="Roboto Light" pitchFamily="2" charset="0"/>
                  <a:ea typeface="Roboto Light" pitchFamily="2" charset="0"/>
                </a:rPr>
                <a:t>Container</a:t>
              </a:r>
            </a:p>
          </p:txBody>
        </p:sp>
        <p:sp>
          <p:nvSpPr>
            <p:cNvPr id="29" name="Rounded Rectangle 16"/>
            <p:cNvSpPr>
              <a:spLocks noChangeArrowheads="1"/>
            </p:cNvSpPr>
            <p:nvPr/>
          </p:nvSpPr>
          <p:spPr bwMode="auto">
            <a:xfrm>
              <a:off x="6385034" y="5339297"/>
              <a:ext cx="1463566" cy="1029971"/>
            </a:xfrm>
            <a:custGeom>
              <a:avLst/>
              <a:gdLst>
                <a:gd name="connsiteX0" fmla="*/ 0 w 1559974"/>
                <a:gd name="connsiteY0" fmla="*/ 0 h 1110557"/>
                <a:gd name="connsiteX1" fmla="*/ 1559974 w 1559974"/>
                <a:gd name="connsiteY1" fmla="*/ 0 h 1110557"/>
                <a:gd name="connsiteX2" fmla="*/ 1559974 w 1559974"/>
                <a:gd name="connsiteY2" fmla="*/ 1110557 h 1110557"/>
                <a:gd name="connsiteX3" fmla="*/ 0 w 1559974"/>
                <a:gd name="connsiteY3" fmla="*/ 1110557 h 1110557"/>
                <a:gd name="connsiteX4" fmla="*/ 0 w 1559974"/>
                <a:gd name="connsiteY4" fmla="*/ 0 h 1110557"/>
                <a:gd name="connsiteX0" fmla="*/ 0 w 1559974"/>
                <a:gd name="connsiteY0" fmla="*/ 0 h 1110557"/>
                <a:gd name="connsiteX1" fmla="*/ 1496474 w 1559974"/>
                <a:gd name="connsiteY1" fmla="*/ 165100 h 1110557"/>
                <a:gd name="connsiteX2" fmla="*/ 1559974 w 1559974"/>
                <a:gd name="connsiteY2" fmla="*/ 1110557 h 1110557"/>
                <a:gd name="connsiteX3" fmla="*/ 0 w 1559974"/>
                <a:gd name="connsiteY3" fmla="*/ 1110557 h 1110557"/>
                <a:gd name="connsiteX4" fmla="*/ 0 w 1559974"/>
                <a:gd name="connsiteY4" fmla="*/ 0 h 1110557"/>
                <a:gd name="connsiteX0" fmla="*/ 38100 w 1559974"/>
                <a:gd name="connsiteY0" fmla="*/ 0 h 1072457"/>
                <a:gd name="connsiteX1" fmla="*/ 1496474 w 1559974"/>
                <a:gd name="connsiteY1" fmla="*/ 127000 h 1072457"/>
                <a:gd name="connsiteX2" fmla="*/ 1559974 w 1559974"/>
                <a:gd name="connsiteY2" fmla="*/ 1072457 h 1072457"/>
                <a:gd name="connsiteX3" fmla="*/ 0 w 1559974"/>
                <a:gd name="connsiteY3" fmla="*/ 1072457 h 1072457"/>
                <a:gd name="connsiteX4" fmla="*/ 38100 w 1559974"/>
                <a:gd name="connsiteY4" fmla="*/ 0 h 1072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974" h="1072457">
                  <a:moveTo>
                    <a:pt x="38100" y="0"/>
                  </a:moveTo>
                  <a:lnTo>
                    <a:pt x="1496474" y="127000"/>
                  </a:lnTo>
                  <a:lnTo>
                    <a:pt x="1559974" y="1072457"/>
                  </a:lnTo>
                  <a:lnTo>
                    <a:pt x="0" y="1072457"/>
                  </a:lnTo>
                  <a:lnTo>
                    <a:pt x="3810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015" tIns="65008" rIns="130015" bIns="65008" anchor="ctr"/>
            <a:lstStyle/>
            <a:p>
              <a:pPr algn="ctr" defTabSz="1299851">
                <a:lnSpc>
                  <a:spcPct val="150000"/>
                </a:lnSpc>
              </a:pPr>
              <a:r>
                <a:rPr lang="en-US" sz="2000">
                  <a:solidFill>
                    <a:schemeClr val="bg1"/>
                  </a:solidFill>
                  <a:latin typeface="Roboto Light" pitchFamily="2" charset="0"/>
                  <a:ea typeface="Roboto Light" pitchFamily="2" charset="0"/>
                </a:rPr>
                <a:t>Widget</a:t>
              </a:r>
            </a:p>
          </p:txBody>
        </p:sp>
        <p:sp>
          <p:nvSpPr>
            <p:cNvPr id="30" name="Rectangle 20"/>
            <p:cNvSpPr>
              <a:spLocks noChangeArrowheads="1"/>
            </p:cNvSpPr>
            <p:nvPr/>
          </p:nvSpPr>
          <p:spPr bwMode="auto">
            <a:xfrm>
              <a:off x="2286000" y="1953574"/>
              <a:ext cx="1123993" cy="448578"/>
            </a:xfrm>
            <a:custGeom>
              <a:avLst/>
              <a:gdLst>
                <a:gd name="connsiteX0" fmla="*/ 0 w 1137072"/>
                <a:gd name="connsiteY0" fmla="*/ 0 h 444222"/>
                <a:gd name="connsiteX1" fmla="*/ 1137072 w 1137072"/>
                <a:gd name="connsiteY1" fmla="*/ 0 h 444222"/>
                <a:gd name="connsiteX2" fmla="*/ 1137072 w 1137072"/>
                <a:gd name="connsiteY2" fmla="*/ 444222 h 444222"/>
                <a:gd name="connsiteX3" fmla="*/ 0 w 1137072"/>
                <a:gd name="connsiteY3" fmla="*/ 444222 h 444222"/>
                <a:gd name="connsiteX4" fmla="*/ 0 w 1137072"/>
                <a:gd name="connsiteY4" fmla="*/ 0 h 444222"/>
                <a:gd name="connsiteX0" fmla="*/ 0 w 1198032"/>
                <a:gd name="connsiteY0" fmla="*/ 22860 h 467082"/>
                <a:gd name="connsiteX1" fmla="*/ 1198032 w 1198032"/>
                <a:gd name="connsiteY1" fmla="*/ 0 h 467082"/>
                <a:gd name="connsiteX2" fmla="*/ 1137072 w 1198032"/>
                <a:gd name="connsiteY2" fmla="*/ 467082 h 467082"/>
                <a:gd name="connsiteX3" fmla="*/ 0 w 1198032"/>
                <a:gd name="connsiteY3" fmla="*/ 467082 h 467082"/>
                <a:gd name="connsiteX4" fmla="*/ 0 w 1198032"/>
                <a:gd name="connsiteY4" fmla="*/ 22860 h 467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32" h="467082">
                  <a:moveTo>
                    <a:pt x="0" y="22860"/>
                  </a:moveTo>
                  <a:lnTo>
                    <a:pt x="1198032" y="0"/>
                  </a:lnTo>
                  <a:lnTo>
                    <a:pt x="1137072" y="467082"/>
                  </a:lnTo>
                  <a:lnTo>
                    <a:pt x="0" y="467082"/>
                  </a:lnTo>
                  <a:lnTo>
                    <a:pt x="0" y="22860"/>
                  </a:lnTo>
                  <a:close/>
                </a:path>
              </a:pathLst>
            </a:custGeom>
            <a:solidFill>
              <a:schemeClr val="tx1">
                <a:lumMod val="50000"/>
                <a:lumOff val="50000"/>
              </a:schemeClr>
            </a:solidFill>
            <a:ln w="3175">
              <a:noFill/>
              <a:round/>
              <a:headEnd/>
              <a:tailEnd/>
            </a:ln>
          </p:spPr>
          <p:txBody>
            <a:bodyPr wrap="none" lIns="130015" tIns="65008" rIns="130015" bIns="65008" anchor="ctr"/>
            <a:lstStyle/>
            <a:p>
              <a:pPr defTabSz="1299851"/>
              <a:r>
                <a:rPr lang="en-US" sz="1600" dirty="0">
                  <a:solidFill>
                    <a:schemeClr val="bg1"/>
                  </a:solidFill>
                  <a:latin typeface="Roboto Light" pitchFamily="2" charset="0"/>
                  <a:ea typeface="Roboto Light" pitchFamily="2" charset="0"/>
                </a:rPr>
                <a:t>Properties</a:t>
              </a:r>
            </a:p>
          </p:txBody>
        </p:sp>
      </p:grpSp>
      <p:sp>
        <p:nvSpPr>
          <p:cNvPr id="31" name="Line 19"/>
          <p:cNvSpPr>
            <a:spLocks noChangeShapeType="1"/>
          </p:cNvSpPr>
          <p:nvPr/>
        </p:nvSpPr>
        <p:spPr bwMode="auto">
          <a:xfrm>
            <a:off x="6233176" y="2376090"/>
            <a:ext cx="1568322" cy="2271711"/>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74998"/>
                    </a:srgbClr>
                  </a:outerShdw>
                </a:effectLst>
              </a14:hiddenEffects>
            </a:ext>
          </a:extLst>
        </p:spPr>
        <p:txBody>
          <a:bodyPr lIns="91418" tIns="45710" rIns="91418" bIns="45710"/>
          <a:lstStyle/>
          <a:p>
            <a:pPr>
              <a:buFont typeface="Times New Roman" charset="0"/>
              <a:buNone/>
              <a:defRPr/>
            </a:pPr>
            <a:endParaRPr lang="nl-NL">
              <a:latin typeface="Roboto Light" pitchFamily="2" charset="0"/>
              <a:ea typeface="Roboto Light" pitchFamily="2" charset="0"/>
            </a:endParaRPr>
          </a:p>
        </p:txBody>
      </p:sp>
      <p:cxnSp>
        <p:nvCxnSpPr>
          <p:cNvPr id="32" name="AutoShape 18"/>
          <p:cNvCxnSpPr>
            <a:cxnSpLocks noChangeShapeType="1"/>
          </p:cNvCxnSpPr>
          <p:nvPr/>
        </p:nvCxnSpPr>
        <p:spPr bwMode="auto">
          <a:xfrm flipV="1">
            <a:off x="4146244" y="2376088"/>
            <a:ext cx="2101849" cy="260824"/>
          </a:xfrm>
          <a:prstGeom prst="bentConnector3">
            <a:avLst>
              <a:gd name="adj1" fmla="val -120"/>
            </a:avLst>
          </a:prstGeom>
          <a:noFill/>
          <a:ln w="28575">
            <a:solidFill>
              <a:schemeClr val="tx1"/>
            </a:solidFill>
            <a:prstDash val="dash"/>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74998"/>
                    </a:srgbClr>
                  </a:outerShdw>
                </a:effectLst>
              </a14:hiddenEffects>
            </a:ext>
          </a:extLst>
        </p:spPr>
      </p:cxnSp>
      <p:cxnSp>
        <p:nvCxnSpPr>
          <p:cNvPr id="33" name="AutoShape 20"/>
          <p:cNvCxnSpPr>
            <a:cxnSpLocks noChangeShapeType="1"/>
          </p:cNvCxnSpPr>
          <p:nvPr/>
        </p:nvCxnSpPr>
        <p:spPr bwMode="auto">
          <a:xfrm rot="-5400000">
            <a:off x="6920436" y="4277912"/>
            <a:ext cx="511175" cy="1250950"/>
          </a:xfrm>
          <a:prstGeom prst="bentConnector3">
            <a:avLst>
              <a:gd name="adj1" fmla="val 51241"/>
            </a:avLst>
          </a:prstGeom>
          <a:noFill/>
          <a:ln w="2857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74998"/>
                    </a:srgbClr>
                  </a:outerShdw>
                </a:effectLst>
              </a14:hiddenEffects>
            </a:ext>
          </a:extLst>
        </p:spPr>
      </p:cxnSp>
      <p:sp>
        <p:nvSpPr>
          <p:cNvPr id="34" name="Rectangle 20"/>
          <p:cNvSpPr>
            <a:spLocks noChangeArrowheads="1"/>
          </p:cNvSpPr>
          <p:nvPr/>
        </p:nvSpPr>
        <p:spPr bwMode="auto">
          <a:xfrm>
            <a:off x="2150531" y="2891565"/>
            <a:ext cx="1198033" cy="467082"/>
          </a:xfrm>
          <a:custGeom>
            <a:avLst/>
            <a:gdLst>
              <a:gd name="connsiteX0" fmla="*/ 0 w 1137072"/>
              <a:gd name="connsiteY0" fmla="*/ 0 h 444222"/>
              <a:gd name="connsiteX1" fmla="*/ 1137072 w 1137072"/>
              <a:gd name="connsiteY1" fmla="*/ 0 h 444222"/>
              <a:gd name="connsiteX2" fmla="*/ 1137072 w 1137072"/>
              <a:gd name="connsiteY2" fmla="*/ 444222 h 444222"/>
              <a:gd name="connsiteX3" fmla="*/ 0 w 1137072"/>
              <a:gd name="connsiteY3" fmla="*/ 444222 h 444222"/>
              <a:gd name="connsiteX4" fmla="*/ 0 w 1137072"/>
              <a:gd name="connsiteY4" fmla="*/ 0 h 444222"/>
              <a:gd name="connsiteX0" fmla="*/ 0 w 1198032"/>
              <a:gd name="connsiteY0" fmla="*/ 22860 h 467082"/>
              <a:gd name="connsiteX1" fmla="*/ 1198032 w 1198032"/>
              <a:gd name="connsiteY1" fmla="*/ 0 h 467082"/>
              <a:gd name="connsiteX2" fmla="*/ 1137072 w 1198032"/>
              <a:gd name="connsiteY2" fmla="*/ 467082 h 467082"/>
              <a:gd name="connsiteX3" fmla="*/ 0 w 1198032"/>
              <a:gd name="connsiteY3" fmla="*/ 467082 h 467082"/>
              <a:gd name="connsiteX4" fmla="*/ 0 w 1198032"/>
              <a:gd name="connsiteY4" fmla="*/ 22860 h 467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32" h="467082">
                <a:moveTo>
                  <a:pt x="0" y="22860"/>
                </a:moveTo>
                <a:lnTo>
                  <a:pt x="1198032" y="0"/>
                </a:lnTo>
                <a:lnTo>
                  <a:pt x="1137072" y="467082"/>
                </a:lnTo>
                <a:lnTo>
                  <a:pt x="0" y="467082"/>
                </a:lnTo>
                <a:lnTo>
                  <a:pt x="0" y="22860"/>
                </a:lnTo>
                <a:close/>
              </a:path>
            </a:pathLst>
          </a:custGeom>
          <a:solidFill>
            <a:schemeClr val="tx1">
              <a:lumMod val="50000"/>
              <a:lumOff val="50000"/>
            </a:schemeClr>
          </a:solidFill>
          <a:ln w="3175">
            <a:noFill/>
            <a:round/>
            <a:headEnd/>
            <a:tailEnd/>
          </a:ln>
        </p:spPr>
        <p:txBody>
          <a:bodyPr wrap="none" lIns="129984" tIns="64992" rIns="129984" bIns="64992" anchor="ctr"/>
          <a:lstStyle/>
          <a:p>
            <a:pPr defTabSz="1299851"/>
            <a:r>
              <a:rPr lang="en-US" sz="1600" dirty="0">
                <a:solidFill>
                  <a:schemeClr val="bg1"/>
                </a:solidFill>
                <a:latin typeface="Roboto Light" pitchFamily="2" charset="0"/>
                <a:ea typeface="Roboto Light" pitchFamily="2" charset="0"/>
              </a:rPr>
              <a:t>Properties</a:t>
            </a:r>
          </a:p>
        </p:txBody>
      </p:sp>
      <p:sp>
        <p:nvSpPr>
          <p:cNvPr id="35" name="Rectangle 20"/>
          <p:cNvSpPr>
            <a:spLocks noChangeArrowheads="1"/>
          </p:cNvSpPr>
          <p:nvPr/>
        </p:nvSpPr>
        <p:spPr bwMode="auto">
          <a:xfrm>
            <a:off x="3215484" y="4161783"/>
            <a:ext cx="1198033" cy="467082"/>
          </a:xfrm>
          <a:custGeom>
            <a:avLst/>
            <a:gdLst>
              <a:gd name="connsiteX0" fmla="*/ 0 w 1137072"/>
              <a:gd name="connsiteY0" fmla="*/ 0 h 444222"/>
              <a:gd name="connsiteX1" fmla="*/ 1137072 w 1137072"/>
              <a:gd name="connsiteY1" fmla="*/ 0 h 444222"/>
              <a:gd name="connsiteX2" fmla="*/ 1137072 w 1137072"/>
              <a:gd name="connsiteY2" fmla="*/ 444222 h 444222"/>
              <a:gd name="connsiteX3" fmla="*/ 0 w 1137072"/>
              <a:gd name="connsiteY3" fmla="*/ 444222 h 444222"/>
              <a:gd name="connsiteX4" fmla="*/ 0 w 1137072"/>
              <a:gd name="connsiteY4" fmla="*/ 0 h 444222"/>
              <a:gd name="connsiteX0" fmla="*/ 0 w 1198032"/>
              <a:gd name="connsiteY0" fmla="*/ 22860 h 467082"/>
              <a:gd name="connsiteX1" fmla="*/ 1198032 w 1198032"/>
              <a:gd name="connsiteY1" fmla="*/ 0 h 467082"/>
              <a:gd name="connsiteX2" fmla="*/ 1137072 w 1198032"/>
              <a:gd name="connsiteY2" fmla="*/ 467082 h 467082"/>
              <a:gd name="connsiteX3" fmla="*/ 0 w 1198032"/>
              <a:gd name="connsiteY3" fmla="*/ 467082 h 467082"/>
              <a:gd name="connsiteX4" fmla="*/ 0 w 1198032"/>
              <a:gd name="connsiteY4" fmla="*/ 22860 h 467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32" h="467082">
                <a:moveTo>
                  <a:pt x="0" y="22860"/>
                </a:moveTo>
                <a:lnTo>
                  <a:pt x="1198032" y="0"/>
                </a:lnTo>
                <a:lnTo>
                  <a:pt x="1137072" y="467082"/>
                </a:lnTo>
                <a:lnTo>
                  <a:pt x="0" y="467082"/>
                </a:lnTo>
                <a:lnTo>
                  <a:pt x="0" y="22860"/>
                </a:lnTo>
                <a:close/>
              </a:path>
            </a:pathLst>
          </a:custGeom>
          <a:solidFill>
            <a:schemeClr val="tx1">
              <a:lumMod val="50000"/>
              <a:lumOff val="50000"/>
            </a:schemeClr>
          </a:solidFill>
          <a:ln w="3175">
            <a:noFill/>
            <a:round/>
            <a:headEnd/>
            <a:tailEnd/>
          </a:ln>
        </p:spPr>
        <p:txBody>
          <a:bodyPr wrap="none" lIns="129984" tIns="64992" rIns="129984" bIns="64992" anchor="ctr"/>
          <a:lstStyle/>
          <a:p>
            <a:pPr defTabSz="1299851"/>
            <a:r>
              <a:rPr lang="en-US" sz="1600" dirty="0">
                <a:solidFill>
                  <a:schemeClr val="bg1"/>
                </a:solidFill>
                <a:latin typeface="Roboto Light" pitchFamily="2" charset="0"/>
                <a:ea typeface="Roboto Light" pitchFamily="2" charset="0"/>
              </a:rPr>
              <a:t>Properties</a:t>
            </a:r>
          </a:p>
        </p:txBody>
      </p:sp>
      <p:sp>
        <p:nvSpPr>
          <p:cNvPr id="36" name="Rectangle 20"/>
          <p:cNvSpPr>
            <a:spLocks noChangeArrowheads="1"/>
          </p:cNvSpPr>
          <p:nvPr/>
        </p:nvSpPr>
        <p:spPr bwMode="auto">
          <a:xfrm>
            <a:off x="4382779" y="5405095"/>
            <a:ext cx="1198033" cy="467082"/>
          </a:xfrm>
          <a:custGeom>
            <a:avLst/>
            <a:gdLst>
              <a:gd name="connsiteX0" fmla="*/ 0 w 1137072"/>
              <a:gd name="connsiteY0" fmla="*/ 0 h 444222"/>
              <a:gd name="connsiteX1" fmla="*/ 1137072 w 1137072"/>
              <a:gd name="connsiteY1" fmla="*/ 0 h 444222"/>
              <a:gd name="connsiteX2" fmla="*/ 1137072 w 1137072"/>
              <a:gd name="connsiteY2" fmla="*/ 444222 h 444222"/>
              <a:gd name="connsiteX3" fmla="*/ 0 w 1137072"/>
              <a:gd name="connsiteY3" fmla="*/ 444222 h 444222"/>
              <a:gd name="connsiteX4" fmla="*/ 0 w 1137072"/>
              <a:gd name="connsiteY4" fmla="*/ 0 h 444222"/>
              <a:gd name="connsiteX0" fmla="*/ 0 w 1198032"/>
              <a:gd name="connsiteY0" fmla="*/ 22860 h 467082"/>
              <a:gd name="connsiteX1" fmla="*/ 1198032 w 1198032"/>
              <a:gd name="connsiteY1" fmla="*/ 0 h 467082"/>
              <a:gd name="connsiteX2" fmla="*/ 1137072 w 1198032"/>
              <a:gd name="connsiteY2" fmla="*/ 467082 h 467082"/>
              <a:gd name="connsiteX3" fmla="*/ 0 w 1198032"/>
              <a:gd name="connsiteY3" fmla="*/ 467082 h 467082"/>
              <a:gd name="connsiteX4" fmla="*/ 0 w 1198032"/>
              <a:gd name="connsiteY4" fmla="*/ 22860 h 467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32" h="467082">
                <a:moveTo>
                  <a:pt x="0" y="22860"/>
                </a:moveTo>
                <a:lnTo>
                  <a:pt x="1198032" y="0"/>
                </a:lnTo>
                <a:lnTo>
                  <a:pt x="1137072" y="467082"/>
                </a:lnTo>
                <a:lnTo>
                  <a:pt x="0" y="467082"/>
                </a:lnTo>
                <a:lnTo>
                  <a:pt x="0" y="22860"/>
                </a:lnTo>
                <a:close/>
              </a:path>
            </a:pathLst>
          </a:custGeom>
          <a:solidFill>
            <a:schemeClr val="tx1">
              <a:lumMod val="50000"/>
              <a:lumOff val="50000"/>
            </a:schemeClr>
          </a:solidFill>
          <a:ln w="3175">
            <a:noFill/>
            <a:round/>
            <a:headEnd/>
            <a:tailEnd/>
          </a:ln>
        </p:spPr>
        <p:txBody>
          <a:bodyPr wrap="none" lIns="129984" tIns="64992" rIns="129984" bIns="64992" anchor="ctr"/>
          <a:lstStyle/>
          <a:p>
            <a:pPr defTabSz="1299851"/>
            <a:r>
              <a:rPr lang="en-US" sz="1600" dirty="0">
                <a:solidFill>
                  <a:schemeClr val="bg1"/>
                </a:solidFill>
                <a:latin typeface="Roboto Light" pitchFamily="2" charset="0"/>
                <a:ea typeface="Roboto Light" pitchFamily="2" charset="0"/>
              </a:rPr>
              <a:t>Properties</a:t>
            </a:r>
          </a:p>
        </p:txBody>
      </p:sp>
      <p:sp>
        <p:nvSpPr>
          <p:cNvPr id="38" name="Rectangle 20"/>
          <p:cNvSpPr>
            <a:spLocks noChangeArrowheads="1"/>
          </p:cNvSpPr>
          <p:nvPr/>
        </p:nvSpPr>
        <p:spPr bwMode="auto">
          <a:xfrm>
            <a:off x="4629046" y="2881338"/>
            <a:ext cx="1198033" cy="467082"/>
          </a:xfrm>
          <a:custGeom>
            <a:avLst/>
            <a:gdLst>
              <a:gd name="connsiteX0" fmla="*/ 0 w 1137072"/>
              <a:gd name="connsiteY0" fmla="*/ 0 h 444222"/>
              <a:gd name="connsiteX1" fmla="*/ 1137072 w 1137072"/>
              <a:gd name="connsiteY1" fmla="*/ 0 h 444222"/>
              <a:gd name="connsiteX2" fmla="*/ 1137072 w 1137072"/>
              <a:gd name="connsiteY2" fmla="*/ 444222 h 444222"/>
              <a:gd name="connsiteX3" fmla="*/ 0 w 1137072"/>
              <a:gd name="connsiteY3" fmla="*/ 444222 h 444222"/>
              <a:gd name="connsiteX4" fmla="*/ 0 w 1137072"/>
              <a:gd name="connsiteY4" fmla="*/ 0 h 444222"/>
              <a:gd name="connsiteX0" fmla="*/ 0 w 1198032"/>
              <a:gd name="connsiteY0" fmla="*/ 22860 h 467082"/>
              <a:gd name="connsiteX1" fmla="*/ 1198032 w 1198032"/>
              <a:gd name="connsiteY1" fmla="*/ 0 h 467082"/>
              <a:gd name="connsiteX2" fmla="*/ 1137072 w 1198032"/>
              <a:gd name="connsiteY2" fmla="*/ 467082 h 467082"/>
              <a:gd name="connsiteX3" fmla="*/ 0 w 1198032"/>
              <a:gd name="connsiteY3" fmla="*/ 467082 h 467082"/>
              <a:gd name="connsiteX4" fmla="*/ 0 w 1198032"/>
              <a:gd name="connsiteY4" fmla="*/ 22860 h 467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32" h="467082">
                <a:moveTo>
                  <a:pt x="0" y="22860"/>
                </a:moveTo>
                <a:lnTo>
                  <a:pt x="1198032" y="0"/>
                </a:lnTo>
                <a:lnTo>
                  <a:pt x="1137072" y="467082"/>
                </a:lnTo>
                <a:lnTo>
                  <a:pt x="0" y="467082"/>
                </a:lnTo>
                <a:lnTo>
                  <a:pt x="0" y="22860"/>
                </a:lnTo>
                <a:close/>
              </a:path>
            </a:pathLst>
          </a:custGeom>
          <a:solidFill>
            <a:schemeClr val="tx1">
              <a:lumMod val="50000"/>
              <a:lumOff val="50000"/>
            </a:schemeClr>
          </a:solidFill>
          <a:ln w="3175">
            <a:noFill/>
            <a:round/>
            <a:headEnd/>
            <a:tailEnd/>
          </a:ln>
        </p:spPr>
        <p:txBody>
          <a:bodyPr wrap="none" lIns="129984" tIns="64992" rIns="129984" bIns="64992" anchor="ctr"/>
          <a:lstStyle/>
          <a:p>
            <a:pPr algn="ctr" defTabSz="1299851"/>
            <a:r>
              <a:rPr lang="en-US" sz="1600" dirty="0" smtClean="0">
                <a:solidFill>
                  <a:schemeClr val="bg1"/>
                </a:solidFill>
                <a:latin typeface="Roboto Light" pitchFamily="2" charset="0"/>
                <a:ea typeface="Roboto Light" pitchFamily="2" charset="0"/>
              </a:rPr>
              <a:t>Template</a:t>
            </a:r>
            <a:endParaRPr lang="en-US" sz="1600" dirty="0">
              <a:solidFill>
                <a:schemeClr val="bg1"/>
              </a:solidFill>
              <a:latin typeface="Roboto Light" pitchFamily="2" charset="0"/>
              <a:ea typeface="Roboto Light" pitchFamily="2" charset="0"/>
            </a:endParaRPr>
          </a:p>
        </p:txBody>
      </p:sp>
      <p:sp>
        <p:nvSpPr>
          <p:cNvPr id="39" name="Rectangle 20"/>
          <p:cNvSpPr>
            <a:spLocks noChangeArrowheads="1"/>
          </p:cNvSpPr>
          <p:nvPr/>
        </p:nvSpPr>
        <p:spPr bwMode="auto">
          <a:xfrm>
            <a:off x="5678924" y="4139968"/>
            <a:ext cx="1198033" cy="467082"/>
          </a:xfrm>
          <a:custGeom>
            <a:avLst/>
            <a:gdLst>
              <a:gd name="connsiteX0" fmla="*/ 0 w 1137072"/>
              <a:gd name="connsiteY0" fmla="*/ 0 h 444222"/>
              <a:gd name="connsiteX1" fmla="*/ 1137072 w 1137072"/>
              <a:gd name="connsiteY1" fmla="*/ 0 h 444222"/>
              <a:gd name="connsiteX2" fmla="*/ 1137072 w 1137072"/>
              <a:gd name="connsiteY2" fmla="*/ 444222 h 444222"/>
              <a:gd name="connsiteX3" fmla="*/ 0 w 1137072"/>
              <a:gd name="connsiteY3" fmla="*/ 444222 h 444222"/>
              <a:gd name="connsiteX4" fmla="*/ 0 w 1137072"/>
              <a:gd name="connsiteY4" fmla="*/ 0 h 444222"/>
              <a:gd name="connsiteX0" fmla="*/ 0 w 1198032"/>
              <a:gd name="connsiteY0" fmla="*/ 22860 h 467082"/>
              <a:gd name="connsiteX1" fmla="*/ 1198032 w 1198032"/>
              <a:gd name="connsiteY1" fmla="*/ 0 h 467082"/>
              <a:gd name="connsiteX2" fmla="*/ 1137072 w 1198032"/>
              <a:gd name="connsiteY2" fmla="*/ 467082 h 467082"/>
              <a:gd name="connsiteX3" fmla="*/ 0 w 1198032"/>
              <a:gd name="connsiteY3" fmla="*/ 467082 h 467082"/>
              <a:gd name="connsiteX4" fmla="*/ 0 w 1198032"/>
              <a:gd name="connsiteY4" fmla="*/ 22860 h 467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32" h="467082">
                <a:moveTo>
                  <a:pt x="0" y="22860"/>
                </a:moveTo>
                <a:lnTo>
                  <a:pt x="1198032" y="0"/>
                </a:lnTo>
                <a:lnTo>
                  <a:pt x="1137072" y="467082"/>
                </a:lnTo>
                <a:lnTo>
                  <a:pt x="0" y="467082"/>
                </a:lnTo>
                <a:lnTo>
                  <a:pt x="0" y="22860"/>
                </a:lnTo>
                <a:close/>
              </a:path>
            </a:pathLst>
          </a:custGeom>
          <a:solidFill>
            <a:schemeClr val="tx1">
              <a:lumMod val="50000"/>
              <a:lumOff val="50000"/>
            </a:schemeClr>
          </a:solidFill>
          <a:ln w="3175">
            <a:noFill/>
            <a:round/>
            <a:headEnd/>
            <a:tailEnd/>
          </a:ln>
        </p:spPr>
        <p:txBody>
          <a:bodyPr wrap="none" lIns="129984" tIns="64992" rIns="129984" bIns="64992" anchor="ctr"/>
          <a:lstStyle/>
          <a:p>
            <a:pPr algn="ctr" defTabSz="1299851"/>
            <a:r>
              <a:rPr lang="en-US" sz="1600" dirty="0" smtClean="0">
                <a:solidFill>
                  <a:schemeClr val="bg1"/>
                </a:solidFill>
                <a:latin typeface="Roboto Light" pitchFamily="2" charset="0"/>
                <a:ea typeface="Roboto Light" pitchFamily="2" charset="0"/>
              </a:rPr>
              <a:t>Template</a:t>
            </a:r>
            <a:endParaRPr lang="en-US" sz="1600" dirty="0">
              <a:solidFill>
                <a:schemeClr val="bg1"/>
              </a:solidFill>
              <a:latin typeface="Roboto Light" pitchFamily="2" charset="0"/>
              <a:ea typeface="Roboto Light" pitchFamily="2" charset="0"/>
            </a:endParaRPr>
          </a:p>
        </p:txBody>
      </p:sp>
      <p:sp>
        <p:nvSpPr>
          <p:cNvPr id="40" name="Rectangle 20"/>
          <p:cNvSpPr>
            <a:spLocks noChangeArrowheads="1"/>
          </p:cNvSpPr>
          <p:nvPr/>
        </p:nvSpPr>
        <p:spPr bwMode="auto">
          <a:xfrm>
            <a:off x="6831051" y="5392250"/>
            <a:ext cx="1198033" cy="467082"/>
          </a:xfrm>
          <a:custGeom>
            <a:avLst/>
            <a:gdLst>
              <a:gd name="connsiteX0" fmla="*/ 0 w 1137072"/>
              <a:gd name="connsiteY0" fmla="*/ 0 h 444222"/>
              <a:gd name="connsiteX1" fmla="*/ 1137072 w 1137072"/>
              <a:gd name="connsiteY1" fmla="*/ 0 h 444222"/>
              <a:gd name="connsiteX2" fmla="*/ 1137072 w 1137072"/>
              <a:gd name="connsiteY2" fmla="*/ 444222 h 444222"/>
              <a:gd name="connsiteX3" fmla="*/ 0 w 1137072"/>
              <a:gd name="connsiteY3" fmla="*/ 444222 h 444222"/>
              <a:gd name="connsiteX4" fmla="*/ 0 w 1137072"/>
              <a:gd name="connsiteY4" fmla="*/ 0 h 444222"/>
              <a:gd name="connsiteX0" fmla="*/ 0 w 1198032"/>
              <a:gd name="connsiteY0" fmla="*/ 22860 h 467082"/>
              <a:gd name="connsiteX1" fmla="*/ 1198032 w 1198032"/>
              <a:gd name="connsiteY1" fmla="*/ 0 h 467082"/>
              <a:gd name="connsiteX2" fmla="*/ 1137072 w 1198032"/>
              <a:gd name="connsiteY2" fmla="*/ 467082 h 467082"/>
              <a:gd name="connsiteX3" fmla="*/ 0 w 1198032"/>
              <a:gd name="connsiteY3" fmla="*/ 467082 h 467082"/>
              <a:gd name="connsiteX4" fmla="*/ 0 w 1198032"/>
              <a:gd name="connsiteY4" fmla="*/ 22860 h 467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32" h="467082">
                <a:moveTo>
                  <a:pt x="0" y="22860"/>
                </a:moveTo>
                <a:lnTo>
                  <a:pt x="1198032" y="0"/>
                </a:lnTo>
                <a:lnTo>
                  <a:pt x="1137072" y="467082"/>
                </a:lnTo>
                <a:lnTo>
                  <a:pt x="0" y="467082"/>
                </a:lnTo>
                <a:lnTo>
                  <a:pt x="0" y="22860"/>
                </a:lnTo>
                <a:close/>
              </a:path>
            </a:pathLst>
          </a:custGeom>
          <a:solidFill>
            <a:schemeClr val="tx1">
              <a:lumMod val="50000"/>
              <a:lumOff val="50000"/>
            </a:schemeClr>
          </a:solidFill>
          <a:ln w="3175">
            <a:noFill/>
            <a:round/>
            <a:headEnd/>
            <a:tailEnd/>
          </a:ln>
        </p:spPr>
        <p:txBody>
          <a:bodyPr wrap="none" lIns="129984" tIns="64992" rIns="129984" bIns="64992" anchor="ctr"/>
          <a:lstStyle/>
          <a:p>
            <a:pPr algn="ctr" defTabSz="1299851"/>
            <a:r>
              <a:rPr lang="en-US" sz="1600" dirty="0" smtClean="0">
                <a:solidFill>
                  <a:schemeClr val="bg1"/>
                </a:solidFill>
                <a:latin typeface="Roboto Light" pitchFamily="2" charset="0"/>
                <a:ea typeface="Roboto Light" pitchFamily="2" charset="0"/>
              </a:rPr>
              <a:t>Template</a:t>
            </a:r>
            <a:endParaRPr lang="en-US" sz="1600" dirty="0">
              <a:solidFill>
                <a:schemeClr val="bg1"/>
              </a:solidFill>
              <a:latin typeface="Roboto Light" pitchFamily="2" charset="0"/>
              <a:ea typeface="Roboto Light" pitchFamily="2" charset="0"/>
            </a:endParaRPr>
          </a:p>
        </p:txBody>
      </p:sp>
      <p:sp>
        <p:nvSpPr>
          <p:cNvPr id="20" name="Rectangle 20"/>
          <p:cNvSpPr>
            <a:spLocks noChangeArrowheads="1"/>
          </p:cNvSpPr>
          <p:nvPr/>
        </p:nvSpPr>
        <p:spPr bwMode="auto">
          <a:xfrm>
            <a:off x="3468449" y="1564177"/>
            <a:ext cx="1198033" cy="467082"/>
          </a:xfrm>
          <a:custGeom>
            <a:avLst/>
            <a:gdLst>
              <a:gd name="connsiteX0" fmla="*/ 0 w 1137072"/>
              <a:gd name="connsiteY0" fmla="*/ 0 h 444222"/>
              <a:gd name="connsiteX1" fmla="*/ 1137072 w 1137072"/>
              <a:gd name="connsiteY1" fmla="*/ 0 h 444222"/>
              <a:gd name="connsiteX2" fmla="*/ 1137072 w 1137072"/>
              <a:gd name="connsiteY2" fmla="*/ 444222 h 444222"/>
              <a:gd name="connsiteX3" fmla="*/ 0 w 1137072"/>
              <a:gd name="connsiteY3" fmla="*/ 444222 h 444222"/>
              <a:gd name="connsiteX4" fmla="*/ 0 w 1137072"/>
              <a:gd name="connsiteY4" fmla="*/ 0 h 444222"/>
              <a:gd name="connsiteX0" fmla="*/ 0 w 1198032"/>
              <a:gd name="connsiteY0" fmla="*/ 22860 h 467082"/>
              <a:gd name="connsiteX1" fmla="*/ 1198032 w 1198032"/>
              <a:gd name="connsiteY1" fmla="*/ 0 h 467082"/>
              <a:gd name="connsiteX2" fmla="*/ 1137072 w 1198032"/>
              <a:gd name="connsiteY2" fmla="*/ 467082 h 467082"/>
              <a:gd name="connsiteX3" fmla="*/ 0 w 1198032"/>
              <a:gd name="connsiteY3" fmla="*/ 467082 h 467082"/>
              <a:gd name="connsiteX4" fmla="*/ 0 w 1198032"/>
              <a:gd name="connsiteY4" fmla="*/ 22860 h 467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32" h="467082">
                <a:moveTo>
                  <a:pt x="0" y="22860"/>
                </a:moveTo>
                <a:lnTo>
                  <a:pt x="1198032" y="0"/>
                </a:lnTo>
                <a:lnTo>
                  <a:pt x="1137072" y="467082"/>
                </a:lnTo>
                <a:lnTo>
                  <a:pt x="0" y="467082"/>
                </a:lnTo>
                <a:lnTo>
                  <a:pt x="0" y="22860"/>
                </a:lnTo>
                <a:close/>
              </a:path>
            </a:pathLst>
          </a:custGeom>
          <a:solidFill>
            <a:schemeClr val="tx1">
              <a:lumMod val="50000"/>
              <a:lumOff val="50000"/>
            </a:schemeClr>
          </a:solidFill>
          <a:ln w="3175">
            <a:noFill/>
            <a:round/>
            <a:headEnd/>
            <a:tailEnd/>
          </a:ln>
        </p:spPr>
        <p:txBody>
          <a:bodyPr wrap="none" lIns="129984" tIns="64992" rIns="129984" bIns="64992" anchor="ctr"/>
          <a:lstStyle/>
          <a:p>
            <a:pPr algn="ctr" defTabSz="1299851"/>
            <a:r>
              <a:rPr lang="en-US" sz="1600" dirty="0" smtClean="0">
                <a:solidFill>
                  <a:schemeClr val="bg1"/>
                </a:solidFill>
                <a:latin typeface="Roboto Light" pitchFamily="2" charset="0"/>
                <a:ea typeface="Roboto Light" pitchFamily="2" charset="0"/>
              </a:rPr>
              <a:t>Template</a:t>
            </a:r>
            <a:endParaRPr lang="en-US" sz="1600" dirty="0">
              <a:solidFill>
                <a:schemeClr val="bg1"/>
              </a:solidFill>
              <a:latin typeface="Roboto Light" pitchFamily="2" charset="0"/>
              <a:ea typeface="Roboto Light" pitchFamily="2" charset="0"/>
            </a:endParaRPr>
          </a:p>
        </p:txBody>
      </p:sp>
    </p:spTree>
    <p:extLst>
      <p:ext uri="{BB962C8B-B14F-4D97-AF65-F5344CB8AC3E}">
        <p14:creationId xmlns:p14="http://schemas.microsoft.com/office/powerpoint/2010/main" val="4507001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Managing Items</a:t>
            </a:r>
            <a:endParaRPr lang="en-US" dirty="0"/>
          </a:p>
        </p:txBody>
      </p:sp>
      <p:sp>
        <p:nvSpPr>
          <p:cNvPr id="3" name="Content Placeholder 2"/>
          <p:cNvSpPr>
            <a:spLocks noGrp="1"/>
          </p:cNvSpPr>
          <p:nvPr>
            <p:ph sz="quarter" idx="14"/>
          </p:nvPr>
        </p:nvSpPr>
        <p:spPr>
          <a:xfrm>
            <a:off x="357188" y="1120778"/>
            <a:ext cx="8532812" cy="2805044"/>
          </a:xfrm>
        </p:spPr>
        <p:txBody>
          <a:bodyPr>
            <a:noAutofit/>
          </a:bodyPr>
          <a:lstStyle/>
          <a:p>
            <a:pPr>
              <a:spcBef>
                <a:spcPts val="0"/>
              </a:spcBef>
              <a:buFont typeface="Wingdings" panose="05000000000000000000" pitchFamily="2" charset="2"/>
              <a:buChar char="§"/>
              <a:defRPr/>
            </a:pPr>
            <a:r>
              <a:rPr lang="en-US" sz="1800" dirty="0"/>
              <a:t>An item can have </a:t>
            </a:r>
            <a:r>
              <a:rPr lang="en-US" sz="1800" dirty="0">
                <a:latin typeface="Roboto Black" panose="02000000000000000000" pitchFamily="2" charset="0"/>
                <a:ea typeface="Roboto Black" panose="02000000000000000000" pitchFamily="2" charset="0"/>
              </a:rPr>
              <a:t>properties</a:t>
            </a:r>
            <a:r>
              <a:rPr lang="en-US" sz="1800" dirty="0"/>
              <a:t>  (meta-information)</a:t>
            </a:r>
          </a:p>
          <a:p>
            <a:pPr marL="907832" lvl="2" indent="-457090">
              <a:spcBef>
                <a:spcPts val="0"/>
              </a:spcBef>
              <a:buFont typeface="Wingdings" panose="05000000000000000000" pitchFamily="2" charset="2"/>
              <a:buChar char="§"/>
              <a:defRPr/>
            </a:pPr>
            <a:r>
              <a:rPr lang="en-US" sz="1800" dirty="0"/>
              <a:t>Name/value pairs</a:t>
            </a:r>
          </a:p>
          <a:p>
            <a:pPr marL="907832" lvl="2" indent="-457090">
              <a:spcBef>
                <a:spcPts val="0"/>
              </a:spcBef>
              <a:buFont typeface="Wingdings" panose="05000000000000000000" pitchFamily="2" charset="2"/>
              <a:buChar char="§"/>
              <a:defRPr/>
            </a:pPr>
            <a:r>
              <a:rPr lang="en-US" sz="1800" dirty="0"/>
              <a:t>Typed (e.g. double, integer, string, ..)</a:t>
            </a:r>
          </a:p>
          <a:p>
            <a:pPr>
              <a:spcBef>
                <a:spcPts val="0"/>
              </a:spcBef>
              <a:buFont typeface="Wingdings" panose="05000000000000000000" pitchFamily="2" charset="2"/>
              <a:buChar char="§"/>
              <a:defRPr/>
            </a:pPr>
            <a:endParaRPr lang="en-US" sz="1800" dirty="0" smtClean="0"/>
          </a:p>
          <a:p>
            <a:pPr>
              <a:spcBef>
                <a:spcPts val="0"/>
              </a:spcBef>
              <a:buFont typeface="Wingdings" panose="05000000000000000000" pitchFamily="2" charset="2"/>
              <a:buChar char="§"/>
              <a:defRPr/>
            </a:pPr>
            <a:r>
              <a:rPr lang="en-US" sz="1800" dirty="0" smtClean="0"/>
              <a:t>Every </a:t>
            </a:r>
            <a:r>
              <a:rPr lang="en-US" sz="1800" dirty="0"/>
              <a:t>item type </a:t>
            </a:r>
            <a:r>
              <a:rPr lang="en-US" sz="1800" dirty="0" smtClean="0"/>
              <a:t>gets </a:t>
            </a:r>
            <a:r>
              <a:rPr lang="en-US" sz="1800" dirty="0"/>
              <a:t>a set of </a:t>
            </a:r>
            <a:r>
              <a:rPr lang="en-US" sz="1800" dirty="0">
                <a:latin typeface="Roboto Black" panose="02000000000000000000" pitchFamily="2" charset="0"/>
                <a:ea typeface="Roboto Black" panose="02000000000000000000" pitchFamily="2" charset="0"/>
              </a:rPr>
              <a:t>default properties</a:t>
            </a:r>
          </a:p>
          <a:p>
            <a:pPr marL="837999" lvl="2" indent="-457090">
              <a:spcBef>
                <a:spcPts val="0"/>
              </a:spcBef>
              <a:buFont typeface="Wingdings" panose="05000000000000000000" pitchFamily="2" charset="2"/>
              <a:buChar char="§"/>
              <a:defRPr/>
            </a:pPr>
            <a:r>
              <a:rPr lang="en-US" sz="1800" dirty="0"/>
              <a:t>e.g. default landing </a:t>
            </a:r>
            <a:r>
              <a:rPr lang="en-US" sz="1800" dirty="0" smtClean="0"/>
              <a:t>page</a:t>
            </a:r>
            <a:endParaRPr lang="en-US" sz="1800" dirty="0"/>
          </a:p>
          <a:p>
            <a:pPr>
              <a:spcBef>
                <a:spcPts val="0"/>
              </a:spcBef>
              <a:buFont typeface="Wingdings" panose="05000000000000000000" pitchFamily="2" charset="2"/>
              <a:buChar char="§"/>
              <a:defRPr/>
            </a:pPr>
            <a:endParaRPr lang="en-US" sz="1800" dirty="0" smtClean="0"/>
          </a:p>
          <a:p>
            <a:pPr>
              <a:spcBef>
                <a:spcPts val="0"/>
              </a:spcBef>
              <a:buFont typeface="Wingdings" panose="05000000000000000000" pitchFamily="2" charset="2"/>
              <a:buChar char="§"/>
              <a:defRPr/>
            </a:pPr>
            <a:r>
              <a:rPr lang="en-US" sz="1800" dirty="0" smtClean="0"/>
              <a:t>An </a:t>
            </a:r>
            <a:r>
              <a:rPr lang="en-US" sz="1800" dirty="0"/>
              <a:t>item can have optional </a:t>
            </a:r>
            <a:r>
              <a:rPr lang="en-US" sz="1800" dirty="0">
                <a:latin typeface="Roboto Black" panose="02000000000000000000" pitchFamily="2" charset="0"/>
                <a:ea typeface="Roboto Black" panose="02000000000000000000" pitchFamily="2" charset="0"/>
              </a:rPr>
              <a:t>custom properties</a:t>
            </a:r>
          </a:p>
          <a:p>
            <a:pPr>
              <a:spcBef>
                <a:spcPts val="0"/>
              </a:spcBef>
              <a:buFont typeface="Wingdings" panose="05000000000000000000" pitchFamily="2" charset="2"/>
              <a:buChar char="§"/>
              <a:defRPr/>
            </a:pPr>
            <a:endParaRPr lang="en-US" sz="1800" dirty="0" smtClean="0"/>
          </a:p>
          <a:p>
            <a:pPr>
              <a:spcBef>
                <a:spcPts val="0"/>
              </a:spcBef>
              <a:buFont typeface="Wingdings" panose="05000000000000000000" pitchFamily="2" charset="2"/>
              <a:buChar char="§"/>
              <a:defRPr/>
            </a:pPr>
            <a:r>
              <a:rPr lang="en-US" sz="1800" dirty="0" smtClean="0"/>
              <a:t>A </a:t>
            </a:r>
            <a:r>
              <a:rPr lang="en-US" sz="1800" dirty="0"/>
              <a:t>user (depending on permissions) can </a:t>
            </a:r>
            <a:r>
              <a:rPr lang="en-US" sz="1800" dirty="0">
                <a:latin typeface="Roboto Black" panose="02000000000000000000" pitchFamily="2" charset="0"/>
                <a:ea typeface="Roboto Black" panose="02000000000000000000" pitchFamily="2" charset="0"/>
              </a:rPr>
              <a:t>set his own </a:t>
            </a:r>
            <a:r>
              <a:rPr lang="en-US" sz="1800" dirty="0" smtClean="0">
                <a:latin typeface="Roboto Black" panose="02000000000000000000" pitchFamily="2" charset="0"/>
                <a:ea typeface="Roboto Black" panose="02000000000000000000" pitchFamily="2" charset="0"/>
              </a:rPr>
              <a:t>value</a:t>
            </a:r>
            <a:r>
              <a:rPr lang="en-US" sz="1800" b="1" dirty="0" smtClean="0"/>
              <a:t> </a:t>
            </a:r>
            <a:r>
              <a:rPr lang="en-US" sz="1800" dirty="0" smtClean="0"/>
              <a:t>to </a:t>
            </a:r>
            <a:r>
              <a:rPr lang="en-US" sz="1800" dirty="0"/>
              <a:t>an item </a:t>
            </a:r>
            <a:r>
              <a:rPr lang="en-US" sz="1800" dirty="0" smtClean="0"/>
              <a:t>property </a:t>
            </a:r>
            <a:r>
              <a:rPr lang="en-US" sz="1800" dirty="0"/>
              <a:t>(</a:t>
            </a:r>
            <a:r>
              <a:rPr lang="en-US" sz="1800" dirty="0">
                <a:latin typeface="Roboto Black" panose="02000000000000000000" pitchFamily="2" charset="0"/>
                <a:ea typeface="Roboto Black" panose="02000000000000000000" pitchFamily="2" charset="0"/>
              </a:rPr>
              <a:t>customization</a:t>
            </a:r>
            <a:r>
              <a:rPr lang="en-US" sz="1800" dirty="0"/>
              <a:t> </a:t>
            </a:r>
            <a:r>
              <a:rPr lang="en-US" sz="1800" dirty="0" smtClean="0"/>
              <a:t>at the </a:t>
            </a:r>
            <a:r>
              <a:rPr lang="en-US" sz="1800" dirty="0"/>
              <a:t>user scope) </a:t>
            </a:r>
          </a:p>
        </p:txBody>
      </p:sp>
      <p:sp>
        <p:nvSpPr>
          <p:cNvPr id="4" name="Slide Number Placeholder 3"/>
          <p:cNvSpPr>
            <a:spLocks noGrp="1"/>
          </p:cNvSpPr>
          <p:nvPr>
            <p:ph type="sldNum" sz="quarter" idx="4"/>
          </p:nvPr>
        </p:nvSpPr>
        <p:spPr/>
        <p:txBody>
          <a:bodyPr/>
          <a:lstStyle/>
          <a:p>
            <a:fld id="{6FF59741-7650-A046-95B5-8D31235C520E}" type="slidenum">
              <a:rPr lang="en-US" smtClean="0"/>
              <a:pPr/>
              <a:t>24</a:t>
            </a:fld>
            <a:endParaRPr lang="en-US" dirty="0"/>
          </a:p>
        </p:txBody>
      </p:sp>
      <p:sp>
        <p:nvSpPr>
          <p:cNvPr id="5" name="Rectangle 7"/>
          <p:cNvSpPr>
            <a:spLocks noChangeArrowheads="1"/>
          </p:cNvSpPr>
          <p:nvPr/>
        </p:nvSpPr>
        <p:spPr bwMode="auto">
          <a:xfrm>
            <a:off x="1949360" y="5009497"/>
            <a:ext cx="2066492" cy="1551143"/>
          </a:xfrm>
          <a:custGeom>
            <a:avLst/>
            <a:gdLst>
              <a:gd name="connsiteX0" fmla="*/ 0 w 1978810"/>
              <a:gd name="connsiteY0" fmla="*/ 0 h 1488513"/>
              <a:gd name="connsiteX1" fmla="*/ 1978810 w 1978810"/>
              <a:gd name="connsiteY1" fmla="*/ 0 h 1488513"/>
              <a:gd name="connsiteX2" fmla="*/ 1978810 w 1978810"/>
              <a:gd name="connsiteY2" fmla="*/ 1488513 h 1488513"/>
              <a:gd name="connsiteX3" fmla="*/ 0 w 1978810"/>
              <a:gd name="connsiteY3" fmla="*/ 1488513 h 1488513"/>
              <a:gd name="connsiteX4" fmla="*/ 0 w 1978810"/>
              <a:gd name="connsiteY4" fmla="*/ 0 h 1488513"/>
              <a:gd name="connsiteX0" fmla="*/ 0 w 2066492"/>
              <a:gd name="connsiteY0" fmla="*/ 0 h 1551143"/>
              <a:gd name="connsiteX1" fmla="*/ 1978810 w 2066492"/>
              <a:gd name="connsiteY1" fmla="*/ 0 h 1551143"/>
              <a:gd name="connsiteX2" fmla="*/ 2066492 w 2066492"/>
              <a:gd name="connsiteY2" fmla="*/ 1551143 h 1551143"/>
              <a:gd name="connsiteX3" fmla="*/ 0 w 2066492"/>
              <a:gd name="connsiteY3" fmla="*/ 1488513 h 1551143"/>
              <a:gd name="connsiteX4" fmla="*/ 0 w 2066492"/>
              <a:gd name="connsiteY4" fmla="*/ 0 h 1551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92" h="1551143">
                <a:moveTo>
                  <a:pt x="0" y="0"/>
                </a:moveTo>
                <a:lnTo>
                  <a:pt x="1978810" y="0"/>
                </a:lnTo>
                <a:lnTo>
                  <a:pt x="2066492" y="1551143"/>
                </a:lnTo>
                <a:lnTo>
                  <a:pt x="0" y="1488513"/>
                </a:lnTo>
                <a:lnTo>
                  <a:pt x="0" y="0"/>
                </a:lnTo>
                <a:close/>
              </a:path>
            </a:pathLst>
          </a:custGeom>
          <a:solidFill>
            <a:schemeClr val="accent1"/>
          </a:solidFill>
          <a:ln>
            <a:noFill/>
            <a:headEnd/>
            <a:tailEnd/>
          </a:ln>
        </p:spPr>
        <p:style>
          <a:lnRef idx="2">
            <a:schemeClr val="accent1"/>
          </a:lnRef>
          <a:fillRef idx="1">
            <a:schemeClr val="lt1"/>
          </a:fillRef>
          <a:effectRef idx="0">
            <a:schemeClr val="accent1"/>
          </a:effectRef>
          <a:fontRef idx="minor">
            <a:schemeClr val="dk1"/>
          </a:fontRef>
        </p:style>
        <p:txBody>
          <a:bodyPr wrap="none" lIns="91418" tIns="45710" rIns="91418" bIns="45710" anchor="ctr" anchorCtr="1"/>
          <a:lstStyle/>
          <a:p>
            <a:pPr algn="ctr">
              <a:defRPr/>
            </a:pPr>
            <a:r>
              <a:rPr lang="en-US" sz="3600" dirty="0">
                <a:solidFill>
                  <a:schemeClr val="bg1"/>
                </a:solidFill>
                <a:latin typeface="Roboto Light" pitchFamily="2" charset="0"/>
                <a:ea typeface="Roboto Light" pitchFamily="2" charset="0"/>
                <a:cs typeface="Lucida Sans Unicode" pitchFamily="34" charset="0"/>
              </a:rPr>
              <a:t>Item</a:t>
            </a:r>
            <a:endParaRPr lang="en-US" sz="2800" dirty="0">
              <a:solidFill>
                <a:schemeClr val="bg1"/>
              </a:solidFill>
              <a:latin typeface="Roboto Light" pitchFamily="2" charset="0"/>
              <a:ea typeface="Roboto Light" pitchFamily="2" charset="0"/>
              <a:cs typeface="Lucida Sans Unicode" pitchFamily="34" charset="0"/>
            </a:endParaRPr>
          </a:p>
          <a:p>
            <a:pPr algn="ctr">
              <a:defRPr/>
            </a:pPr>
            <a:r>
              <a:rPr lang="en-US" sz="1600" dirty="0">
                <a:solidFill>
                  <a:schemeClr val="bg1"/>
                </a:solidFill>
                <a:latin typeface="Roboto Light" pitchFamily="2" charset="0"/>
                <a:ea typeface="Roboto Light" pitchFamily="2" charset="0"/>
                <a:cs typeface="Lucida Sans Unicode" pitchFamily="34" charset="0"/>
              </a:rPr>
              <a:t>(Portal, Page, </a:t>
            </a:r>
          </a:p>
          <a:p>
            <a:pPr algn="ctr">
              <a:defRPr/>
            </a:pPr>
            <a:r>
              <a:rPr lang="en-US" sz="1600" dirty="0">
                <a:solidFill>
                  <a:schemeClr val="bg1"/>
                </a:solidFill>
                <a:latin typeface="Roboto Light" pitchFamily="2" charset="0"/>
                <a:ea typeface="Roboto Light" pitchFamily="2" charset="0"/>
                <a:cs typeface="Lucida Sans Unicode" pitchFamily="34" charset="0"/>
              </a:rPr>
              <a:t>Container, or Widget)</a:t>
            </a:r>
          </a:p>
        </p:txBody>
      </p:sp>
      <p:grpSp>
        <p:nvGrpSpPr>
          <p:cNvPr id="6" name="Group 5"/>
          <p:cNvGrpSpPr/>
          <p:nvPr/>
        </p:nvGrpSpPr>
        <p:grpSpPr>
          <a:xfrm>
            <a:off x="3961385" y="4521937"/>
            <a:ext cx="3489568" cy="2093539"/>
            <a:chOff x="7615528" y="3607472"/>
            <a:chExt cx="4994976" cy="2996696"/>
          </a:xfrm>
        </p:grpSpPr>
        <p:cxnSp>
          <p:nvCxnSpPr>
            <p:cNvPr id="7" name="Straight Connector 6"/>
            <p:cNvCxnSpPr/>
            <p:nvPr/>
          </p:nvCxnSpPr>
          <p:spPr bwMode="auto">
            <a:xfrm flipV="1">
              <a:off x="7615528" y="5080499"/>
              <a:ext cx="2063993" cy="22374"/>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Freeform 7"/>
            <p:cNvSpPr>
              <a:spLocks/>
            </p:cNvSpPr>
            <p:nvPr/>
          </p:nvSpPr>
          <p:spPr bwMode="auto">
            <a:xfrm>
              <a:off x="9657732" y="3607472"/>
              <a:ext cx="2952772" cy="2996696"/>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1">
                <a:lumMod val="25000"/>
                <a:lumOff val="75000"/>
              </a:schemeClr>
            </a:solidFill>
            <a:ln w="9525" cap="flat">
              <a:noFill/>
              <a:prstDash val="solid"/>
              <a:miter lim="800000"/>
              <a:headEnd type="none" w="med" len="med"/>
              <a:tailEnd type="none" w="med" len="med"/>
            </a:ln>
          </p:spPr>
          <p:txBody>
            <a:bodyPr lIns="108000" tIns="72000" rIns="0" bIns="0" anchor="t" anchorCtr="0"/>
            <a:lstStyle/>
            <a:p>
              <a:pPr algn="l"/>
              <a:r>
                <a:rPr lang="en-US" sz="1600" dirty="0">
                  <a:solidFill>
                    <a:schemeClr val="tx2">
                      <a:lumMod val="65000"/>
                      <a:lumOff val="35000"/>
                    </a:schemeClr>
                  </a:solidFill>
                  <a:latin typeface="Roboto Light" pitchFamily="2" charset="0"/>
                  <a:ea typeface="Roboto Light" pitchFamily="2" charset="0"/>
                </a:rPr>
                <a:t>Properties</a:t>
              </a:r>
            </a:p>
          </p:txBody>
        </p:sp>
        <p:sp>
          <p:nvSpPr>
            <p:cNvPr id="9" name="Freeform 8"/>
            <p:cNvSpPr>
              <a:spLocks/>
            </p:cNvSpPr>
            <p:nvPr/>
          </p:nvSpPr>
          <p:spPr bwMode="auto">
            <a:xfrm>
              <a:off x="10040011" y="5318839"/>
              <a:ext cx="2273634" cy="432049"/>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1">
                <a:lumMod val="10000"/>
                <a:lumOff val="90000"/>
              </a:schemeClr>
            </a:solidFill>
            <a:ln w="9525" cap="flat">
              <a:noFill/>
              <a:prstDash val="dash"/>
              <a:miter lim="800000"/>
              <a:headEnd type="none" w="med" len="med"/>
              <a:tailEnd type="none" w="med" len="med"/>
            </a:ln>
          </p:spPr>
          <p:txBody>
            <a:bodyPr lIns="0" tIns="0" rIns="0" bIns="0" anchor="ctr" anchorCtr="0"/>
            <a:lstStyle/>
            <a:p>
              <a:pPr algn="ctr"/>
              <a:r>
                <a:rPr lang="en-US" dirty="0">
                  <a:solidFill>
                    <a:schemeClr val="tx2">
                      <a:lumMod val="65000"/>
                      <a:lumOff val="35000"/>
                    </a:schemeClr>
                  </a:solidFill>
                  <a:latin typeface="Roboto Light" pitchFamily="2" charset="0"/>
                  <a:ea typeface="Roboto Light" pitchFamily="2" charset="0"/>
                </a:rPr>
                <a:t> Property X</a:t>
              </a:r>
            </a:p>
          </p:txBody>
        </p:sp>
        <p:sp>
          <p:nvSpPr>
            <p:cNvPr id="10" name="Freeform 9"/>
            <p:cNvSpPr>
              <a:spLocks/>
            </p:cNvSpPr>
            <p:nvPr/>
          </p:nvSpPr>
          <p:spPr bwMode="auto">
            <a:xfrm>
              <a:off x="10033083" y="5938724"/>
              <a:ext cx="2273634" cy="432049"/>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1">
                <a:lumMod val="10000"/>
                <a:lumOff val="90000"/>
              </a:schemeClr>
            </a:solidFill>
            <a:ln w="9525" cap="flat">
              <a:noFill/>
              <a:prstDash val="dash"/>
              <a:miter lim="800000"/>
              <a:headEnd type="none" w="med" len="med"/>
              <a:tailEnd type="none" w="med" len="med"/>
            </a:ln>
          </p:spPr>
          <p:txBody>
            <a:bodyPr lIns="0" tIns="0" rIns="0" bIns="0" anchor="ctr" anchorCtr="0"/>
            <a:lstStyle/>
            <a:p>
              <a:pPr algn="ctr"/>
              <a:r>
                <a:rPr lang="en-US" dirty="0">
                  <a:solidFill>
                    <a:schemeClr val="tx2">
                      <a:lumMod val="65000"/>
                      <a:lumOff val="35000"/>
                    </a:schemeClr>
                  </a:solidFill>
                  <a:latin typeface="Roboto Light" pitchFamily="2" charset="0"/>
                  <a:ea typeface="Roboto Light" pitchFamily="2" charset="0"/>
                </a:rPr>
                <a:t> Property Y</a:t>
              </a:r>
            </a:p>
          </p:txBody>
        </p:sp>
        <p:sp>
          <p:nvSpPr>
            <p:cNvPr id="11" name="Freeform 10"/>
            <p:cNvSpPr>
              <a:spLocks/>
            </p:cNvSpPr>
            <p:nvPr/>
          </p:nvSpPr>
          <p:spPr bwMode="auto">
            <a:xfrm>
              <a:off x="10024131" y="4138867"/>
              <a:ext cx="2273634" cy="432049"/>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1">
                <a:lumMod val="50000"/>
                <a:lumOff val="50000"/>
              </a:schemeClr>
            </a:solidFill>
            <a:ln w="9525" cap="flat">
              <a:noFill/>
              <a:prstDash val="solid"/>
              <a:miter lim="800000"/>
              <a:headEnd type="none" w="med" len="med"/>
              <a:tailEnd type="none" w="med" len="med"/>
            </a:ln>
          </p:spPr>
          <p:txBody>
            <a:bodyPr lIns="0" tIns="0" rIns="0" bIns="0" anchor="ctr" anchorCtr="0"/>
            <a:lstStyle/>
            <a:p>
              <a:pPr algn="ctr"/>
              <a:r>
                <a:rPr lang="en-US" dirty="0">
                  <a:solidFill>
                    <a:schemeClr val="bg1"/>
                  </a:solidFill>
                  <a:latin typeface="Roboto Light" pitchFamily="2" charset="0"/>
                  <a:ea typeface="Roboto Light" pitchFamily="2" charset="0"/>
                </a:rPr>
                <a:t> Title</a:t>
              </a:r>
            </a:p>
          </p:txBody>
        </p:sp>
        <p:sp>
          <p:nvSpPr>
            <p:cNvPr id="12" name="TextBox 11"/>
            <p:cNvSpPr txBox="1"/>
            <p:nvPr/>
          </p:nvSpPr>
          <p:spPr>
            <a:xfrm>
              <a:off x="7889312" y="4640118"/>
              <a:ext cx="1590577" cy="484607"/>
            </a:xfrm>
            <a:prstGeom prst="rect">
              <a:avLst/>
            </a:prstGeom>
            <a:noFill/>
          </p:spPr>
          <p:txBody>
            <a:bodyPr wrap="none" rtlCol="0">
              <a:spAutoFit/>
            </a:bodyPr>
            <a:lstStyle/>
            <a:p>
              <a:r>
                <a:rPr lang="en-US" sz="1600" dirty="0">
                  <a:latin typeface="Roboto Light" pitchFamily="2" charset="0"/>
                  <a:ea typeface="Roboto Light" pitchFamily="2" charset="0"/>
                </a:rPr>
                <a:t>Properties</a:t>
              </a:r>
              <a:endParaRPr lang="nl-NL" sz="1600" dirty="0">
                <a:latin typeface="Roboto Light" pitchFamily="2" charset="0"/>
                <a:ea typeface="Roboto Light" pitchFamily="2" charset="0"/>
              </a:endParaRPr>
            </a:p>
          </p:txBody>
        </p:sp>
        <p:sp>
          <p:nvSpPr>
            <p:cNvPr id="13" name="Freeform 12"/>
            <p:cNvSpPr>
              <a:spLocks/>
            </p:cNvSpPr>
            <p:nvPr/>
          </p:nvSpPr>
          <p:spPr bwMode="auto">
            <a:xfrm>
              <a:off x="10033083" y="4706991"/>
              <a:ext cx="2273634" cy="432049"/>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1">
                <a:lumMod val="50000"/>
                <a:lumOff val="50000"/>
              </a:schemeClr>
            </a:solidFill>
            <a:ln w="9525" cap="flat">
              <a:noFill/>
              <a:prstDash val="solid"/>
              <a:miter lim="800000"/>
              <a:headEnd type="none" w="med" len="med"/>
              <a:tailEnd type="none" w="med" len="med"/>
            </a:ln>
          </p:spPr>
          <p:txBody>
            <a:bodyPr lIns="0" tIns="0" rIns="0" bIns="0" anchor="ctr" anchorCtr="0"/>
            <a:lstStyle/>
            <a:p>
              <a:pPr algn="ctr"/>
              <a:r>
                <a:rPr lang="en-US" dirty="0">
                  <a:solidFill>
                    <a:schemeClr val="bg1"/>
                  </a:solidFill>
                  <a:latin typeface="Roboto Light" pitchFamily="2" charset="0"/>
                  <a:ea typeface="Roboto Light" pitchFamily="2" charset="0"/>
                </a:rPr>
                <a:t>Template</a:t>
              </a:r>
            </a:p>
          </p:txBody>
        </p:sp>
      </p:grpSp>
    </p:spTree>
    <p:extLst>
      <p:ext uri="{BB962C8B-B14F-4D97-AF65-F5344CB8AC3E}">
        <p14:creationId xmlns:p14="http://schemas.microsoft.com/office/powerpoint/2010/main" val="3377116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Items and Deletion</a:t>
            </a:r>
            <a:endParaRPr lang="en-US" dirty="0"/>
          </a:p>
        </p:txBody>
      </p:sp>
      <p:sp>
        <p:nvSpPr>
          <p:cNvPr id="3" name="Content Placeholder 2"/>
          <p:cNvSpPr>
            <a:spLocks noGrp="1"/>
          </p:cNvSpPr>
          <p:nvPr>
            <p:ph sz="quarter" idx="14"/>
          </p:nvPr>
        </p:nvSpPr>
        <p:spPr/>
        <p:txBody>
          <a:bodyPr/>
          <a:lstStyle/>
          <a:p>
            <a:pPr>
              <a:lnSpc>
                <a:spcPct val="150000"/>
              </a:lnSpc>
              <a:spcBef>
                <a:spcPts val="576"/>
              </a:spcBef>
            </a:pPr>
            <a:r>
              <a:rPr lang="en-US" dirty="0"/>
              <a:t>Deletions in Backbase </a:t>
            </a:r>
            <a:r>
              <a:rPr lang="en-US" dirty="0" smtClean="0"/>
              <a:t>CXP </a:t>
            </a:r>
            <a:r>
              <a:rPr lang="en-US" dirty="0"/>
              <a:t>always cascade: children are deleted as well</a:t>
            </a:r>
          </a:p>
          <a:p>
            <a:pPr lvl="1">
              <a:lnSpc>
                <a:spcPct val="150000"/>
              </a:lnSpc>
              <a:spcBef>
                <a:spcPts val="576"/>
              </a:spcBef>
            </a:pPr>
            <a:r>
              <a:rPr lang="en-US" dirty="0"/>
              <a:t>Deleting a page deletes its containers and widgets.</a:t>
            </a:r>
          </a:p>
          <a:p>
            <a:pPr lvl="1">
              <a:lnSpc>
                <a:spcPct val="150000"/>
              </a:lnSpc>
              <a:spcBef>
                <a:spcPts val="576"/>
              </a:spcBef>
            </a:pPr>
            <a:r>
              <a:rPr lang="en-US" dirty="0" smtClean="0">
                <a:solidFill>
                  <a:schemeClr val="accent1"/>
                </a:solidFill>
              </a:rPr>
              <a:t>Deletions </a:t>
            </a:r>
            <a:r>
              <a:rPr lang="en-US" dirty="0">
                <a:solidFill>
                  <a:schemeClr val="accent1"/>
                </a:solidFill>
              </a:rPr>
              <a:t>in </a:t>
            </a:r>
            <a:r>
              <a:rPr lang="en-US" dirty="0" smtClean="0">
                <a:solidFill>
                  <a:schemeClr val="accent1"/>
                </a:solidFill>
              </a:rPr>
              <a:t>CXP </a:t>
            </a:r>
            <a:r>
              <a:rPr lang="en-US" dirty="0">
                <a:solidFill>
                  <a:schemeClr val="accent1"/>
                </a:solidFill>
              </a:rPr>
              <a:t>cannot be undone</a:t>
            </a:r>
          </a:p>
          <a:p>
            <a:pPr>
              <a:lnSpc>
                <a:spcPct val="150000"/>
              </a:lnSpc>
            </a:pP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25</a:t>
            </a:fld>
            <a:endParaRPr lang="en-US" dirty="0"/>
          </a:p>
        </p:txBody>
      </p:sp>
    </p:spTree>
    <p:extLst>
      <p:ext uri="{BB962C8B-B14F-4D97-AF65-F5344CB8AC3E}">
        <p14:creationId xmlns:p14="http://schemas.microsoft.com/office/powerpoint/2010/main" val="23581477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26</a:t>
            </a:fld>
            <a:endParaRPr lang="en-US" dirty="0"/>
          </a:p>
        </p:txBody>
      </p:sp>
      <p:sp>
        <p:nvSpPr>
          <p:cNvPr id="5" name="Text Placeholder 4"/>
          <p:cNvSpPr>
            <a:spLocks noGrp="1"/>
          </p:cNvSpPr>
          <p:nvPr>
            <p:ph type="body" sz="quarter" idx="13"/>
          </p:nvPr>
        </p:nvSpPr>
        <p:spPr/>
        <p:txBody>
          <a:bodyPr/>
          <a:lstStyle/>
          <a:p>
            <a:r>
              <a:rPr lang="en-US" dirty="0" smtClean="0"/>
              <a:t>Demo: CXP Manager</a:t>
            </a:r>
            <a:endParaRPr lang="en-US" dirty="0"/>
          </a:p>
        </p:txBody>
      </p:sp>
      <p:sp>
        <p:nvSpPr>
          <p:cNvPr id="6" name="Content Placeholder 5"/>
          <p:cNvSpPr>
            <a:spLocks noGrp="1"/>
          </p:cNvSpPr>
          <p:nvPr>
            <p:ph sz="quarter" idx="16"/>
          </p:nvPr>
        </p:nvSpPr>
        <p:spPr>
          <a:xfrm>
            <a:off x="356400" y="1119602"/>
            <a:ext cx="7230576" cy="5470525"/>
          </a:xfrm>
        </p:spPr>
        <p:txBody>
          <a:bodyPr/>
          <a:lstStyle/>
          <a:p>
            <a:pPr>
              <a:lnSpc>
                <a:spcPct val="150000"/>
              </a:lnSpc>
            </a:pPr>
            <a:r>
              <a:rPr lang="en-US" sz="2400" dirty="0" smtClean="0"/>
              <a:t>Let’s </a:t>
            </a:r>
            <a:r>
              <a:rPr lang="en-US" sz="2400" dirty="0"/>
              <a:t>look at how the CXP Manager handles the concepts we have just discussed</a:t>
            </a:r>
          </a:p>
          <a:p>
            <a:pPr>
              <a:lnSpc>
                <a:spcPct val="150000"/>
              </a:lnSpc>
            </a:pPr>
            <a:endParaRPr lang="en-US" sz="2400" dirty="0"/>
          </a:p>
        </p:txBody>
      </p:sp>
    </p:spTree>
    <p:extLst>
      <p:ext uri="{BB962C8B-B14F-4D97-AF65-F5344CB8AC3E}">
        <p14:creationId xmlns:p14="http://schemas.microsoft.com/office/powerpoint/2010/main" val="31751892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Catalogs</a:t>
            </a:r>
            <a:endParaRPr lang="en-US" dirty="0"/>
          </a:p>
        </p:txBody>
      </p:sp>
      <p:sp>
        <p:nvSpPr>
          <p:cNvPr id="3" name="Content Placeholder 2"/>
          <p:cNvSpPr>
            <a:spLocks noGrp="1"/>
          </p:cNvSpPr>
          <p:nvPr>
            <p:ph sz="quarter" idx="14"/>
          </p:nvPr>
        </p:nvSpPr>
        <p:spPr/>
        <p:txBody>
          <a:bodyPr>
            <a:normAutofit/>
          </a:bodyPr>
          <a:lstStyle/>
          <a:p>
            <a:pPr>
              <a:lnSpc>
                <a:spcPct val="150000"/>
              </a:lnSpc>
              <a:buFont typeface="Arial" charset="0"/>
              <a:buChar char="•"/>
              <a:defRPr/>
            </a:pPr>
            <a:r>
              <a:rPr lang="en-US" dirty="0" smtClean="0">
                <a:ea typeface="ＭＳ Ｐゴシック" charset="0"/>
                <a:sym typeface="Arial" charset="0"/>
              </a:rPr>
              <a:t>Server </a:t>
            </a:r>
            <a:r>
              <a:rPr lang="en-US" dirty="0">
                <a:ea typeface="ＭＳ Ｐゴシック" charset="0"/>
                <a:sym typeface="Arial" charset="0"/>
              </a:rPr>
              <a:t>Level – Enterprise Catalog </a:t>
            </a:r>
            <a:r>
              <a:rPr lang="en-US" dirty="0" smtClean="0">
                <a:ea typeface="ＭＳ Ｐゴシック" charset="0"/>
                <a:sym typeface="Arial" charset="0"/>
              </a:rPr>
              <a:t>(</a:t>
            </a:r>
            <a:r>
              <a:rPr lang="en-US" dirty="0">
                <a:ea typeface="ＭＳ Ｐゴシック" charset="0"/>
                <a:sym typeface="Arial" charset="0"/>
              </a:rPr>
              <a:t>global space BBHOST)</a:t>
            </a:r>
          </a:p>
          <a:p>
            <a:pPr>
              <a:lnSpc>
                <a:spcPct val="150000"/>
              </a:lnSpc>
              <a:buFont typeface="Arial" charset="0"/>
              <a:buChar char="•"/>
              <a:defRPr/>
            </a:pPr>
            <a:r>
              <a:rPr lang="en-US" dirty="0">
                <a:ea typeface="ＭＳ Ｐゴシック" charset="0"/>
                <a:sym typeface="Arial" charset="0"/>
              </a:rPr>
              <a:t>Portal </a:t>
            </a:r>
            <a:r>
              <a:rPr lang="en-US" dirty="0" smtClean="0">
                <a:ea typeface="ＭＳ Ｐゴシック" charset="0"/>
                <a:sym typeface="Arial" charset="0"/>
              </a:rPr>
              <a:t>Level</a:t>
            </a:r>
            <a:r>
              <a:rPr lang="en-US" dirty="0">
                <a:ea typeface="ＭＳ Ｐゴシック" charset="0"/>
                <a:sym typeface="Arial" charset="0"/>
              </a:rPr>
              <a:t> </a:t>
            </a:r>
            <a:r>
              <a:rPr lang="en-US" dirty="0" smtClean="0">
                <a:ea typeface="ＭＳ Ｐゴシック" charset="0"/>
                <a:sym typeface="Arial" charset="0"/>
              </a:rPr>
              <a:t>– Portal Catalog</a:t>
            </a:r>
            <a:endParaRPr lang="en-US" dirty="0">
              <a:ea typeface="ＭＳ Ｐゴシック" charset="0"/>
              <a:sym typeface="Arial" charset="0"/>
            </a:endParaRPr>
          </a:p>
        </p:txBody>
      </p:sp>
      <p:sp>
        <p:nvSpPr>
          <p:cNvPr id="4" name="Slide Number Placeholder 3"/>
          <p:cNvSpPr>
            <a:spLocks noGrp="1"/>
          </p:cNvSpPr>
          <p:nvPr>
            <p:ph type="sldNum" sz="quarter" idx="4"/>
          </p:nvPr>
        </p:nvSpPr>
        <p:spPr/>
        <p:txBody>
          <a:bodyPr/>
          <a:lstStyle/>
          <a:p>
            <a:fld id="{6FF59741-7650-A046-95B5-8D31235C520E}" type="slidenum">
              <a:rPr lang="en-US" smtClean="0"/>
              <a:pPr/>
              <a:t>27</a:t>
            </a:fld>
            <a:endParaRPr lang="en-US" dirty="0"/>
          </a:p>
        </p:txBody>
      </p:sp>
      <p:grpSp>
        <p:nvGrpSpPr>
          <p:cNvPr id="44" name="Group 43"/>
          <p:cNvGrpSpPr/>
          <p:nvPr/>
        </p:nvGrpSpPr>
        <p:grpSpPr>
          <a:xfrm>
            <a:off x="429607" y="2636911"/>
            <a:ext cx="8109940" cy="3240360"/>
            <a:chOff x="-21814" y="2933829"/>
            <a:chExt cx="9770601" cy="3903884"/>
          </a:xfrm>
        </p:grpSpPr>
        <p:sp>
          <p:nvSpPr>
            <p:cNvPr id="45" name="AutoShape 8"/>
            <p:cNvSpPr>
              <a:spLocks/>
            </p:cNvSpPr>
            <p:nvPr/>
          </p:nvSpPr>
          <p:spPr bwMode="auto">
            <a:xfrm>
              <a:off x="1843499" y="5220180"/>
              <a:ext cx="1446286" cy="1336675"/>
            </a:xfrm>
            <a:custGeom>
              <a:avLst/>
              <a:gdLst>
                <a:gd name="connsiteX0" fmla="*/ 0 w 1131888"/>
                <a:gd name="connsiteY0" fmla="*/ 0 h 1109487"/>
                <a:gd name="connsiteX1" fmla="*/ 1131888 w 1131888"/>
                <a:gd name="connsiteY1" fmla="*/ 0 h 1109487"/>
                <a:gd name="connsiteX2" fmla="*/ 1131888 w 1131888"/>
                <a:gd name="connsiteY2" fmla="*/ 1109487 h 1109487"/>
                <a:gd name="connsiteX3" fmla="*/ 0 w 1131888"/>
                <a:gd name="connsiteY3" fmla="*/ 1109487 h 1109487"/>
                <a:gd name="connsiteX4" fmla="*/ 0 w 1131888"/>
                <a:gd name="connsiteY4" fmla="*/ 0 h 1109487"/>
                <a:gd name="connsiteX0" fmla="*/ 0 w 1192848"/>
                <a:gd name="connsiteY0" fmla="*/ 0 h 1109487"/>
                <a:gd name="connsiteX1" fmla="*/ 1192848 w 1192848"/>
                <a:gd name="connsiteY1" fmla="*/ 0 h 1109487"/>
                <a:gd name="connsiteX2" fmla="*/ 1131888 w 1192848"/>
                <a:gd name="connsiteY2" fmla="*/ 1109487 h 1109487"/>
                <a:gd name="connsiteX3" fmla="*/ 0 w 1192848"/>
                <a:gd name="connsiteY3" fmla="*/ 1109487 h 1109487"/>
                <a:gd name="connsiteX4" fmla="*/ 0 w 1192848"/>
                <a:gd name="connsiteY4" fmla="*/ 0 h 1109487"/>
                <a:gd name="connsiteX0" fmla="*/ 0 w 1192848"/>
                <a:gd name="connsiteY0" fmla="*/ 0 h 1109487"/>
                <a:gd name="connsiteX1" fmla="*/ 1192848 w 1192848"/>
                <a:gd name="connsiteY1" fmla="*/ 0 h 1109487"/>
                <a:gd name="connsiteX2" fmla="*/ 1040448 w 1192848"/>
                <a:gd name="connsiteY2" fmla="*/ 1079007 h 1109487"/>
                <a:gd name="connsiteX3" fmla="*/ 0 w 1192848"/>
                <a:gd name="connsiteY3" fmla="*/ 1109487 h 1109487"/>
                <a:gd name="connsiteX4" fmla="*/ 0 w 1192848"/>
                <a:gd name="connsiteY4" fmla="*/ 0 h 1109487"/>
                <a:gd name="connsiteX0" fmla="*/ 0 w 1192848"/>
                <a:gd name="connsiteY0" fmla="*/ 0 h 1109487"/>
                <a:gd name="connsiteX1" fmla="*/ 1192848 w 1192848"/>
                <a:gd name="connsiteY1" fmla="*/ 0 h 1109487"/>
                <a:gd name="connsiteX2" fmla="*/ 1063308 w 1192848"/>
                <a:gd name="connsiteY2" fmla="*/ 1086627 h 1109487"/>
                <a:gd name="connsiteX3" fmla="*/ 0 w 1192848"/>
                <a:gd name="connsiteY3" fmla="*/ 1109487 h 1109487"/>
                <a:gd name="connsiteX4" fmla="*/ 0 w 1192848"/>
                <a:gd name="connsiteY4" fmla="*/ 0 h 1109487"/>
                <a:gd name="connsiteX0" fmla="*/ 0 w 1192848"/>
                <a:gd name="connsiteY0" fmla="*/ 0 h 1109487"/>
                <a:gd name="connsiteX1" fmla="*/ 1192848 w 1192848"/>
                <a:gd name="connsiteY1" fmla="*/ 0 h 1109487"/>
                <a:gd name="connsiteX2" fmla="*/ 1093788 w 1192848"/>
                <a:gd name="connsiteY2" fmla="*/ 1086627 h 1109487"/>
                <a:gd name="connsiteX3" fmla="*/ 0 w 1192848"/>
                <a:gd name="connsiteY3" fmla="*/ 1109487 h 1109487"/>
                <a:gd name="connsiteX4" fmla="*/ 0 w 1192848"/>
                <a:gd name="connsiteY4" fmla="*/ 0 h 1109487"/>
                <a:gd name="connsiteX0" fmla="*/ 0 w 1192848"/>
                <a:gd name="connsiteY0" fmla="*/ 0 h 1124727"/>
                <a:gd name="connsiteX1" fmla="*/ 1192848 w 1192848"/>
                <a:gd name="connsiteY1" fmla="*/ 0 h 1124727"/>
                <a:gd name="connsiteX2" fmla="*/ 1086168 w 1192848"/>
                <a:gd name="connsiteY2" fmla="*/ 1124727 h 1124727"/>
                <a:gd name="connsiteX3" fmla="*/ 0 w 1192848"/>
                <a:gd name="connsiteY3" fmla="*/ 1109487 h 1124727"/>
                <a:gd name="connsiteX4" fmla="*/ 0 w 1192848"/>
                <a:gd name="connsiteY4" fmla="*/ 0 h 1124727"/>
                <a:gd name="connsiteX0" fmla="*/ 0 w 1200468"/>
                <a:gd name="connsiteY0" fmla="*/ 0 h 1124727"/>
                <a:gd name="connsiteX1" fmla="*/ 1200468 w 1200468"/>
                <a:gd name="connsiteY1" fmla="*/ 0 h 1124727"/>
                <a:gd name="connsiteX2" fmla="*/ 1086168 w 1200468"/>
                <a:gd name="connsiteY2" fmla="*/ 1124727 h 1124727"/>
                <a:gd name="connsiteX3" fmla="*/ 0 w 1200468"/>
                <a:gd name="connsiteY3" fmla="*/ 1109487 h 1124727"/>
                <a:gd name="connsiteX4" fmla="*/ 0 w 1200468"/>
                <a:gd name="connsiteY4" fmla="*/ 0 h 1124727"/>
                <a:gd name="connsiteX0" fmla="*/ 0 w 1200468"/>
                <a:gd name="connsiteY0" fmla="*/ 0 h 1109487"/>
                <a:gd name="connsiteX1" fmla="*/ 1200468 w 1200468"/>
                <a:gd name="connsiteY1" fmla="*/ 0 h 1109487"/>
                <a:gd name="connsiteX2" fmla="*/ 1063308 w 1200468"/>
                <a:gd name="connsiteY2" fmla="*/ 1071387 h 1109487"/>
                <a:gd name="connsiteX3" fmla="*/ 0 w 1200468"/>
                <a:gd name="connsiteY3" fmla="*/ 1109487 h 1109487"/>
                <a:gd name="connsiteX4" fmla="*/ 0 w 1200468"/>
                <a:gd name="connsiteY4" fmla="*/ 0 h 1109487"/>
                <a:gd name="connsiteX0" fmla="*/ 0 w 1200468"/>
                <a:gd name="connsiteY0" fmla="*/ 0 h 1109487"/>
                <a:gd name="connsiteX1" fmla="*/ 1200468 w 1200468"/>
                <a:gd name="connsiteY1" fmla="*/ 0 h 1109487"/>
                <a:gd name="connsiteX2" fmla="*/ 1086168 w 1200468"/>
                <a:gd name="connsiteY2" fmla="*/ 1086627 h 1109487"/>
                <a:gd name="connsiteX3" fmla="*/ 0 w 1200468"/>
                <a:gd name="connsiteY3" fmla="*/ 1109487 h 1109487"/>
                <a:gd name="connsiteX4" fmla="*/ 0 w 1200468"/>
                <a:gd name="connsiteY4" fmla="*/ 0 h 1109487"/>
                <a:gd name="connsiteX0" fmla="*/ 0 w 1200468"/>
                <a:gd name="connsiteY0" fmla="*/ 0 h 1109487"/>
                <a:gd name="connsiteX1" fmla="*/ 1200468 w 1200468"/>
                <a:gd name="connsiteY1" fmla="*/ 0 h 1109487"/>
                <a:gd name="connsiteX2" fmla="*/ 1078548 w 1200468"/>
                <a:gd name="connsiteY2" fmla="*/ 1056147 h 1109487"/>
                <a:gd name="connsiteX3" fmla="*/ 0 w 1200468"/>
                <a:gd name="connsiteY3" fmla="*/ 1109487 h 1109487"/>
                <a:gd name="connsiteX4" fmla="*/ 0 w 1200468"/>
                <a:gd name="connsiteY4" fmla="*/ 0 h 1109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468" h="1109487">
                  <a:moveTo>
                    <a:pt x="0" y="0"/>
                  </a:moveTo>
                  <a:lnTo>
                    <a:pt x="1200468" y="0"/>
                  </a:lnTo>
                  <a:lnTo>
                    <a:pt x="1078548" y="1056147"/>
                  </a:lnTo>
                  <a:lnTo>
                    <a:pt x="0" y="1109487"/>
                  </a:lnTo>
                  <a:lnTo>
                    <a:pt x="0" y="0"/>
                  </a:lnTo>
                  <a:close/>
                </a:path>
              </a:pathLst>
            </a:custGeom>
            <a:solidFill>
              <a:schemeClr val="tx1">
                <a:lumMod val="25000"/>
                <a:lumOff val="75000"/>
              </a:schemeClr>
            </a:solidFill>
            <a:ln w="12700">
              <a:no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buFont typeface="Times New Roman" charset="0"/>
                <a:buNone/>
                <a:defRPr/>
              </a:pPr>
              <a:r>
                <a:rPr lang="nl-NL" dirty="0" smtClean="0">
                  <a:latin typeface="Roboto Light" pitchFamily="2" charset="0"/>
                  <a:ea typeface="Roboto Light" pitchFamily="2" charset="0"/>
                </a:rPr>
                <a:t>Portal</a:t>
              </a:r>
              <a:endParaRPr lang="nl-NL" dirty="0">
                <a:latin typeface="Roboto Light" pitchFamily="2" charset="0"/>
                <a:ea typeface="Roboto Light" pitchFamily="2" charset="0"/>
              </a:endParaRPr>
            </a:p>
          </p:txBody>
        </p:sp>
        <p:sp>
          <p:nvSpPr>
            <p:cNvPr id="46" name="Rectangle 10"/>
            <p:cNvSpPr>
              <a:spLocks/>
            </p:cNvSpPr>
            <p:nvPr/>
          </p:nvSpPr>
          <p:spPr bwMode="auto">
            <a:xfrm>
              <a:off x="8415749" y="5769455"/>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39606" bIns="0"/>
            <a:lstStyle/>
            <a:p>
              <a:pPr marL="41265" defTabSz="914180"/>
              <a:r>
                <a:rPr lang="en-US" b="1">
                  <a:latin typeface="Roboto Light" pitchFamily="2" charset="0"/>
                  <a:ea typeface="Roboto Light" pitchFamily="2" charset="0"/>
                  <a:cs typeface="Arial" pitchFamily="34" charset="0"/>
                  <a:sym typeface="Arial" pitchFamily="34" charset="0"/>
                </a:rPr>
                <a:t>Catalog</a:t>
              </a:r>
            </a:p>
          </p:txBody>
        </p:sp>
        <p:sp>
          <p:nvSpPr>
            <p:cNvPr id="47" name="AutoShape 23"/>
            <p:cNvSpPr>
              <a:spLocks/>
            </p:cNvSpPr>
            <p:nvPr/>
          </p:nvSpPr>
          <p:spPr bwMode="auto">
            <a:xfrm>
              <a:off x="3437349" y="3020539"/>
              <a:ext cx="6141902" cy="1423353"/>
            </a:xfrm>
            <a:custGeom>
              <a:avLst/>
              <a:gdLst>
                <a:gd name="connsiteX0" fmla="*/ 0 w 5059893"/>
                <a:gd name="connsiteY0" fmla="*/ 0 h 1114758"/>
                <a:gd name="connsiteX1" fmla="*/ 5059893 w 5059893"/>
                <a:gd name="connsiteY1" fmla="*/ 0 h 1114758"/>
                <a:gd name="connsiteX2" fmla="*/ 5059893 w 5059893"/>
                <a:gd name="connsiteY2" fmla="*/ 1114758 h 1114758"/>
                <a:gd name="connsiteX3" fmla="*/ 0 w 5059893"/>
                <a:gd name="connsiteY3" fmla="*/ 1114758 h 1114758"/>
                <a:gd name="connsiteX4" fmla="*/ 0 w 5059893"/>
                <a:gd name="connsiteY4" fmla="*/ 0 h 1114758"/>
                <a:gd name="connsiteX0" fmla="*/ 0 w 5059893"/>
                <a:gd name="connsiteY0" fmla="*/ 0 h 1114758"/>
                <a:gd name="connsiteX1" fmla="*/ 5059893 w 5059893"/>
                <a:gd name="connsiteY1" fmla="*/ 0 h 1114758"/>
                <a:gd name="connsiteX2" fmla="*/ 4850343 w 5059893"/>
                <a:gd name="connsiteY2" fmla="*/ 1114758 h 1114758"/>
                <a:gd name="connsiteX3" fmla="*/ 0 w 5059893"/>
                <a:gd name="connsiteY3" fmla="*/ 1114758 h 1114758"/>
                <a:gd name="connsiteX4" fmla="*/ 0 w 5059893"/>
                <a:gd name="connsiteY4" fmla="*/ 0 h 1114758"/>
                <a:gd name="connsiteX0" fmla="*/ 0 w 5059893"/>
                <a:gd name="connsiteY0" fmla="*/ 0 h 1114758"/>
                <a:gd name="connsiteX1" fmla="*/ 5059893 w 5059893"/>
                <a:gd name="connsiteY1" fmla="*/ 0 h 1114758"/>
                <a:gd name="connsiteX2" fmla="*/ 4955118 w 5059893"/>
                <a:gd name="connsiteY2" fmla="*/ 1114758 h 1114758"/>
                <a:gd name="connsiteX3" fmla="*/ 0 w 5059893"/>
                <a:gd name="connsiteY3" fmla="*/ 1114758 h 1114758"/>
                <a:gd name="connsiteX4" fmla="*/ 0 w 5059893"/>
                <a:gd name="connsiteY4" fmla="*/ 0 h 1114758"/>
                <a:gd name="connsiteX0" fmla="*/ 0 w 5097993"/>
                <a:gd name="connsiteY0" fmla="*/ 66675 h 1181433"/>
                <a:gd name="connsiteX1" fmla="*/ 5097993 w 5097993"/>
                <a:gd name="connsiteY1" fmla="*/ 0 h 1181433"/>
                <a:gd name="connsiteX2" fmla="*/ 4955118 w 5097993"/>
                <a:gd name="connsiteY2" fmla="*/ 1181433 h 1181433"/>
                <a:gd name="connsiteX3" fmla="*/ 0 w 5097993"/>
                <a:gd name="connsiteY3" fmla="*/ 1181433 h 1181433"/>
                <a:gd name="connsiteX4" fmla="*/ 0 w 5097993"/>
                <a:gd name="connsiteY4" fmla="*/ 66675 h 118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993" h="1181433">
                  <a:moveTo>
                    <a:pt x="0" y="66675"/>
                  </a:moveTo>
                  <a:lnTo>
                    <a:pt x="5097993" y="0"/>
                  </a:lnTo>
                  <a:lnTo>
                    <a:pt x="4955118" y="1181433"/>
                  </a:lnTo>
                  <a:lnTo>
                    <a:pt x="0" y="1181433"/>
                  </a:lnTo>
                  <a:lnTo>
                    <a:pt x="0" y="66675"/>
                  </a:lnTo>
                  <a:close/>
                </a:path>
              </a:pathLst>
            </a:custGeom>
            <a:solidFill>
              <a:schemeClr val="tx1">
                <a:lumMod val="10000"/>
                <a:lumOff val="90000"/>
              </a:schemeClr>
            </a:solidFill>
            <a:ln w="12700">
              <a:noFill/>
              <a:round/>
              <a:headEnd/>
              <a:tailEnd/>
            </a:ln>
          </p:spPr>
          <p:txBody>
            <a:bodyPr lIns="0" tIns="0" rIns="0" bIns="0"/>
            <a:lstStyle/>
            <a:p>
              <a:endParaRPr lang="nl-NL">
                <a:latin typeface="Roboto Light" pitchFamily="2" charset="0"/>
                <a:ea typeface="Roboto Light" pitchFamily="2" charset="0"/>
              </a:endParaRPr>
            </a:p>
          </p:txBody>
        </p:sp>
        <p:sp>
          <p:nvSpPr>
            <p:cNvPr id="48" name="Rectangle 28"/>
            <p:cNvSpPr>
              <a:spLocks/>
            </p:cNvSpPr>
            <p:nvPr/>
          </p:nvSpPr>
          <p:spPr bwMode="auto">
            <a:xfrm>
              <a:off x="8453387" y="3554879"/>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39606" bIns="0"/>
            <a:lstStyle/>
            <a:p>
              <a:pPr marL="41265" defTabSz="914180"/>
              <a:r>
                <a:rPr lang="en-US" sz="1600" dirty="0">
                  <a:latin typeface="Roboto Light" pitchFamily="2" charset="0"/>
                  <a:ea typeface="Roboto Light" pitchFamily="2" charset="0"/>
                  <a:cs typeface="Arial" pitchFamily="34" charset="0"/>
                  <a:sym typeface="Arial" pitchFamily="34" charset="0"/>
                </a:rPr>
                <a:t>Catalog</a:t>
              </a:r>
            </a:p>
          </p:txBody>
        </p:sp>
        <p:sp>
          <p:nvSpPr>
            <p:cNvPr id="49" name="Rectangle 49"/>
            <p:cNvSpPr>
              <a:spLocks/>
            </p:cNvSpPr>
            <p:nvPr/>
          </p:nvSpPr>
          <p:spPr bwMode="auto">
            <a:xfrm>
              <a:off x="1851437" y="3519722"/>
              <a:ext cx="1585913" cy="62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39606" bIns="0"/>
            <a:lstStyle/>
            <a:p>
              <a:pPr marL="41265" defTabSz="914180"/>
              <a:r>
                <a:rPr lang="en-US" dirty="0" smtClean="0">
                  <a:solidFill>
                    <a:schemeClr val="tx1"/>
                  </a:solidFill>
                  <a:latin typeface="Roboto Light" pitchFamily="2" charset="0"/>
                  <a:ea typeface="Roboto Light" pitchFamily="2" charset="0"/>
                  <a:cs typeface="Arial" pitchFamily="34" charset="0"/>
                  <a:sym typeface="Arial" pitchFamily="34" charset="0"/>
                </a:rPr>
                <a:t>ALL PORTALS</a:t>
              </a:r>
              <a:endParaRPr lang="en-US" dirty="0">
                <a:solidFill>
                  <a:schemeClr val="tx1"/>
                </a:solidFill>
                <a:latin typeface="Roboto Light" pitchFamily="2" charset="0"/>
                <a:ea typeface="Roboto Light" pitchFamily="2" charset="0"/>
                <a:cs typeface="Arial" pitchFamily="34" charset="0"/>
                <a:sym typeface="Arial" pitchFamily="34" charset="0"/>
              </a:endParaRPr>
            </a:p>
          </p:txBody>
        </p:sp>
        <p:sp>
          <p:nvSpPr>
            <p:cNvPr id="50" name="Rectangle 50"/>
            <p:cNvSpPr>
              <a:spLocks/>
            </p:cNvSpPr>
            <p:nvPr/>
          </p:nvSpPr>
          <p:spPr bwMode="auto">
            <a:xfrm>
              <a:off x="51212" y="3519722"/>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39606" bIns="0"/>
            <a:lstStyle/>
            <a:p>
              <a:pPr marL="41265" defTabSz="914180"/>
              <a:r>
                <a:rPr lang="en-US" dirty="0" smtClean="0">
                  <a:latin typeface="Roboto Light" pitchFamily="2" charset="0"/>
                  <a:ea typeface="Roboto Light" pitchFamily="2" charset="0"/>
                  <a:cs typeface="Arial" pitchFamily="34" charset="0"/>
                  <a:sym typeface="Arial" pitchFamily="34" charset="0"/>
                </a:rPr>
                <a:t>Server</a:t>
              </a:r>
              <a:endParaRPr lang="en-US" dirty="0">
                <a:latin typeface="Roboto Light" pitchFamily="2" charset="0"/>
                <a:ea typeface="Roboto Light" pitchFamily="2" charset="0"/>
                <a:cs typeface="Arial" pitchFamily="34" charset="0"/>
                <a:sym typeface="Arial" pitchFamily="34" charset="0"/>
              </a:endParaRPr>
            </a:p>
            <a:p>
              <a:pPr marL="41265" defTabSz="914180"/>
              <a:r>
                <a:rPr lang="en-US" dirty="0" smtClean="0">
                  <a:latin typeface="Roboto Light" pitchFamily="2" charset="0"/>
                  <a:ea typeface="Roboto Light" pitchFamily="2" charset="0"/>
                  <a:cs typeface="Arial" pitchFamily="34" charset="0"/>
                  <a:sym typeface="Arial" pitchFamily="34" charset="0"/>
                </a:rPr>
                <a:t>Level</a:t>
              </a:r>
              <a:endParaRPr lang="en-US" dirty="0">
                <a:latin typeface="Roboto Light" pitchFamily="2" charset="0"/>
                <a:ea typeface="Roboto Light" pitchFamily="2" charset="0"/>
                <a:cs typeface="Arial" pitchFamily="34" charset="0"/>
                <a:sym typeface="Arial" pitchFamily="34" charset="0"/>
              </a:endParaRPr>
            </a:p>
          </p:txBody>
        </p:sp>
        <p:sp>
          <p:nvSpPr>
            <p:cNvPr id="51" name="Rectangle 51"/>
            <p:cNvSpPr>
              <a:spLocks/>
            </p:cNvSpPr>
            <p:nvPr/>
          </p:nvSpPr>
          <p:spPr bwMode="auto">
            <a:xfrm>
              <a:off x="-21814" y="5484742"/>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39606" bIns="0"/>
            <a:lstStyle/>
            <a:p>
              <a:pPr marL="41265" defTabSz="914180"/>
              <a:r>
                <a:rPr lang="en-US" dirty="0" smtClean="0">
                  <a:latin typeface="Roboto Light" pitchFamily="2" charset="0"/>
                  <a:ea typeface="Roboto Light" pitchFamily="2" charset="0"/>
                  <a:cs typeface="Arial" pitchFamily="34" charset="0"/>
                  <a:sym typeface="Arial" pitchFamily="34" charset="0"/>
                </a:rPr>
                <a:t>Portal</a:t>
              </a:r>
              <a:endParaRPr lang="en-US" dirty="0">
                <a:latin typeface="Roboto Light" pitchFamily="2" charset="0"/>
                <a:ea typeface="Roboto Light" pitchFamily="2" charset="0"/>
                <a:cs typeface="Arial" pitchFamily="34" charset="0"/>
                <a:sym typeface="Arial" pitchFamily="34" charset="0"/>
              </a:endParaRPr>
            </a:p>
            <a:p>
              <a:pPr marL="41265" defTabSz="914180"/>
              <a:r>
                <a:rPr lang="en-US" dirty="0" smtClean="0">
                  <a:latin typeface="Roboto Light" pitchFamily="2" charset="0"/>
                  <a:ea typeface="Roboto Light" pitchFamily="2" charset="0"/>
                  <a:cs typeface="Arial" pitchFamily="34" charset="0"/>
                  <a:sym typeface="Arial" pitchFamily="34" charset="0"/>
                </a:rPr>
                <a:t>Level</a:t>
              </a:r>
              <a:endParaRPr lang="en-US" dirty="0">
                <a:latin typeface="Roboto Light" pitchFamily="2" charset="0"/>
                <a:ea typeface="Roboto Light" pitchFamily="2" charset="0"/>
                <a:cs typeface="Arial" pitchFamily="34" charset="0"/>
                <a:sym typeface="Arial" pitchFamily="34" charset="0"/>
              </a:endParaRPr>
            </a:p>
          </p:txBody>
        </p:sp>
        <p:sp>
          <p:nvSpPr>
            <p:cNvPr id="52" name="Line 52"/>
            <p:cNvSpPr>
              <a:spLocks noChangeShapeType="1"/>
            </p:cNvSpPr>
            <p:nvPr/>
          </p:nvSpPr>
          <p:spPr bwMode="auto">
            <a:xfrm>
              <a:off x="1491074" y="2933829"/>
              <a:ext cx="0" cy="390388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Times New Roman" charset="0"/>
                <a:buNone/>
                <a:defRPr/>
              </a:pPr>
              <a:endParaRPr lang="nl-NL">
                <a:latin typeface="Roboto Light" pitchFamily="2" charset="0"/>
                <a:ea typeface="Roboto Light" pitchFamily="2" charset="0"/>
              </a:endParaRPr>
            </a:p>
          </p:txBody>
        </p:sp>
        <p:sp>
          <p:nvSpPr>
            <p:cNvPr id="53" name="Line 53"/>
            <p:cNvSpPr>
              <a:spLocks noChangeShapeType="1"/>
            </p:cNvSpPr>
            <p:nvPr/>
          </p:nvSpPr>
          <p:spPr bwMode="auto">
            <a:xfrm>
              <a:off x="1491074" y="4756630"/>
              <a:ext cx="8135938"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Times New Roman" charset="0"/>
                <a:buNone/>
                <a:defRPr/>
              </a:pPr>
              <a:endParaRPr lang="nl-NL">
                <a:latin typeface="Roboto Light" pitchFamily="2" charset="0"/>
                <a:ea typeface="Roboto Light" pitchFamily="2" charset="0"/>
              </a:endParaRPr>
            </a:p>
          </p:txBody>
        </p:sp>
        <p:cxnSp>
          <p:nvCxnSpPr>
            <p:cNvPr id="54" name="Straight Arrow Connector 2"/>
            <p:cNvCxnSpPr>
              <a:cxnSpLocks noChangeShapeType="1"/>
            </p:cNvCxnSpPr>
            <p:nvPr/>
          </p:nvCxnSpPr>
          <p:spPr bwMode="auto">
            <a:xfrm flipV="1">
              <a:off x="6485349" y="4443893"/>
              <a:ext cx="0" cy="758825"/>
            </a:xfrm>
            <a:prstGeom prst="straightConnector1">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TextBox 3"/>
            <p:cNvSpPr txBox="1">
              <a:spLocks noChangeArrowheads="1"/>
            </p:cNvSpPr>
            <p:nvPr/>
          </p:nvSpPr>
          <p:spPr bwMode="auto">
            <a:xfrm>
              <a:off x="6470221" y="4752756"/>
              <a:ext cx="2147934" cy="40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dirty="0">
                  <a:latin typeface="Roboto Light" pitchFamily="2" charset="0"/>
                  <a:ea typeface="Roboto Light" pitchFamily="2" charset="0"/>
                </a:rPr>
                <a:t>selection of items</a:t>
              </a:r>
              <a:endParaRPr lang="nl-NL" sz="1600" dirty="0">
                <a:latin typeface="Roboto Light" pitchFamily="2" charset="0"/>
                <a:ea typeface="Roboto Light" pitchFamily="2" charset="0"/>
              </a:endParaRPr>
            </a:p>
          </p:txBody>
        </p:sp>
        <p:sp>
          <p:nvSpPr>
            <p:cNvPr id="56" name="AutoShape 23"/>
            <p:cNvSpPr>
              <a:spLocks/>
            </p:cNvSpPr>
            <p:nvPr/>
          </p:nvSpPr>
          <p:spPr bwMode="auto">
            <a:xfrm>
              <a:off x="3437350" y="5133502"/>
              <a:ext cx="6141902" cy="1423353"/>
            </a:xfrm>
            <a:custGeom>
              <a:avLst/>
              <a:gdLst>
                <a:gd name="connsiteX0" fmla="*/ 0 w 5059893"/>
                <a:gd name="connsiteY0" fmla="*/ 0 h 1114758"/>
                <a:gd name="connsiteX1" fmla="*/ 5059893 w 5059893"/>
                <a:gd name="connsiteY1" fmla="*/ 0 h 1114758"/>
                <a:gd name="connsiteX2" fmla="*/ 5059893 w 5059893"/>
                <a:gd name="connsiteY2" fmla="*/ 1114758 h 1114758"/>
                <a:gd name="connsiteX3" fmla="*/ 0 w 5059893"/>
                <a:gd name="connsiteY3" fmla="*/ 1114758 h 1114758"/>
                <a:gd name="connsiteX4" fmla="*/ 0 w 5059893"/>
                <a:gd name="connsiteY4" fmla="*/ 0 h 1114758"/>
                <a:gd name="connsiteX0" fmla="*/ 0 w 5059893"/>
                <a:gd name="connsiteY0" fmla="*/ 0 h 1114758"/>
                <a:gd name="connsiteX1" fmla="*/ 5059893 w 5059893"/>
                <a:gd name="connsiteY1" fmla="*/ 0 h 1114758"/>
                <a:gd name="connsiteX2" fmla="*/ 4850343 w 5059893"/>
                <a:gd name="connsiteY2" fmla="*/ 1114758 h 1114758"/>
                <a:gd name="connsiteX3" fmla="*/ 0 w 5059893"/>
                <a:gd name="connsiteY3" fmla="*/ 1114758 h 1114758"/>
                <a:gd name="connsiteX4" fmla="*/ 0 w 5059893"/>
                <a:gd name="connsiteY4" fmla="*/ 0 h 1114758"/>
                <a:gd name="connsiteX0" fmla="*/ 0 w 5059893"/>
                <a:gd name="connsiteY0" fmla="*/ 0 h 1114758"/>
                <a:gd name="connsiteX1" fmla="*/ 5059893 w 5059893"/>
                <a:gd name="connsiteY1" fmla="*/ 0 h 1114758"/>
                <a:gd name="connsiteX2" fmla="*/ 4955118 w 5059893"/>
                <a:gd name="connsiteY2" fmla="*/ 1114758 h 1114758"/>
                <a:gd name="connsiteX3" fmla="*/ 0 w 5059893"/>
                <a:gd name="connsiteY3" fmla="*/ 1114758 h 1114758"/>
                <a:gd name="connsiteX4" fmla="*/ 0 w 5059893"/>
                <a:gd name="connsiteY4" fmla="*/ 0 h 1114758"/>
                <a:gd name="connsiteX0" fmla="*/ 0 w 5097993"/>
                <a:gd name="connsiteY0" fmla="*/ 66675 h 1181433"/>
                <a:gd name="connsiteX1" fmla="*/ 5097993 w 5097993"/>
                <a:gd name="connsiteY1" fmla="*/ 0 h 1181433"/>
                <a:gd name="connsiteX2" fmla="*/ 4955118 w 5097993"/>
                <a:gd name="connsiteY2" fmla="*/ 1181433 h 1181433"/>
                <a:gd name="connsiteX3" fmla="*/ 0 w 5097993"/>
                <a:gd name="connsiteY3" fmla="*/ 1181433 h 1181433"/>
                <a:gd name="connsiteX4" fmla="*/ 0 w 5097993"/>
                <a:gd name="connsiteY4" fmla="*/ 66675 h 118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993" h="1181433">
                  <a:moveTo>
                    <a:pt x="0" y="66675"/>
                  </a:moveTo>
                  <a:lnTo>
                    <a:pt x="5097993" y="0"/>
                  </a:lnTo>
                  <a:lnTo>
                    <a:pt x="4955118" y="1181433"/>
                  </a:lnTo>
                  <a:lnTo>
                    <a:pt x="0" y="1181433"/>
                  </a:lnTo>
                  <a:lnTo>
                    <a:pt x="0" y="66675"/>
                  </a:lnTo>
                  <a:close/>
                </a:path>
              </a:pathLst>
            </a:custGeom>
            <a:solidFill>
              <a:schemeClr val="tx1">
                <a:lumMod val="10000"/>
                <a:lumOff val="90000"/>
              </a:schemeClr>
            </a:solidFill>
            <a:ln w="12700">
              <a:noFill/>
              <a:round/>
              <a:headEnd/>
              <a:tailEnd/>
            </a:ln>
          </p:spPr>
          <p:txBody>
            <a:bodyPr lIns="0" tIns="0" rIns="0" bIns="0"/>
            <a:lstStyle/>
            <a:p>
              <a:endParaRPr lang="nl-NL">
                <a:latin typeface="Roboto Light" pitchFamily="2" charset="0"/>
                <a:ea typeface="Roboto Light" pitchFamily="2" charset="0"/>
              </a:endParaRPr>
            </a:p>
          </p:txBody>
        </p:sp>
        <p:sp>
          <p:nvSpPr>
            <p:cNvPr id="57" name="Rectangle 28"/>
            <p:cNvSpPr>
              <a:spLocks/>
            </p:cNvSpPr>
            <p:nvPr/>
          </p:nvSpPr>
          <p:spPr bwMode="auto">
            <a:xfrm>
              <a:off x="8469145" y="5692777"/>
              <a:ext cx="101457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39606" bIns="0"/>
            <a:lstStyle/>
            <a:p>
              <a:pPr marL="41265" defTabSz="914180"/>
              <a:r>
                <a:rPr lang="en-US" sz="1600" dirty="0">
                  <a:latin typeface="Roboto Light" pitchFamily="2" charset="0"/>
                  <a:ea typeface="Roboto Light" pitchFamily="2" charset="0"/>
                  <a:cs typeface="Arial" pitchFamily="34" charset="0"/>
                  <a:sym typeface="Arial" pitchFamily="34" charset="0"/>
                </a:rPr>
                <a:t>Catalog</a:t>
              </a:r>
            </a:p>
          </p:txBody>
        </p:sp>
      </p:grpSp>
      <p:grpSp>
        <p:nvGrpSpPr>
          <p:cNvPr id="58" name="Group 57"/>
          <p:cNvGrpSpPr/>
          <p:nvPr/>
        </p:nvGrpSpPr>
        <p:grpSpPr>
          <a:xfrm>
            <a:off x="3615759" y="2890199"/>
            <a:ext cx="1149546" cy="826835"/>
            <a:chOff x="3615759" y="2890197"/>
            <a:chExt cx="1149546" cy="826835"/>
          </a:xfrm>
        </p:grpSpPr>
        <p:sp>
          <p:nvSpPr>
            <p:cNvPr id="59" name="AutoShape 30"/>
            <p:cNvSpPr>
              <a:spLocks/>
            </p:cNvSpPr>
            <p:nvPr/>
          </p:nvSpPr>
          <p:spPr bwMode="auto">
            <a:xfrm>
              <a:off x="3873236" y="2890197"/>
              <a:ext cx="892069" cy="623263"/>
            </a:xfrm>
            <a:custGeom>
              <a:avLst/>
              <a:gdLst>
                <a:gd name="connsiteX0" fmla="*/ 0 w 892069"/>
                <a:gd name="connsiteY0" fmla="*/ 0 h 623263"/>
                <a:gd name="connsiteX1" fmla="*/ 892069 w 892069"/>
                <a:gd name="connsiteY1" fmla="*/ 0 h 623263"/>
                <a:gd name="connsiteX2" fmla="*/ 892069 w 892069"/>
                <a:gd name="connsiteY2" fmla="*/ 6232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787294 w 892069"/>
                <a:gd name="connsiteY2" fmla="*/ 5851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834919 w 892069"/>
                <a:gd name="connsiteY2" fmla="*/ 613738 h 623263"/>
                <a:gd name="connsiteX3" fmla="*/ 0 w 892069"/>
                <a:gd name="connsiteY3" fmla="*/ 623263 h 623263"/>
                <a:gd name="connsiteX4" fmla="*/ 0 w 892069"/>
                <a:gd name="connsiteY4" fmla="*/ 0 h 623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069" h="623263">
                  <a:moveTo>
                    <a:pt x="0" y="0"/>
                  </a:moveTo>
                  <a:lnTo>
                    <a:pt x="892069" y="0"/>
                  </a:lnTo>
                  <a:lnTo>
                    <a:pt x="834919" y="613738"/>
                  </a:lnTo>
                  <a:lnTo>
                    <a:pt x="0" y="623263"/>
                  </a:lnTo>
                  <a:lnTo>
                    <a:pt x="0" y="0"/>
                  </a:lnTo>
                  <a:close/>
                </a:path>
              </a:pathLst>
            </a:custGeom>
            <a:solidFill>
              <a:schemeClr val="tx1">
                <a:lumMod val="75000"/>
                <a:lumOff val="25000"/>
              </a:schemeClr>
            </a:solidFill>
            <a:ln w="12700">
              <a:noFill/>
              <a:round/>
              <a:headEnd/>
              <a:tailEnd/>
            </a:ln>
          </p:spPr>
          <p:txBody>
            <a:bodyPr lIns="0" tIns="0" rIns="0" bIns="0"/>
            <a:lstStyle/>
            <a:p>
              <a:endParaRPr lang="nl-NL" sz="1600">
                <a:latin typeface="Roboto Light" pitchFamily="2" charset="0"/>
                <a:ea typeface="Roboto Light" pitchFamily="2" charset="0"/>
              </a:endParaRPr>
            </a:p>
          </p:txBody>
        </p:sp>
        <p:sp>
          <p:nvSpPr>
            <p:cNvPr id="60" name="AutoShape 30"/>
            <p:cNvSpPr>
              <a:spLocks/>
            </p:cNvSpPr>
            <p:nvPr/>
          </p:nvSpPr>
          <p:spPr bwMode="auto">
            <a:xfrm>
              <a:off x="3742748" y="2989023"/>
              <a:ext cx="892069" cy="623263"/>
            </a:xfrm>
            <a:custGeom>
              <a:avLst/>
              <a:gdLst>
                <a:gd name="connsiteX0" fmla="*/ 0 w 892069"/>
                <a:gd name="connsiteY0" fmla="*/ 0 h 623263"/>
                <a:gd name="connsiteX1" fmla="*/ 892069 w 892069"/>
                <a:gd name="connsiteY1" fmla="*/ 0 h 623263"/>
                <a:gd name="connsiteX2" fmla="*/ 892069 w 892069"/>
                <a:gd name="connsiteY2" fmla="*/ 6232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787294 w 892069"/>
                <a:gd name="connsiteY2" fmla="*/ 5851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834919 w 892069"/>
                <a:gd name="connsiteY2" fmla="*/ 613738 h 623263"/>
                <a:gd name="connsiteX3" fmla="*/ 0 w 892069"/>
                <a:gd name="connsiteY3" fmla="*/ 623263 h 623263"/>
                <a:gd name="connsiteX4" fmla="*/ 0 w 892069"/>
                <a:gd name="connsiteY4" fmla="*/ 0 h 623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069" h="623263">
                  <a:moveTo>
                    <a:pt x="0" y="0"/>
                  </a:moveTo>
                  <a:lnTo>
                    <a:pt x="892069" y="0"/>
                  </a:lnTo>
                  <a:lnTo>
                    <a:pt x="834919" y="613738"/>
                  </a:lnTo>
                  <a:lnTo>
                    <a:pt x="0" y="623263"/>
                  </a:lnTo>
                  <a:lnTo>
                    <a:pt x="0" y="0"/>
                  </a:lnTo>
                  <a:close/>
                </a:path>
              </a:pathLst>
            </a:custGeom>
            <a:solidFill>
              <a:schemeClr val="tx1">
                <a:lumMod val="50000"/>
                <a:lumOff val="50000"/>
              </a:schemeClr>
            </a:solidFill>
            <a:ln w="12700">
              <a:noFill/>
              <a:round/>
              <a:headEnd/>
              <a:tailEnd/>
            </a:ln>
          </p:spPr>
          <p:txBody>
            <a:bodyPr lIns="0" tIns="0" rIns="0" bIns="0"/>
            <a:lstStyle/>
            <a:p>
              <a:endParaRPr lang="nl-NL" sz="1600">
                <a:latin typeface="Roboto Light" pitchFamily="2" charset="0"/>
                <a:ea typeface="Roboto Light" pitchFamily="2" charset="0"/>
              </a:endParaRPr>
            </a:p>
          </p:txBody>
        </p:sp>
        <p:sp>
          <p:nvSpPr>
            <p:cNvPr id="61" name="AutoShape 30"/>
            <p:cNvSpPr>
              <a:spLocks/>
            </p:cNvSpPr>
            <p:nvPr/>
          </p:nvSpPr>
          <p:spPr bwMode="auto">
            <a:xfrm>
              <a:off x="3615759" y="3093769"/>
              <a:ext cx="892069" cy="623263"/>
            </a:xfrm>
            <a:custGeom>
              <a:avLst/>
              <a:gdLst>
                <a:gd name="connsiteX0" fmla="*/ 0 w 892069"/>
                <a:gd name="connsiteY0" fmla="*/ 0 h 623263"/>
                <a:gd name="connsiteX1" fmla="*/ 892069 w 892069"/>
                <a:gd name="connsiteY1" fmla="*/ 0 h 623263"/>
                <a:gd name="connsiteX2" fmla="*/ 892069 w 892069"/>
                <a:gd name="connsiteY2" fmla="*/ 6232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787294 w 892069"/>
                <a:gd name="connsiteY2" fmla="*/ 5851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834919 w 892069"/>
                <a:gd name="connsiteY2" fmla="*/ 613738 h 623263"/>
                <a:gd name="connsiteX3" fmla="*/ 0 w 892069"/>
                <a:gd name="connsiteY3" fmla="*/ 623263 h 623263"/>
                <a:gd name="connsiteX4" fmla="*/ 0 w 892069"/>
                <a:gd name="connsiteY4" fmla="*/ 0 h 623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069" h="623263">
                  <a:moveTo>
                    <a:pt x="0" y="0"/>
                  </a:moveTo>
                  <a:lnTo>
                    <a:pt x="892069" y="0"/>
                  </a:lnTo>
                  <a:lnTo>
                    <a:pt x="834919" y="613738"/>
                  </a:lnTo>
                  <a:lnTo>
                    <a:pt x="0" y="623263"/>
                  </a:lnTo>
                  <a:lnTo>
                    <a:pt x="0" y="0"/>
                  </a:lnTo>
                  <a:close/>
                </a:path>
              </a:pathLst>
            </a:custGeom>
            <a:solidFill>
              <a:schemeClr val="tx1">
                <a:lumMod val="25000"/>
                <a:lumOff val="75000"/>
              </a:schemeClr>
            </a:solidFill>
            <a:ln w="12700">
              <a:noFill/>
              <a:round/>
              <a:headEnd/>
              <a:tailEnd/>
            </a:ln>
          </p:spPr>
          <p:txBody>
            <a:bodyPr lIns="0" tIns="0" rIns="0" bIns="0" anchor="ctr"/>
            <a:lstStyle/>
            <a:p>
              <a:pPr algn="ctr"/>
              <a:r>
                <a:rPr lang="nl-NL" sz="1200" dirty="0">
                  <a:latin typeface="Roboto Light" pitchFamily="2" charset="0"/>
                  <a:ea typeface="Roboto Light" pitchFamily="2" charset="0"/>
                </a:rPr>
                <a:t>Pages</a:t>
              </a:r>
            </a:p>
          </p:txBody>
        </p:sp>
      </p:grpSp>
      <p:grpSp>
        <p:nvGrpSpPr>
          <p:cNvPr id="62" name="Group 61"/>
          <p:cNvGrpSpPr/>
          <p:nvPr/>
        </p:nvGrpSpPr>
        <p:grpSpPr>
          <a:xfrm>
            <a:off x="4920564" y="2886184"/>
            <a:ext cx="1149546" cy="826835"/>
            <a:chOff x="3615759" y="2890197"/>
            <a:chExt cx="1149546" cy="826835"/>
          </a:xfrm>
        </p:grpSpPr>
        <p:sp>
          <p:nvSpPr>
            <p:cNvPr id="63" name="AutoShape 30"/>
            <p:cNvSpPr>
              <a:spLocks/>
            </p:cNvSpPr>
            <p:nvPr/>
          </p:nvSpPr>
          <p:spPr bwMode="auto">
            <a:xfrm>
              <a:off x="3873236" y="2890197"/>
              <a:ext cx="892069" cy="623263"/>
            </a:xfrm>
            <a:custGeom>
              <a:avLst/>
              <a:gdLst>
                <a:gd name="connsiteX0" fmla="*/ 0 w 892069"/>
                <a:gd name="connsiteY0" fmla="*/ 0 h 623263"/>
                <a:gd name="connsiteX1" fmla="*/ 892069 w 892069"/>
                <a:gd name="connsiteY1" fmla="*/ 0 h 623263"/>
                <a:gd name="connsiteX2" fmla="*/ 892069 w 892069"/>
                <a:gd name="connsiteY2" fmla="*/ 6232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787294 w 892069"/>
                <a:gd name="connsiteY2" fmla="*/ 5851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834919 w 892069"/>
                <a:gd name="connsiteY2" fmla="*/ 613738 h 623263"/>
                <a:gd name="connsiteX3" fmla="*/ 0 w 892069"/>
                <a:gd name="connsiteY3" fmla="*/ 623263 h 623263"/>
                <a:gd name="connsiteX4" fmla="*/ 0 w 892069"/>
                <a:gd name="connsiteY4" fmla="*/ 0 h 623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069" h="623263">
                  <a:moveTo>
                    <a:pt x="0" y="0"/>
                  </a:moveTo>
                  <a:lnTo>
                    <a:pt x="892069" y="0"/>
                  </a:lnTo>
                  <a:lnTo>
                    <a:pt x="834919" y="613738"/>
                  </a:lnTo>
                  <a:lnTo>
                    <a:pt x="0" y="623263"/>
                  </a:lnTo>
                  <a:lnTo>
                    <a:pt x="0" y="0"/>
                  </a:lnTo>
                  <a:close/>
                </a:path>
              </a:pathLst>
            </a:custGeom>
            <a:solidFill>
              <a:schemeClr val="tx1">
                <a:lumMod val="75000"/>
                <a:lumOff val="25000"/>
              </a:schemeClr>
            </a:solidFill>
            <a:ln w="12700">
              <a:noFill/>
              <a:round/>
              <a:headEnd/>
              <a:tailEnd/>
            </a:ln>
          </p:spPr>
          <p:txBody>
            <a:bodyPr lIns="0" tIns="0" rIns="0" bIns="0"/>
            <a:lstStyle/>
            <a:p>
              <a:endParaRPr lang="nl-NL" sz="1600">
                <a:latin typeface="Roboto Light" pitchFamily="2" charset="0"/>
                <a:ea typeface="Roboto Light" pitchFamily="2" charset="0"/>
              </a:endParaRPr>
            </a:p>
          </p:txBody>
        </p:sp>
        <p:sp>
          <p:nvSpPr>
            <p:cNvPr id="64" name="AutoShape 30"/>
            <p:cNvSpPr>
              <a:spLocks/>
            </p:cNvSpPr>
            <p:nvPr/>
          </p:nvSpPr>
          <p:spPr bwMode="auto">
            <a:xfrm>
              <a:off x="3742748" y="2989023"/>
              <a:ext cx="892069" cy="623263"/>
            </a:xfrm>
            <a:custGeom>
              <a:avLst/>
              <a:gdLst>
                <a:gd name="connsiteX0" fmla="*/ 0 w 892069"/>
                <a:gd name="connsiteY0" fmla="*/ 0 h 623263"/>
                <a:gd name="connsiteX1" fmla="*/ 892069 w 892069"/>
                <a:gd name="connsiteY1" fmla="*/ 0 h 623263"/>
                <a:gd name="connsiteX2" fmla="*/ 892069 w 892069"/>
                <a:gd name="connsiteY2" fmla="*/ 6232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787294 w 892069"/>
                <a:gd name="connsiteY2" fmla="*/ 5851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834919 w 892069"/>
                <a:gd name="connsiteY2" fmla="*/ 613738 h 623263"/>
                <a:gd name="connsiteX3" fmla="*/ 0 w 892069"/>
                <a:gd name="connsiteY3" fmla="*/ 623263 h 623263"/>
                <a:gd name="connsiteX4" fmla="*/ 0 w 892069"/>
                <a:gd name="connsiteY4" fmla="*/ 0 h 623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069" h="623263">
                  <a:moveTo>
                    <a:pt x="0" y="0"/>
                  </a:moveTo>
                  <a:lnTo>
                    <a:pt x="892069" y="0"/>
                  </a:lnTo>
                  <a:lnTo>
                    <a:pt x="834919" y="613738"/>
                  </a:lnTo>
                  <a:lnTo>
                    <a:pt x="0" y="623263"/>
                  </a:lnTo>
                  <a:lnTo>
                    <a:pt x="0" y="0"/>
                  </a:lnTo>
                  <a:close/>
                </a:path>
              </a:pathLst>
            </a:custGeom>
            <a:solidFill>
              <a:schemeClr val="tx1">
                <a:lumMod val="50000"/>
                <a:lumOff val="50000"/>
              </a:schemeClr>
            </a:solidFill>
            <a:ln w="12700">
              <a:noFill/>
              <a:round/>
              <a:headEnd/>
              <a:tailEnd/>
            </a:ln>
          </p:spPr>
          <p:txBody>
            <a:bodyPr lIns="0" tIns="0" rIns="0" bIns="0"/>
            <a:lstStyle/>
            <a:p>
              <a:endParaRPr lang="nl-NL" sz="1600">
                <a:latin typeface="Roboto Light" pitchFamily="2" charset="0"/>
                <a:ea typeface="Roboto Light" pitchFamily="2" charset="0"/>
              </a:endParaRPr>
            </a:p>
          </p:txBody>
        </p:sp>
        <p:sp>
          <p:nvSpPr>
            <p:cNvPr id="65" name="AutoShape 30"/>
            <p:cNvSpPr>
              <a:spLocks/>
            </p:cNvSpPr>
            <p:nvPr/>
          </p:nvSpPr>
          <p:spPr bwMode="auto">
            <a:xfrm>
              <a:off x="3615759" y="3093769"/>
              <a:ext cx="892069" cy="623263"/>
            </a:xfrm>
            <a:custGeom>
              <a:avLst/>
              <a:gdLst>
                <a:gd name="connsiteX0" fmla="*/ 0 w 892069"/>
                <a:gd name="connsiteY0" fmla="*/ 0 h 623263"/>
                <a:gd name="connsiteX1" fmla="*/ 892069 w 892069"/>
                <a:gd name="connsiteY1" fmla="*/ 0 h 623263"/>
                <a:gd name="connsiteX2" fmla="*/ 892069 w 892069"/>
                <a:gd name="connsiteY2" fmla="*/ 6232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787294 w 892069"/>
                <a:gd name="connsiteY2" fmla="*/ 5851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834919 w 892069"/>
                <a:gd name="connsiteY2" fmla="*/ 613738 h 623263"/>
                <a:gd name="connsiteX3" fmla="*/ 0 w 892069"/>
                <a:gd name="connsiteY3" fmla="*/ 623263 h 623263"/>
                <a:gd name="connsiteX4" fmla="*/ 0 w 892069"/>
                <a:gd name="connsiteY4" fmla="*/ 0 h 623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069" h="623263">
                  <a:moveTo>
                    <a:pt x="0" y="0"/>
                  </a:moveTo>
                  <a:lnTo>
                    <a:pt x="892069" y="0"/>
                  </a:lnTo>
                  <a:lnTo>
                    <a:pt x="834919" y="613738"/>
                  </a:lnTo>
                  <a:lnTo>
                    <a:pt x="0" y="623263"/>
                  </a:lnTo>
                  <a:lnTo>
                    <a:pt x="0" y="0"/>
                  </a:lnTo>
                  <a:close/>
                </a:path>
              </a:pathLst>
            </a:custGeom>
            <a:solidFill>
              <a:schemeClr val="tx1">
                <a:lumMod val="25000"/>
                <a:lumOff val="75000"/>
              </a:schemeClr>
            </a:solidFill>
            <a:ln w="12700">
              <a:noFill/>
              <a:round/>
              <a:headEnd/>
              <a:tailEnd/>
            </a:ln>
          </p:spPr>
          <p:txBody>
            <a:bodyPr lIns="0" tIns="0" rIns="0" bIns="0" anchor="ctr"/>
            <a:lstStyle/>
            <a:p>
              <a:pPr algn="ctr"/>
              <a:r>
                <a:rPr lang="nl-NL" sz="1200" dirty="0">
                  <a:latin typeface="Roboto Light" pitchFamily="2" charset="0"/>
                  <a:ea typeface="Roboto Light" pitchFamily="2" charset="0"/>
                </a:rPr>
                <a:t>Containers</a:t>
              </a:r>
            </a:p>
          </p:txBody>
        </p:sp>
      </p:grpSp>
      <p:grpSp>
        <p:nvGrpSpPr>
          <p:cNvPr id="66" name="Group 65"/>
          <p:cNvGrpSpPr/>
          <p:nvPr/>
        </p:nvGrpSpPr>
        <p:grpSpPr>
          <a:xfrm>
            <a:off x="6262941" y="2886184"/>
            <a:ext cx="1149546" cy="826835"/>
            <a:chOff x="3615759" y="2890197"/>
            <a:chExt cx="1149546" cy="826835"/>
          </a:xfrm>
        </p:grpSpPr>
        <p:sp>
          <p:nvSpPr>
            <p:cNvPr id="67" name="AutoShape 30"/>
            <p:cNvSpPr>
              <a:spLocks/>
            </p:cNvSpPr>
            <p:nvPr/>
          </p:nvSpPr>
          <p:spPr bwMode="auto">
            <a:xfrm>
              <a:off x="3873236" y="2890197"/>
              <a:ext cx="892069" cy="623263"/>
            </a:xfrm>
            <a:custGeom>
              <a:avLst/>
              <a:gdLst>
                <a:gd name="connsiteX0" fmla="*/ 0 w 892069"/>
                <a:gd name="connsiteY0" fmla="*/ 0 h 623263"/>
                <a:gd name="connsiteX1" fmla="*/ 892069 w 892069"/>
                <a:gd name="connsiteY1" fmla="*/ 0 h 623263"/>
                <a:gd name="connsiteX2" fmla="*/ 892069 w 892069"/>
                <a:gd name="connsiteY2" fmla="*/ 6232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787294 w 892069"/>
                <a:gd name="connsiteY2" fmla="*/ 5851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834919 w 892069"/>
                <a:gd name="connsiteY2" fmla="*/ 613738 h 623263"/>
                <a:gd name="connsiteX3" fmla="*/ 0 w 892069"/>
                <a:gd name="connsiteY3" fmla="*/ 623263 h 623263"/>
                <a:gd name="connsiteX4" fmla="*/ 0 w 892069"/>
                <a:gd name="connsiteY4" fmla="*/ 0 h 623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069" h="623263">
                  <a:moveTo>
                    <a:pt x="0" y="0"/>
                  </a:moveTo>
                  <a:lnTo>
                    <a:pt x="892069" y="0"/>
                  </a:lnTo>
                  <a:lnTo>
                    <a:pt x="834919" y="613738"/>
                  </a:lnTo>
                  <a:lnTo>
                    <a:pt x="0" y="623263"/>
                  </a:lnTo>
                  <a:lnTo>
                    <a:pt x="0" y="0"/>
                  </a:lnTo>
                  <a:close/>
                </a:path>
              </a:pathLst>
            </a:custGeom>
            <a:solidFill>
              <a:schemeClr val="tx1">
                <a:lumMod val="75000"/>
                <a:lumOff val="25000"/>
              </a:schemeClr>
            </a:solidFill>
            <a:ln w="12700">
              <a:noFill/>
              <a:round/>
              <a:headEnd/>
              <a:tailEnd/>
            </a:ln>
          </p:spPr>
          <p:txBody>
            <a:bodyPr lIns="0" tIns="0" rIns="0" bIns="0"/>
            <a:lstStyle/>
            <a:p>
              <a:endParaRPr lang="nl-NL" sz="1600">
                <a:latin typeface="Roboto Light" pitchFamily="2" charset="0"/>
                <a:ea typeface="Roboto Light" pitchFamily="2" charset="0"/>
              </a:endParaRPr>
            </a:p>
          </p:txBody>
        </p:sp>
        <p:sp>
          <p:nvSpPr>
            <p:cNvPr id="68" name="AutoShape 30"/>
            <p:cNvSpPr>
              <a:spLocks/>
            </p:cNvSpPr>
            <p:nvPr/>
          </p:nvSpPr>
          <p:spPr bwMode="auto">
            <a:xfrm>
              <a:off x="3742748" y="2989023"/>
              <a:ext cx="892069" cy="623263"/>
            </a:xfrm>
            <a:custGeom>
              <a:avLst/>
              <a:gdLst>
                <a:gd name="connsiteX0" fmla="*/ 0 w 892069"/>
                <a:gd name="connsiteY0" fmla="*/ 0 h 623263"/>
                <a:gd name="connsiteX1" fmla="*/ 892069 w 892069"/>
                <a:gd name="connsiteY1" fmla="*/ 0 h 623263"/>
                <a:gd name="connsiteX2" fmla="*/ 892069 w 892069"/>
                <a:gd name="connsiteY2" fmla="*/ 6232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787294 w 892069"/>
                <a:gd name="connsiteY2" fmla="*/ 5851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834919 w 892069"/>
                <a:gd name="connsiteY2" fmla="*/ 613738 h 623263"/>
                <a:gd name="connsiteX3" fmla="*/ 0 w 892069"/>
                <a:gd name="connsiteY3" fmla="*/ 623263 h 623263"/>
                <a:gd name="connsiteX4" fmla="*/ 0 w 892069"/>
                <a:gd name="connsiteY4" fmla="*/ 0 h 623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069" h="623263">
                  <a:moveTo>
                    <a:pt x="0" y="0"/>
                  </a:moveTo>
                  <a:lnTo>
                    <a:pt x="892069" y="0"/>
                  </a:lnTo>
                  <a:lnTo>
                    <a:pt x="834919" y="613738"/>
                  </a:lnTo>
                  <a:lnTo>
                    <a:pt x="0" y="623263"/>
                  </a:lnTo>
                  <a:lnTo>
                    <a:pt x="0" y="0"/>
                  </a:lnTo>
                  <a:close/>
                </a:path>
              </a:pathLst>
            </a:custGeom>
            <a:solidFill>
              <a:schemeClr val="tx1">
                <a:lumMod val="50000"/>
                <a:lumOff val="50000"/>
              </a:schemeClr>
            </a:solidFill>
            <a:ln w="12700">
              <a:noFill/>
              <a:round/>
              <a:headEnd/>
              <a:tailEnd/>
            </a:ln>
          </p:spPr>
          <p:txBody>
            <a:bodyPr lIns="0" tIns="0" rIns="0" bIns="0"/>
            <a:lstStyle/>
            <a:p>
              <a:endParaRPr lang="nl-NL" sz="1600">
                <a:latin typeface="Roboto Light" pitchFamily="2" charset="0"/>
                <a:ea typeface="Roboto Light" pitchFamily="2" charset="0"/>
              </a:endParaRPr>
            </a:p>
          </p:txBody>
        </p:sp>
        <p:sp>
          <p:nvSpPr>
            <p:cNvPr id="69" name="AutoShape 30"/>
            <p:cNvSpPr>
              <a:spLocks/>
            </p:cNvSpPr>
            <p:nvPr/>
          </p:nvSpPr>
          <p:spPr bwMode="auto">
            <a:xfrm>
              <a:off x="3615759" y="3093769"/>
              <a:ext cx="892069" cy="623263"/>
            </a:xfrm>
            <a:custGeom>
              <a:avLst/>
              <a:gdLst>
                <a:gd name="connsiteX0" fmla="*/ 0 w 892069"/>
                <a:gd name="connsiteY0" fmla="*/ 0 h 623263"/>
                <a:gd name="connsiteX1" fmla="*/ 892069 w 892069"/>
                <a:gd name="connsiteY1" fmla="*/ 0 h 623263"/>
                <a:gd name="connsiteX2" fmla="*/ 892069 w 892069"/>
                <a:gd name="connsiteY2" fmla="*/ 6232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787294 w 892069"/>
                <a:gd name="connsiteY2" fmla="*/ 5851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834919 w 892069"/>
                <a:gd name="connsiteY2" fmla="*/ 613738 h 623263"/>
                <a:gd name="connsiteX3" fmla="*/ 0 w 892069"/>
                <a:gd name="connsiteY3" fmla="*/ 623263 h 623263"/>
                <a:gd name="connsiteX4" fmla="*/ 0 w 892069"/>
                <a:gd name="connsiteY4" fmla="*/ 0 h 623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069" h="623263">
                  <a:moveTo>
                    <a:pt x="0" y="0"/>
                  </a:moveTo>
                  <a:lnTo>
                    <a:pt x="892069" y="0"/>
                  </a:lnTo>
                  <a:lnTo>
                    <a:pt x="834919" y="613738"/>
                  </a:lnTo>
                  <a:lnTo>
                    <a:pt x="0" y="623263"/>
                  </a:lnTo>
                  <a:lnTo>
                    <a:pt x="0" y="0"/>
                  </a:lnTo>
                  <a:close/>
                </a:path>
              </a:pathLst>
            </a:custGeom>
            <a:solidFill>
              <a:schemeClr val="tx1">
                <a:lumMod val="25000"/>
                <a:lumOff val="75000"/>
              </a:schemeClr>
            </a:solidFill>
            <a:ln w="12700">
              <a:noFill/>
              <a:round/>
              <a:headEnd/>
              <a:tailEnd/>
            </a:ln>
          </p:spPr>
          <p:txBody>
            <a:bodyPr lIns="0" tIns="0" rIns="0" bIns="0" anchor="ctr"/>
            <a:lstStyle/>
            <a:p>
              <a:pPr algn="ctr"/>
              <a:r>
                <a:rPr lang="nl-NL" sz="1200" dirty="0">
                  <a:latin typeface="Roboto Light" pitchFamily="2" charset="0"/>
                  <a:ea typeface="Roboto Light" pitchFamily="2" charset="0"/>
                </a:rPr>
                <a:t>Widgets</a:t>
              </a:r>
            </a:p>
          </p:txBody>
        </p:sp>
      </p:grpSp>
      <p:grpSp>
        <p:nvGrpSpPr>
          <p:cNvPr id="70" name="Group 69"/>
          <p:cNvGrpSpPr/>
          <p:nvPr/>
        </p:nvGrpSpPr>
        <p:grpSpPr>
          <a:xfrm>
            <a:off x="3621349" y="4675990"/>
            <a:ext cx="1149546" cy="826835"/>
            <a:chOff x="3615759" y="2890197"/>
            <a:chExt cx="1149546" cy="826835"/>
          </a:xfrm>
        </p:grpSpPr>
        <p:sp>
          <p:nvSpPr>
            <p:cNvPr id="71" name="AutoShape 30"/>
            <p:cNvSpPr>
              <a:spLocks/>
            </p:cNvSpPr>
            <p:nvPr/>
          </p:nvSpPr>
          <p:spPr bwMode="auto">
            <a:xfrm>
              <a:off x="3873236" y="2890197"/>
              <a:ext cx="892069" cy="623263"/>
            </a:xfrm>
            <a:custGeom>
              <a:avLst/>
              <a:gdLst>
                <a:gd name="connsiteX0" fmla="*/ 0 w 892069"/>
                <a:gd name="connsiteY0" fmla="*/ 0 h 623263"/>
                <a:gd name="connsiteX1" fmla="*/ 892069 w 892069"/>
                <a:gd name="connsiteY1" fmla="*/ 0 h 623263"/>
                <a:gd name="connsiteX2" fmla="*/ 892069 w 892069"/>
                <a:gd name="connsiteY2" fmla="*/ 6232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787294 w 892069"/>
                <a:gd name="connsiteY2" fmla="*/ 5851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834919 w 892069"/>
                <a:gd name="connsiteY2" fmla="*/ 613738 h 623263"/>
                <a:gd name="connsiteX3" fmla="*/ 0 w 892069"/>
                <a:gd name="connsiteY3" fmla="*/ 623263 h 623263"/>
                <a:gd name="connsiteX4" fmla="*/ 0 w 892069"/>
                <a:gd name="connsiteY4" fmla="*/ 0 h 623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069" h="623263">
                  <a:moveTo>
                    <a:pt x="0" y="0"/>
                  </a:moveTo>
                  <a:lnTo>
                    <a:pt x="892069" y="0"/>
                  </a:lnTo>
                  <a:lnTo>
                    <a:pt x="834919" y="613738"/>
                  </a:lnTo>
                  <a:lnTo>
                    <a:pt x="0" y="623263"/>
                  </a:lnTo>
                  <a:lnTo>
                    <a:pt x="0" y="0"/>
                  </a:lnTo>
                  <a:close/>
                </a:path>
              </a:pathLst>
            </a:custGeom>
            <a:solidFill>
              <a:schemeClr val="tx1">
                <a:lumMod val="75000"/>
                <a:lumOff val="25000"/>
              </a:schemeClr>
            </a:solidFill>
            <a:ln w="12700">
              <a:noFill/>
              <a:round/>
              <a:headEnd/>
              <a:tailEnd/>
            </a:ln>
          </p:spPr>
          <p:txBody>
            <a:bodyPr lIns="0" tIns="0" rIns="0" bIns="0"/>
            <a:lstStyle/>
            <a:p>
              <a:endParaRPr lang="nl-NL" sz="1600">
                <a:latin typeface="Roboto Light" pitchFamily="2" charset="0"/>
                <a:ea typeface="Roboto Light" pitchFamily="2" charset="0"/>
              </a:endParaRPr>
            </a:p>
          </p:txBody>
        </p:sp>
        <p:sp>
          <p:nvSpPr>
            <p:cNvPr id="72" name="AutoShape 30"/>
            <p:cNvSpPr>
              <a:spLocks/>
            </p:cNvSpPr>
            <p:nvPr/>
          </p:nvSpPr>
          <p:spPr bwMode="auto">
            <a:xfrm>
              <a:off x="3742748" y="2989023"/>
              <a:ext cx="892069" cy="623263"/>
            </a:xfrm>
            <a:custGeom>
              <a:avLst/>
              <a:gdLst>
                <a:gd name="connsiteX0" fmla="*/ 0 w 892069"/>
                <a:gd name="connsiteY0" fmla="*/ 0 h 623263"/>
                <a:gd name="connsiteX1" fmla="*/ 892069 w 892069"/>
                <a:gd name="connsiteY1" fmla="*/ 0 h 623263"/>
                <a:gd name="connsiteX2" fmla="*/ 892069 w 892069"/>
                <a:gd name="connsiteY2" fmla="*/ 6232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787294 w 892069"/>
                <a:gd name="connsiteY2" fmla="*/ 5851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834919 w 892069"/>
                <a:gd name="connsiteY2" fmla="*/ 613738 h 623263"/>
                <a:gd name="connsiteX3" fmla="*/ 0 w 892069"/>
                <a:gd name="connsiteY3" fmla="*/ 623263 h 623263"/>
                <a:gd name="connsiteX4" fmla="*/ 0 w 892069"/>
                <a:gd name="connsiteY4" fmla="*/ 0 h 623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069" h="623263">
                  <a:moveTo>
                    <a:pt x="0" y="0"/>
                  </a:moveTo>
                  <a:lnTo>
                    <a:pt x="892069" y="0"/>
                  </a:lnTo>
                  <a:lnTo>
                    <a:pt x="834919" y="613738"/>
                  </a:lnTo>
                  <a:lnTo>
                    <a:pt x="0" y="623263"/>
                  </a:lnTo>
                  <a:lnTo>
                    <a:pt x="0" y="0"/>
                  </a:lnTo>
                  <a:close/>
                </a:path>
              </a:pathLst>
            </a:custGeom>
            <a:solidFill>
              <a:schemeClr val="tx1">
                <a:lumMod val="50000"/>
                <a:lumOff val="50000"/>
              </a:schemeClr>
            </a:solidFill>
            <a:ln w="12700">
              <a:noFill/>
              <a:round/>
              <a:headEnd/>
              <a:tailEnd/>
            </a:ln>
          </p:spPr>
          <p:txBody>
            <a:bodyPr lIns="0" tIns="0" rIns="0" bIns="0"/>
            <a:lstStyle/>
            <a:p>
              <a:endParaRPr lang="nl-NL" sz="1600">
                <a:latin typeface="Roboto Light" pitchFamily="2" charset="0"/>
                <a:ea typeface="Roboto Light" pitchFamily="2" charset="0"/>
              </a:endParaRPr>
            </a:p>
          </p:txBody>
        </p:sp>
        <p:sp>
          <p:nvSpPr>
            <p:cNvPr id="73" name="AutoShape 30"/>
            <p:cNvSpPr>
              <a:spLocks/>
            </p:cNvSpPr>
            <p:nvPr/>
          </p:nvSpPr>
          <p:spPr bwMode="auto">
            <a:xfrm>
              <a:off x="3615759" y="3093769"/>
              <a:ext cx="892069" cy="623263"/>
            </a:xfrm>
            <a:custGeom>
              <a:avLst/>
              <a:gdLst>
                <a:gd name="connsiteX0" fmla="*/ 0 w 892069"/>
                <a:gd name="connsiteY0" fmla="*/ 0 h 623263"/>
                <a:gd name="connsiteX1" fmla="*/ 892069 w 892069"/>
                <a:gd name="connsiteY1" fmla="*/ 0 h 623263"/>
                <a:gd name="connsiteX2" fmla="*/ 892069 w 892069"/>
                <a:gd name="connsiteY2" fmla="*/ 6232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787294 w 892069"/>
                <a:gd name="connsiteY2" fmla="*/ 5851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834919 w 892069"/>
                <a:gd name="connsiteY2" fmla="*/ 613738 h 623263"/>
                <a:gd name="connsiteX3" fmla="*/ 0 w 892069"/>
                <a:gd name="connsiteY3" fmla="*/ 623263 h 623263"/>
                <a:gd name="connsiteX4" fmla="*/ 0 w 892069"/>
                <a:gd name="connsiteY4" fmla="*/ 0 h 623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069" h="623263">
                  <a:moveTo>
                    <a:pt x="0" y="0"/>
                  </a:moveTo>
                  <a:lnTo>
                    <a:pt x="892069" y="0"/>
                  </a:lnTo>
                  <a:lnTo>
                    <a:pt x="834919" y="613738"/>
                  </a:lnTo>
                  <a:lnTo>
                    <a:pt x="0" y="623263"/>
                  </a:lnTo>
                  <a:lnTo>
                    <a:pt x="0" y="0"/>
                  </a:lnTo>
                  <a:close/>
                </a:path>
              </a:pathLst>
            </a:custGeom>
            <a:solidFill>
              <a:schemeClr val="tx1">
                <a:lumMod val="25000"/>
                <a:lumOff val="75000"/>
              </a:schemeClr>
            </a:solidFill>
            <a:ln w="12700">
              <a:noFill/>
              <a:round/>
              <a:headEnd/>
              <a:tailEnd/>
            </a:ln>
          </p:spPr>
          <p:txBody>
            <a:bodyPr lIns="0" tIns="0" rIns="0" bIns="0" anchor="ctr"/>
            <a:lstStyle/>
            <a:p>
              <a:pPr algn="ctr"/>
              <a:r>
                <a:rPr lang="nl-NL" sz="1200" dirty="0">
                  <a:latin typeface="Roboto Light" pitchFamily="2" charset="0"/>
                  <a:ea typeface="Roboto Light" pitchFamily="2" charset="0"/>
                </a:rPr>
                <a:t>Pages</a:t>
              </a:r>
            </a:p>
          </p:txBody>
        </p:sp>
      </p:grpSp>
      <p:grpSp>
        <p:nvGrpSpPr>
          <p:cNvPr id="74" name="Group 73"/>
          <p:cNvGrpSpPr/>
          <p:nvPr/>
        </p:nvGrpSpPr>
        <p:grpSpPr>
          <a:xfrm>
            <a:off x="4926154" y="4671975"/>
            <a:ext cx="1149546" cy="826835"/>
            <a:chOff x="3615759" y="2890197"/>
            <a:chExt cx="1149546" cy="826835"/>
          </a:xfrm>
        </p:grpSpPr>
        <p:sp>
          <p:nvSpPr>
            <p:cNvPr id="75" name="AutoShape 30"/>
            <p:cNvSpPr>
              <a:spLocks/>
            </p:cNvSpPr>
            <p:nvPr/>
          </p:nvSpPr>
          <p:spPr bwMode="auto">
            <a:xfrm>
              <a:off x="3873236" y="2890197"/>
              <a:ext cx="892069" cy="623263"/>
            </a:xfrm>
            <a:custGeom>
              <a:avLst/>
              <a:gdLst>
                <a:gd name="connsiteX0" fmla="*/ 0 w 892069"/>
                <a:gd name="connsiteY0" fmla="*/ 0 h 623263"/>
                <a:gd name="connsiteX1" fmla="*/ 892069 w 892069"/>
                <a:gd name="connsiteY1" fmla="*/ 0 h 623263"/>
                <a:gd name="connsiteX2" fmla="*/ 892069 w 892069"/>
                <a:gd name="connsiteY2" fmla="*/ 6232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787294 w 892069"/>
                <a:gd name="connsiteY2" fmla="*/ 5851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834919 w 892069"/>
                <a:gd name="connsiteY2" fmla="*/ 613738 h 623263"/>
                <a:gd name="connsiteX3" fmla="*/ 0 w 892069"/>
                <a:gd name="connsiteY3" fmla="*/ 623263 h 623263"/>
                <a:gd name="connsiteX4" fmla="*/ 0 w 892069"/>
                <a:gd name="connsiteY4" fmla="*/ 0 h 623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069" h="623263">
                  <a:moveTo>
                    <a:pt x="0" y="0"/>
                  </a:moveTo>
                  <a:lnTo>
                    <a:pt x="892069" y="0"/>
                  </a:lnTo>
                  <a:lnTo>
                    <a:pt x="834919" y="613738"/>
                  </a:lnTo>
                  <a:lnTo>
                    <a:pt x="0" y="623263"/>
                  </a:lnTo>
                  <a:lnTo>
                    <a:pt x="0" y="0"/>
                  </a:lnTo>
                  <a:close/>
                </a:path>
              </a:pathLst>
            </a:custGeom>
            <a:solidFill>
              <a:schemeClr val="tx1">
                <a:lumMod val="75000"/>
                <a:lumOff val="25000"/>
              </a:schemeClr>
            </a:solidFill>
            <a:ln w="12700">
              <a:noFill/>
              <a:round/>
              <a:headEnd/>
              <a:tailEnd/>
            </a:ln>
          </p:spPr>
          <p:txBody>
            <a:bodyPr lIns="0" tIns="0" rIns="0" bIns="0"/>
            <a:lstStyle/>
            <a:p>
              <a:endParaRPr lang="nl-NL" sz="1600">
                <a:latin typeface="Roboto Light" pitchFamily="2" charset="0"/>
                <a:ea typeface="Roboto Light" pitchFamily="2" charset="0"/>
              </a:endParaRPr>
            </a:p>
          </p:txBody>
        </p:sp>
        <p:sp>
          <p:nvSpPr>
            <p:cNvPr id="76" name="AutoShape 30"/>
            <p:cNvSpPr>
              <a:spLocks/>
            </p:cNvSpPr>
            <p:nvPr/>
          </p:nvSpPr>
          <p:spPr bwMode="auto">
            <a:xfrm>
              <a:off x="3742748" y="2989023"/>
              <a:ext cx="892069" cy="623263"/>
            </a:xfrm>
            <a:custGeom>
              <a:avLst/>
              <a:gdLst>
                <a:gd name="connsiteX0" fmla="*/ 0 w 892069"/>
                <a:gd name="connsiteY0" fmla="*/ 0 h 623263"/>
                <a:gd name="connsiteX1" fmla="*/ 892069 w 892069"/>
                <a:gd name="connsiteY1" fmla="*/ 0 h 623263"/>
                <a:gd name="connsiteX2" fmla="*/ 892069 w 892069"/>
                <a:gd name="connsiteY2" fmla="*/ 6232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787294 w 892069"/>
                <a:gd name="connsiteY2" fmla="*/ 5851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834919 w 892069"/>
                <a:gd name="connsiteY2" fmla="*/ 613738 h 623263"/>
                <a:gd name="connsiteX3" fmla="*/ 0 w 892069"/>
                <a:gd name="connsiteY3" fmla="*/ 623263 h 623263"/>
                <a:gd name="connsiteX4" fmla="*/ 0 w 892069"/>
                <a:gd name="connsiteY4" fmla="*/ 0 h 623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069" h="623263">
                  <a:moveTo>
                    <a:pt x="0" y="0"/>
                  </a:moveTo>
                  <a:lnTo>
                    <a:pt x="892069" y="0"/>
                  </a:lnTo>
                  <a:lnTo>
                    <a:pt x="834919" y="613738"/>
                  </a:lnTo>
                  <a:lnTo>
                    <a:pt x="0" y="623263"/>
                  </a:lnTo>
                  <a:lnTo>
                    <a:pt x="0" y="0"/>
                  </a:lnTo>
                  <a:close/>
                </a:path>
              </a:pathLst>
            </a:custGeom>
            <a:solidFill>
              <a:schemeClr val="tx1">
                <a:lumMod val="50000"/>
                <a:lumOff val="50000"/>
              </a:schemeClr>
            </a:solidFill>
            <a:ln w="12700">
              <a:noFill/>
              <a:round/>
              <a:headEnd/>
              <a:tailEnd/>
            </a:ln>
          </p:spPr>
          <p:txBody>
            <a:bodyPr lIns="0" tIns="0" rIns="0" bIns="0"/>
            <a:lstStyle/>
            <a:p>
              <a:endParaRPr lang="nl-NL" sz="1600">
                <a:latin typeface="Roboto Light" pitchFamily="2" charset="0"/>
                <a:ea typeface="Roboto Light" pitchFamily="2" charset="0"/>
              </a:endParaRPr>
            </a:p>
          </p:txBody>
        </p:sp>
        <p:sp>
          <p:nvSpPr>
            <p:cNvPr id="77" name="AutoShape 30"/>
            <p:cNvSpPr>
              <a:spLocks/>
            </p:cNvSpPr>
            <p:nvPr/>
          </p:nvSpPr>
          <p:spPr bwMode="auto">
            <a:xfrm>
              <a:off x="3615759" y="3093769"/>
              <a:ext cx="892069" cy="623263"/>
            </a:xfrm>
            <a:custGeom>
              <a:avLst/>
              <a:gdLst>
                <a:gd name="connsiteX0" fmla="*/ 0 w 892069"/>
                <a:gd name="connsiteY0" fmla="*/ 0 h 623263"/>
                <a:gd name="connsiteX1" fmla="*/ 892069 w 892069"/>
                <a:gd name="connsiteY1" fmla="*/ 0 h 623263"/>
                <a:gd name="connsiteX2" fmla="*/ 892069 w 892069"/>
                <a:gd name="connsiteY2" fmla="*/ 6232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787294 w 892069"/>
                <a:gd name="connsiteY2" fmla="*/ 5851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834919 w 892069"/>
                <a:gd name="connsiteY2" fmla="*/ 613738 h 623263"/>
                <a:gd name="connsiteX3" fmla="*/ 0 w 892069"/>
                <a:gd name="connsiteY3" fmla="*/ 623263 h 623263"/>
                <a:gd name="connsiteX4" fmla="*/ 0 w 892069"/>
                <a:gd name="connsiteY4" fmla="*/ 0 h 623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069" h="623263">
                  <a:moveTo>
                    <a:pt x="0" y="0"/>
                  </a:moveTo>
                  <a:lnTo>
                    <a:pt x="892069" y="0"/>
                  </a:lnTo>
                  <a:lnTo>
                    <a:pt x="834919" y="613738"/>
                  </a:lnTo>
                  <a:lnTo>
                    <a:pt x="0" y="623263"/>
                  </a:lnTo>
                  <a:lnTo>
                    <a:pt x="0" y="0"/>
                  </a:lnTo>
                  <a:close/>
                </a:path>
              </a:pathLst>
            </a:custGeom>
            <a:solidFill>
              <a:schemeClr val="tx1">
                <a:lumMod val="25000"/>
                <a:lumOff val="75000"/>
              </a:schemeClr>
            </a:solidFill>
            <a:ln w="12700">
              <a:noFill/>
              <a:round/>
              <a:headEnd/>
              <a:tailEnd/>
            </a:ln>
          </p:spPr>
          <p:txBody>
            <a:bodyPr lIns="0" tIns="0" rIns="0" bIns="0" anchor="ctr"/>
            <a:lstStyle/>
            <a:p>
              <a:pPr algn="ctr"/>
              <a:r>
                <a:rPr lang="nl-NL" sz="1200" dirty="0">
                  <a:latin typeface="Roboto Light" pitchFamily="2" charset="0"/>
                  <a:ea typeface="Roboto Light" pitchFamily="2" charset="0"/>
                </a:rPr>
                <a:t>Containers</a:t>
              </a:r>
            </a:p>
          </p:txBody>
        </p:sp>
      </p:grpSp>
      <p:grpSp>
        <p:nvGrpSpPr>
          <p:cNvPr id="78" name="Group 77"/>
          <p:cNvGrpSpPr/>
          <p:nvPr/>
        </p:nvGrpSpPr>
        <p:grpSpPr>
          <a:xfrm>
            <a:off x="6268531" y="4671975"/>
            <a:ext cx="1149546" cy="826835"/>
            <a:chOff x="3615759" y="2890197"/>
            <a:chExt cx="1149546" cy="826835"/>
          </a:xfrm>
        </p:grpSpPr>
        <p:sp>
          <p:nvSpPr>
            <p:cNvPr id="79" name="AutoShape 30"/>
            <p:cNvSpPr>
              <a:spLocks/>
            </p:cNvSpPr>
            <p:nvPr/>
          </p:nvSpPr>
          <p:spPr bwMode="auto">
            <a:xfrm>
              <a:off x="3873236" y="2890197"/>
              <a:ext cx="892069" cy="623263"/>
            </a:xfrm>
            <a:custGeom>
              <a:avLst/>
              <a:gdLst>
                <a:gd name="connsiteX0" fmla="*/ 0 w 892069"/>
                <a:gd name="connsiteY0" fmla="*/ 0 h 623263"/>
                <a:gd name="connsiteX1" fmla="*/ 892069 w 892069"/>
                <a:gd name="connsiteY1" fmla="*/ 0 h 623263"/>
                <a:gd name="connsiteX2" fmla="*/ 892069 w 892069"/>
                <a:gd name="connsiteY2" fmla="*/ 6232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787294 w 892069"/>
                <a:gd name="connsiteY2" fmla="*/ 5851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834919 w 892069"/>
                <a:gd name="connsiteY2" fmla="*/ 613738 h 623263"/>
                <a:gd name="connsiteX3" fmla="*/ 0 w 892069"/>
                <a:gd name="connsiteY3" fmla="*/ 623263 h 623263"/>
                <a:gd name="connsiteX4" fmla="*/ 0 w 892069"/>
                <a:gd name="connsiteY4" fmla="*/ 0 h 623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069" h="623263">
                  <a:moveTo>
                    <a:pt x="0" y="0"/>
                  </a:moveTo>
                  <a:lnTo>
                    <a:pt x="892069" y="0"/>
                  </a:lnTo>
                  <a:lnTo>
                    <a:pt x="834919" y="613738"/>
                  </a:lnTo>
                  <a:lnTo>
                    <a:pt x="0" y="623263"/>
                  </a:lnTo>
                  <a:lnTo>
                    <a:pt x="0" y="0"/>
                  </a:lnTo>
                  <a:close/>
                </a:path>
              </a:pathLst>
            </a:custGeom>
            <a:solidFill>
              <a:schemeClr val="tx1">
                <a:lumMod val="75000"/>
                <a:lumOff val="25000"/>
              </a:schemeClr>
            </a:solidFill>
            <a:ln w="12700">
              <a:noFill/>
              <a:round/>
              <a:headEnd/>
              <a:tailEnd/>
            </a:ln>
          </p:spPr>
          <p:txBody>
            <a:bodyPr lIns="0" tIns="0" rIns="0" bIns="0"/>
            <a:lstStyle/>
            <a:p>
              <a:endParaRPr lang="nl-NL" sz="1600">
                <a:latin typeface="Roboto Light" pitchFamily="2" charset="0"/>
                <a:ea typeface="Roboto Light" pitchFamily="2" charset="0"/>
              </a:endParaRPr>
            </a:p>
          </p:txBody>
        </p:sp>
        <p:sp>
          <p:nvSpPr>
            <p:cNvPr id="80" name="AutoShape 30"/>
            <p:cNvSpPr>
              <a:spLocks/>
            </p:cNvSpPr>
            <p:nvPr/>
          </p:nvSpPr>
          <p:spPr bwMode="auto">
            <a:xfrm>
              <a:off x="3742748" y="2989023"/>
              <a:ext cx="892069" cy="623263"/>
            </a:xfrm>
            <a:custGeom>
              <a:avLst/>
              <a:gdLst>
                <a:gd name="connsiteX0" fmla="*/ 0 w 892069"/>
                <a:gd name="connsiteY0" fmla="*/ 0 h 623263"/>
                <a:gd name="connsiteX1" fmla="*/ 892069 w 892069"/>
                <a:gd name="connsiteY1" fmla="*/ 0 h 623263"/>
                <a:gd name="connsiteX2" fmla="*/ 892069 w 892069"/>
                <a:gd name="connsiteY2" fmla="*/ 6232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787294 w 892069"/>
                <a:gd name="connsiteY2" fmla="*/ 5851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834919 w 892069"/>
                <a:gd name="connsiteY2" fmla="*/ 613738 h 623263"/>
                <a:gd name="connsiteX3" fmla="*/ 0 w 892069"/>
                <a:gd name="connsiteY3" fmla="*/ 623263 h 623263"/>
                <a:gd name="connsiteX4" fmla="*/ 0 w 892069"/>
                <a:gd name="connsiteY4" fmla="*/ 0 h 623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069" h="623263">
                  <a:moveTo>
                    <a:pt x="0" y="0"/>
                  </a:moveTo>
                  <a:lnTo>
                    <a:pt x="892069" y="0"/>
                  </a:lnTo>
                  <a:lnTo>
                    <a:pt x="834919" y="613738"/>
                  </a:lnTo>
                  <a:lnTo>
                    <a:pt x="0" y="623263"/>
                  </a:lnTo>
                  <a:lnTo>
                    <a:pt x="0" y="0"/>
                  </a:lnTo>
                  <a:close/>
                </a:path>
              </a:pathLst>
            </a:custGeom>
            <a:solidFill>
              <a:schemeClr val="tx1">
                <a:lumMod val="50000"/>
                <a:lumOff val="50000"/>
              </a:schemeClr>
            </a:solidFill>
            <a:ln w="12700">
              <a:noFill/>
              <a:round/>
              <a:headEnd/>
              <a:tailEnd/>
            </a:ln>
          </p:spPr>
          <p:txBody>
            <a:bodyPr lIns="0" tIns="0" rIns="0" bIns="0"/>
            <a:lstStyle/>
            <a:p>
              <a:endParaRPr lang="nl-NL" sz="1600">
                <a:latin typeface="Roboto Light" pitchFamily="2" charset="0"/>
                <a:ea typeface="Roboto Light" pitchFamily="2" charset="0"/>
              </a:endParaRPr>
            </a:p>
          </p:txBody>
        </p:sp>
        <p:sp>
          <p:nvSpPr>
            <p:cNvPr id="81" name="AutoShape 30"/>
            <p:cNvSpPr>
              <a:spLocks/>
            </p:cNvSpPr>
            <p:nvPr/>
          </p:nvSpPr>
          <p:spPr bwMode="auto">
            <a:xfrm>
              <a:off x="3615759" y="3093769"/>
              <a:ext cx="892069" cy="623263"/>
            </a:xfrm>
            <a:custGeom>
              <a:avLst/>
              <a:gdLst>
                <a:gd name="connsiteX0" fmla="*/ 0 w 892069"/>
                <a:gd name="connsiteY0" fmla="*/ 0 h 623263"/>
                <a:gd name="connsiteX1" fmla="*/ 892069 w 892069"/>
                <a:gd name="connsiteY1" fmla="*/ 0 h 623263"/>
                <a:gd name="connsiteX2" fmla="*/ 892069 w 892069"/>
                <a:gd name="connsiteY2" fmla="*/ 6232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787294 w 892069"/>
                <a:gd name="connsiteY2" fmla="*/ 5851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834919 w 892069"/>
                <a:gd name="connsiteY2" fmla="*/ 613738 h 623263"/>
                <a:gd name="connsiteX3" fmla="*/ 0 w 892069"/>
                <a:gd name="connsiteY3" fmla="*/ 623263 h 623263"/>
                <a:gd name="connsiteX4" fmla="*/ 0 w 892069"/>
                <a:gd name="connsiteY4" fmla="*/ 0 h 623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069" h="623263">
                  <a:moveTo>
                    <a:pt x="0" y="0"/>
                  </a:moveTo>
                  <a:lnTo>
                    <a:pt x="892069" y="0"/>
                  </a:lnTo>
                  <a:lnTo>
                    <a:pt x="834919" y="613738"/>
                  </a:lnTo>
                  <a:lnTo>
                    <a:pt x="0" y="623263"/>
                  </a:lnTo>
                  <a:lnTo>
                    <a:pt x="0" y="0"/>
                  </a:lnTo>
                  <a:close/>
                </a:path>
              </a:pathLst>
            </a:custGeom>
            <a:solidFill>
              <a:schemeClr val="tx1">
                <a:lumMod val="25000"/>
                <a:lumOff val="75000"/>
              </a:schemeClr>
            </a:solidFill>
            <a:ln w="12700">
              <a:noFill/>
              <a:round/>
              <a:headEnd/>
              <a:tailEnd/>
            </a:ln>
          </p:spPr>
          <p:txBody>
            <a:bodyPr lIns="0" tIns="0" rIns="0" bIns="0" anchor="ctr"/>
            <a:lstStyle/>
            <a:p>
              <a:pPr algn="ctr"/>
              <a:r>
                <a:rPr lang="nl-NL" sz="1200" dirty="0">
                  <a:latin typeface="Roboto Light" pitchFamily="2" charset="0"/>
                  <a:ea typeface="Roboto Light" pitchFamily="2" charset="0"/>
                </a:rPr>
                <a:t>Widgets</a:t>
              </a:r>
            </a:p>
          </p:txBody>
        </p:sp>
      </p:grpSp>
    </p:spTree>
    <p:extLst>
      <p:ext uri="{BB962C8B-B14F-4D97-AF65-F5344CB8AC3E}">
        <p14:creationId xmlns:p14="http://schemas.microsoft.com/office/powerpoint/2010/main" val="34624437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Inheriting Rules</a:t>
            </a:r>
            <a:endParaRPr lang="en-US" dirty="0"/>
          </a:p>
        </p:txBody>
      </p:sp>
      <p:sp>
        <p:nvSpPr>
          <p:cNvPr id="6" name="Content Placeholder 5"/>
          <p:cNvSpPr>
            <a:spLocks noGrp="1"/>
          </p:cNvSpPr>
          <p:nvPr>
            <p:ph sz="quarter" idx="14"/>
          </p:nvPr>
        </p:nvSpPr>
        <p:spPr/>
        <p:txBody>
          <a:bodyPr/>
          <a:lstStyle/>
          <a:p>
            <a:r>
              <a:rPr lang="en-US" dirty="0"/>
              <a:t>Rules of inheriting </a:t>
            </a:r>
            <a:r>
              <a:rPr lang="en-US" i="1" u="sng" dirty="0">
                <a:solidFill>
                  <a:schemeClr val="accent1"/>
                </a:solidFill>
              </a:rPr>
              <a:t>properties</a:t>
            </a:r>
            <a:r>
              <a:rPr lang="en-US" u="sng" dirty="0">
                <a:solidFill>
                  <a:schemeClr val="accent1"/>
                </a:solidFill>
              </a:rPr>
              <a:t>:</a:t>
            </a:r>
          </a:p>
          <a:p>
            <a:pPr lvl="1"/>
            <a:r>
              <a:rPr lang="en-US" dirty="0" smtClean="0"/>
              <a:t>Items in </a:t>
            </a:r>
            <a:r>
              <a:rPr lang="en-US" dirty="0"/>
              <a:t>a portal catalog inherit properties from the abstract </a:t>
            </a:r>
            <a:r>
              <a:rPr lang="en-US" dirty="0" smtClean="0"/>
              <a:t>item in </a:t>
            </a:r>
            <a:r>
              <a:rPr lang="en-US" dirty="0"/>
              <a:t>the </a:t>
            </a:r>
            <a:r>
              <a:rPr lang="en-US" dirty="0" smtClean="0"/>
              <a:t>enterprise catalog</a:t>
            </a:r>
            <a:r>
              <a:rPr lang="en-US" dirty="0"/>
              <a:t>, unless </a:t>
            </a:r>
            <a:r>
              <a:rPr lang="en-US" dirty="0" smtClean="0"/>
              <a:t>someone </a:t>
            </a:r>
            <a:r>
              <a:rPr lang="en-US" dirty="0"/>
              <a:t>explicitly sets a property.</a:t>
            </a:r>
          </a:p>
          <a:p>
            <a:pPr lvl="1"/>
            <a:r>
              <a:rPr lang="en-US" dirty="0" smtClean="0"/>
              <a:t>Items instantiated </a:t>
            </a:r>
            <a:r>
              <a:rPr lang="en-US" dirty="0"/>
              <a:t>in a portal inherit properties from the abstract </a:t>
            </a:r>
            <a:r>
              <a:rPr lang="en-US" dirty="0" smtClean="0"/>
              <a:t>item in </a:t>
            </a:r>
            <a:r>
              <a:rPr lang="en-US" dirty="0"/>
              <a:t>the portal catalog, unless </a:t>
            </a:r>
            <a:r>
              <a:rPr lang="en-US" dirty="0" smtClean="0"/>
              <a:t>someone explicitly </a:t>
            </a:r>
            <a:r>
              <a:rPr lang="en-US" dirty="0"/>
              <a:t>sets a property.</a:t>
            </a:r>
          </a:p>
          <a:p>
            <a:r>
              <a:rPr lang="en-US" dirty="0"/>
              <a:t>Rules of inheriting </a:t>
            </a:r>
            <a:r>
              <a:rPr lang="en-US" i="1" u="sng" dirty="0">
                <a:solidFill>
                  <a:schemeClr val="accent1"/>
                </a:solidFill>
              </a:rPr>
              <a:t>rights</a:t>
            </a:r>
            <a:r>
              <a:rPr lang="en-US" u="sng" dirty="0">
                <a:solidFill>
                  <a:schemeClr val="accent1"/>
                </a:solidFill>
              </a:rPr>
              <a:t>:</a:t>
            </a:r>
          </a:p>
          <a:p>
            <a:pPr lvl="1"/>
            <a:r>
              <a:rPr lang="en-US" dirty="0"/>
              <a:t>Abstract </a:t>
            </a:r>
            <a:r>
              <a:rPr lang="en-US" dirty="0" smtClean="0"/>
              <a:t>items in </a:t>
            </a:r>
            <a:r>
              <a:rPr lang="en-US" dirty="0"/>
              <a:t>the </a:t>
            </a:r>
            <a:r>
              <a:rPr lang="en-US" dirty="0" smtClean="0"/>
              <a:t>enterprise catalog </a:t>
            </a:r>
            <a:r>
              <a:rPr lang="en-US" dirty="0"/>
              <a:t>inherit rights from Portal Foundation.</a:t>
            </a:r>
          </a:p>
          <a:p>
            <a:pPr lvl="1"/>
            <a:r>
              <a:rPr lang="en-US" dirty="0"/>
              <a:t>Abstract </a:t>
            </a:r>
            <a:r>
              <a:rPr lang="en-US" dirty="0" smtClean="0"/>
              <a:t>items in </a:t>
            </a:r>
            <a:r>
              <a:rPr lang="en-US" dirty="0"/>
              <a:t>a portal catalog inherit rights from the portal.</a:t>
            </a:r>
          </a:p>
          <a:p>
            <a:pPr lvl="1"/>
            <a:r>
              <a:rPr lang="en-US" dirty="0"/>
              <a:t>Instantiated </a:t>
            </a:r>
            <a:r>
              <a:rPr lang="en-US" dirty="0" smtClean="0"/>
              <a:t>items inherit </a:t>
            </a:r>
            <a:r>
              <a:rPr lang="en-US" dirty="0"/>
              <a:t>rights from their parent (either a portal, a page, or a container).</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solidFill>
                  <a:srgbClr val="2B2623">
                    <a:lumMod val="50000"/>
                    <a:lumOff val="50000"/>
                  </a:srgbClr>
                </a:solidFill>
              </a:rPr>
              <a:pPr/>
              <a:t>28</a:t>
            </a:fld>
            <a:endParaRPr lang="en-US" dirty="0">
              <a:solidFill>
                <a:srgbClr val="2B2623">
                  <a:lumMod val="50000"/>
                  <a:lumOff val="50000"/>
                </a:srgbClr>
              </a:solidFill>
            </a:endParaRPr>
          </a:p>
        </p:txBody>
      </p:sp>
    </p:spTree>
    <p:extLst>
      <p:ext uri="{BB962C8B-B14F-4D97-AF65-F5344CB8AC3E}">
        <p14:creationId xmlns:p14="http://schemas.microsoft.com/office/powerpoint/2010/main" val="31308276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29</a:t>
            </a:fld>
            <a:endParaRPr lang="en-US" dirty="0"/>
          </a:p>
        </p:txBody>
      </p:sp>
      <p:sp>
        <p:nvSpPr>
          <p:cNvPr id="5" name="Text Placeholder 4"/>
          <p:cNvSpPr>
            <a:spLocks noGrp="1"/>
          </p:cNvSpPr>
          <p:nvPr>
            <p:ph type="body" sz="quarter" idx="13"/>
          </p:nvPr>
        </p:nvSpPr>
        <p:spPr/>
        <p:txBody>
          <a:bodyPr/>
          <a:lstStyle/>
          <a:p>
            <a:r>
              <a:rPr lang="en-US" dirty="0" smtClean="0"/>
              <a:t>Demo: CXP Manager</a:t>
            </a:r>
            <a:endParaRPr lang="en-US" dirty="0"/>
          </a:p>
        </p:txBody>
      </p:sp>
      <p:sp>
        <p:nvSpPr>
          <p:cNvPr id="6" name="Content Placeholder 5"/>
          <p:cNvSpPr>
            <a:spLocks noGrp="1"/>
          </p:cNvSpPr>
          <p:nvPr>
            <p:ph sz="quarter" idx="16"/>
          </p:nvPr>
        </p:nvSpPr>
        <p:spPr>
          <a:xfrm>
            <a:off x="356400" y="1119602"/>
            <a:ext cx="7230576" cy="5470525"/>
          </a:xfrm>
        </p:spPr>
        <p:txBody>
          <a:bodyPr/>
          <a:lstStyle/>
          <a:p>
            <a:pPr>
              <a:lnSpc>
                <a:spcPct val="150000"/>
              </a:lnSpc>
            </a:pPr>
            <a:r>
              <a:rPr lang="en-US" sz="2400" dirty="0" smtClean="0"/>
              <a:t>Let’s </a:t>
            </a:r>
            <a:r>
              <a:rPr lang="en-US" sz="2400" dirty="0"/>
              <a:t>look at how the CXP Manager handles the concepts we have just </a:t>
            </a:r>
            <a:r>
              <a:rPr lang="en-US" sz="2400" dirty="0" smtClean="0"/>
              <a:t>discussed</a:t>
            </a:r>
          </a:p>
          <a:p>
            <a:pPr>
              <a:lnSpc>
                <a:spcPct val="150000"/>
              </a:lnSpc>
            </a:pPr>
            <a:endParaRPr lang="en-US" sz="2400" dirty="0"/>
          </a:p>
          <a:p>
            <a:pPr>
              <a:lnSpc>
                <a:spcPct val="150000"/>
              </a:lnSpc>
            </a:pPr>
            <a:endParaRPr lang="en-US" sz="2400" dirty="0"/>
          </a:p>
        </p:txBody>
      </p:sp>
    </p:spTree>
    <p:extLst>
      <p:ext uri="{BB962C8B-B14F-4D97-AF65-F5344CB8AC3E}">
        <p14:creationId xmlns:p14="http://schemas.microsoft.com/office/powerpoint/2010/main" val="31751892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smtClean="0">
                <a:solidFill>
                  <a:srgbClr val="E5DEDC"/>
                </a:solidFill>
              </a:rPr>
              <a:t>Objectives</a:t>
            </a:r>
            <a:endParaRPr lang="en-US" dirty="0">
              <a:solidFill>
                <a:srgbClr val="E5DEDC"/>
              </a:solidFill>
            </a:endParaRPr>
          </a:p>
        </p:txBody>
      </p:sp>
      <p:sp>
        <p:nvSpPr>
          <p:cNvPr id="5" name="Text Placeholder 4"/>
          <p:cNvSpPr>
            <a:spLocks noGrp="1"/>
          </p:cNvSpPr>
          <p:nvPr>
            <p:ph type="body" sz="quarter" idx="14"/>
          </p:nvPr>
        </p:nvSpPr>
        <p:spPr/>
        <p:txBody>
          <a:bodyPr>
            <a:normAutofit/>
          </a:bodyPr>
          <a:lstStyle/>
          <a:p>
            <a:r>
              <a:rPr lang="en-US" sz="2800" dirty="0"/>
              <a:t>Learn the foundation concepts of Backbase </a:t>
            </a:r>
            <a:r>
              <a:rPr lang="en-US" sz="2800" dirty="0" smtClean="0"/>
              <a:t>CXP</a:t>
            </a:r>
            <a:endParaRPr lang="en-US" sz="2800" dirty="0"/>
          </a:p>
          <a:p>
            <a:r>
              <a:rPr lang="en-US" sz="2800" dirty="0"/>
              <a:t>Overview </a:t>
            </a:r>
            <a:r>
              <a:rPr lang="en-US" sz="2800" dirty="0" smtClean="0"/>
              <a:t>of the </a:t>
            </a:r>
            <a:r>
              <a:rPr lang="en-US" sz="2800" dirty="0"/>
              <a:t>Backbase </a:t>
            </a:r>
            <a:r>
              <a:rPr lang="en-US" sz="2800" dirty="0" smtClean="0"/>
              <a:t>CXP </a:t>
            </a:r>
            <a:r>
              <a:rPr lang="en-US" sz="2800" dirty="0"/>
              <a:t>logical architecture</a:t>
            </a:r>
          </a:p>
          <a:p>
            <a:r>
              <a:rPr lang="en-US" sz="2800" dirty="0"/>
              <a:t>Understand the Portal Model</a:t>
            </a:r>
          </a:p>
          <a:p>
            <a:r>
              <a:rPr lang="en-US" sz="2800" dirty="0"/>
              <a:t>Understand how the Portal Model is rendered</a:t>
            </a:r>
          </a:p>
          <a:p>
            <a:r>
              <a:rPr lang="en-US" sz="2800" dirty="0"/>
              <a:t>Understand how the Portal Model is secured</a:t>
            </a:r>
          </a:p>
          <a:p>
            <a:endParaRPr lang="en-US" sz="2800" dirty="0"/>
          </a:p>
        </p:txBody>
      </p:sp>
    </p:spTree>
    <p:extLst>
      <p:ext uri="{BB962C8B-B14F-4D97-AF65-F5344CB8AC3E}">
        <p14:creationId xmlns:p14="http://schemas.microsoft.com/office/powerpoint/2010/main" val="41201109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nl-NL" dirty="0"/>
              <a:t>Navigation and Links</a:t>
            </a:r>
            <a:endParaRPr lang="en-US" dirty="0"/>
          </a:p>
          <a:p>
            <a:endParaRPr lang="en-US" dirty="0"/>
          </a:p>
        </p:txBody>
      </p:sp>
      <p:sp>
        <p:nvSpPr>
          <p:cNvPr id="3" name="Content Placeholder 2"/>
          <p:cNvSpPr>
            <a:spLocks noGrp="1"/>
          </p:cNvSpPr>
          <p:nvPr>
            <p:ph sz="quarter" idx="14"/>
          </p:nvPr>
        </p:nvSpPr>
        <p:spPr/>
        <p:txBody>
          <a:bodyPr>
            <a:normAutofit/>
          </a:bodyPr>
          <a:lstStyle/>
          <a:p>
            <a:pPr>
              <a:lnSpc>
                <a:spcPct val="150000"/>
              </a:lnSpc>
              <a:buFont typeface="Wingdings" panose="05000000000000000000" pitchFamily="2" charset="2"/>
              <a:buChar char="§"/>
              <a:defRPr/>
            </a:pPr>
            <a:r>
              <a:rPr lang="en-US" dirty="0"/>
              <a:t>The </a:t>
            </a:r>
            <a:r>
              <a:rPr lang="en-US" u="sng" dirty="0">
                <a:solidFill>
                  <a:schemeClr val="accent5"/>
                </a:solidFill>
              </a:rPr>
              <a:t>link</a:t>
            </a:r>
            <a:r>
              <a:rPr lang="en-US" dirty="0"/>
              <a:t> item stores pointers to other items or external URLs</a:t>
            </a:r>
          </a:p>
          <a:p>
            <a:pPr>
              <a:lnSpc>
                <a:spcPct val="150000"/>
              </a:lnSpc>
              <a:buFont typeface="Wingdings" panose="05000000000000000000" pitchFamily="2" charset="2"/>
              <a:buChar char="§"/>
              <a:defRPr/>
            </a:pPr>
            <a:r>
              <a:rPr lang="en-US" dirty="0"/>
              <a:t>Navigation widgets use links to build navigation trees</a:t>
            </a:r>
          </a:p>
        </p:txBody>
      </p:sp>
      <p:sp>
        <p:nvSpPr>
          <p:cNvPr id="4" name="Slide Number Placeholder 3"/>
          <p:cNvSpPr>
            <a:spLocks noGrp="1"/>
          </p:cNvSpPr>
          <p:nvPr>
            <p:ph type="sldNum" sz="quarter" idx="4"/>
          </p:nvPr>
        </p:nvSpPr>
        <p:spPr/>
        <p:txBody>
          <a:bodyPr/>
          <a:lstStyle/>
          <a:p>
            <a:fld id="{6FF59741-7650-A046-95B5-8D31235C520E}" type="slidenum">
              <a:rPr lang="en-US" smtClean="0"/>
              <a:pPr/>
              <a:t>30</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43980745"/>
              </p:ext>
            </p:extLst>
          </p:nvPr>
        </p:nvGraphicFramePr>
        <p:xfrm>
          <a:off x="1043608" y="3011904"/>
          <a:ext cx="7200800" cy="2433320"/>
        </p:xfrm>
        <a:graphic>
          <a:graphicData uri="http://schemas.openxmlformats.org/drawingml/2006/table">
            <a:tbl>
              <a:tblPr firstRow="1" bandRow="1">
                <a:tableStyleId>{7E9639D4-E3E2-4D34-9284-5A2195B3D0D7}</a:tableStyleId>
              </a:tblPr>
              <a:tblGrid>
                <a:gridCol w="1677430"/>
                <a:gridCol w="5523370"/>
              </a:tblGrid>
              <a:tr h="370840">
                <a:tc>
                  <a:txBody>
                    <a:bodyPr/>
                    <a:lstStyle/>
                    <a:p>
                      <a:r>
                        <a:rPr lang="en-US" sz="1600" dirty="0" smtClean="0">
                          <a:latin typeface="Roboto" charset="0"/>
                          <a:ea typeface="Roboto" charset="0"/>
                          <a:cs typeface="Roboto" charset="0"/>
                        </a:rPr>
                        <a:t>Type</a:t>
                      </a:r>
                      <a:endParaRPr lang="en-US" sz="1600" dirty="0">
                        <a:latin typeface="Roboto" charset="0"/>
                        <a:ea typeface="Roboto" charset="0"/>
                        <a:cs typeface="Roboto" charset="0"/>
                      </a:endParaRPr>
                    </a:p>
                  </a:txBody>
                  <a:tcPr/>
                </a:tc>
                <a:tc>
                  <a:txBody>
                    <a:bodyPr/>
                    <a:lstStyle/>
                    <a:p>
                      <a:r>
                        <a:rPr lang="en-US" sz="1600" dirty="0" smtClean="0">
                          <a:latin typeface="Roboto" charset="0"/>
                          <a:ea typeface="Roboto" charset="0"/>
                          <a:cs typeface="Roboto" charset="0"/>
                        </a:rPr>
                        <a:t>Description</a:t>
                      </a:r>
                      <a:endParaRPr lang="en-US" sz="1600" dirty="0">
                        <a:latin typeface="Roboto" charset="0"/>
                        <a:ea typeface="Roboto" charset="0"/>
                        <a:cs typeface="Roboto" charset="0"/>
                      </a:endParaRPr>
                    </a:p>
                  </a:txBody>
                  <a:tcPr/>
                </a:tc>
              </a:tr>
              <a:tr h="370840">
                <a:tc>
                  <a:txBody>
                    <a:bodyPr/>
                    <a:lstStyle/>
                    <a:p>
                      <a:r>
                        <a:rPr lang="en-US" sz="1600" dirty="0" smtClean="0">
                          <a:latin typeface="Roboto" charset="0"/>
                          <a:ea typeface="Roboto" charset="0"/>
                          <a:cs typeface="Roboto" charset="0"/>
                        </a:rPr>
                        <a:t>Page</a:t>
                      </a:r>
                      <a:endParaRPr lang="en-US" sz="1600" dirty="0">
                        <a:latin typeface="Roboto" charset="0"/>
                        <a:ea typeface="Roboto" charset="0"/>
                        <a:cs typeface="Roboto" charset="0"/>
                      </a:endParaRPr>
                    </a:p>
                  </a:txBody>
                  <a:tcPr/>
                </a:tc>
                <a:tc>
                  <a:txBody>
                    <a:bodyPr/>
                    <a:lstStyle/>
                    <a:p>
                      <a:r>
                        <a:rPr lang="en-US" sz="1600" dirty="0" smtClean="0">
                          <a:latin typeface="Roboto" charset="0"/>
                          <a:ea typeface="Roboto" charset="0"/>
                          <a:cs typeface="Roboto" charset="0"/>
                        </a:rPr>
                        <a:t>Refers to a page</a:t>
                      </a:r>
                      <a:endParaRPr lang="en-US" sz="1600" dirty="0">
                        <a:latin typeface="Roboto" charset="0"/>
                        <a:ea typeface="Roboto" charset="0"/>
                        <a:cs typeface="Roboto" charset="0"/>
                      </a:endParaRPr>
                    </a:p>
                  </a:txBody>
                  <a:tcPr/>
                </a:tc>
              </a:tr>
              <a:tr h="370840">
                <a:tc>
                  <a:txBody>
                    <a:bodyPr/>
                    <a:lstStyle/>
                    <a:p>
                      <a:r>
                        <a:rPr lang="en-US" sz="1600" dirty="0" smtClean="0">
                          <a:latin typeface="Roboto" charset="0"/>
                          <a:ea typeface="Roboto" charset="0"/>
                          <a:cs typeface="Roboto" charset="0"/>
                        </a:rPr>
                        <a:t>External link</a:t>
                      </a:r>
                      <a:endParaRPr lang="en-US" sz="1600" dirty="0">
                        <a:latin typeface="Roboto" charset="0"/>
                        <a:ea typeface="Roboto" charset="0"/>
                        <a:cs typeface="Roboto" charset="0"/>
                      </a:endParaRPr>
                    </a:p>
                  </a:txBody>
                  <a:tcPr/>
                </a:tc>
                <a:tc>
                  <a:txBody>
                    <a:bodyPr/>
                    <a:lstStyle/>
                    <a:p>
                      <a:r>
                        <a:rPr lang="en-US" sz="1600" dirty="0" smtClean="0">
                          <a:latin typeface="Roboto" charset="0"/>
                          <a:ea typeface="Roboto" charset="0"/>
                          <a:cs typeface="Roboto" charset="0"/>
                        </a:rPr>
                        <a:t>Refers to</a:t>
                      </a:r>
                      <a:r>
                        <a:rPr lang="en-US" sz="1600" baseline="0" dirty="0" smtClean="0">
                          <a:latin typeface="Roboto" charset="0"/>
                          <a:ea typeface="Roboto" charset="0"/>
                          <a:cs typeface="Roboto" charset="0"/>
                        </a:rPr>
                        <a:t> a URL outside CXP</a:t>
                      </a:r>
                      <a:endParaRPr lang="en-US" sz="1600" dirty="0">
                        <a:latin typeface="Roboto" charset="0"/>
                        <a:ea typeface="Roboto" charset="0"/>
                        <a:cs typeface="Roboto" charset="0"/>
                      </a:endParaRPr>
                    </a:p>
                  </a:txBody>
                  <a:tcPr/>
                </a:tc>
              </a:tr>
              <a:tr h="370840">
                <a:tc>
                  <a:txBody>
                    <a:bodyPr/>
                    <a:lstStyle/>
                    <a:p>
                      <a:r>
                        <a:rPr lang="en-US" sz="1600" dirty="0" smtClean="0">
                          <a:latin typeface="Roboto" charset="0"/>
                          <a:ea typeface="Roboto" charset="0"/>
                          <a:cs typeface="Roboto" charset="0"/>
                        </a:rPr>
                        <a:t>Divider</a:t>
                      </a:r>
                      <a:endParaRPr lang="en-US" sz="1600" dirty="0">
                        <a:latin typeface="Roboto" charset="0"/>
                        <a:ea typeface="Roboto" charset="0"/>
                        <a:cs typeface="Roboto" charset="0"/>
                      </a:endParaRPr>
                    </a:p>
                  </a:txBody>
                  <a:tcPr/>
                </a:tc>
                <a:tc>
                  <a:txBody>
                    <a:bodyPr/>
                    <a:lstStyle/>
                    <a:p>
                      <a:r>
                        <a:rPr lang="en-US" sz="1600" dirty="0" smtClean="0">
                          <a:latin typeface="Roboto" charset="0"/>
                          <a:ea typeface="Roboto" charset="0"/>
                          <a:cs typeface="Roboto" charset="0"/>
                        </a:rPr>
                        <a:t>Displays a divider in the navigation tree</a:t>
                      </a:r>
                      <a:endParaRPr lang="en-US" sz="1600" dirty="0">
                        <a:latin typeface="Roboto" charset="0"/>
                        <a:ea typeface="Roboto" charset="0"/>
                        <a:cs typeface="Roboto" charset="0"/>
                      </a:endParaRPr>
                    </a:p>
                  </a:txBody>
                  <a:tcPr/>
                </a:tc>
              </a:tr>
              <a:tr h="370840">
                <a:tc>
                  <a:txBody>
                    <a:bodyPr/>
                    <a:lstStyle/>
                    <a:p>
                      <a:r>
                        <a:rPr lang="en-US" sz="1600" dirty="0" smtClean="0">
                          <a:latin typeface="Roboto" charset="0"/>
                          <a:ea typeface="Roboto" charset="0"/>
                          <a:cs typeface="Roboto" charset="0"/>
                        </a:rPr>
                        <a:t>Header</a:t>
                      </a:r>
                      <a:endParaRPr lang="en-US" sz="1600" dirty="0">
                        <a:latin typeface="Roboto" charset="0"/>
                        <a:ea typeface="Roboto" charset="0"/>
                        <a:cs typeface="Roboto" charset="0"/>
                      </a:endParaRPr>
                    </a:p>
                  </a:txBody>
                  <a:tcPr/>
                </a:tc>
                <a:tc>
                  <a:txBody>
                    <a:bodyPr/>
                    <a:lstStyle/>
                    <a:p>
                      <a:r>
                        <a:rPr lang="en-US" sz="1600" dirty="0" smtClean="0">
                          <a:latin typeface="Roboto" charset="0"/>
                          <a:ea typeface="Roboto" charset="0"/>
                          <a:cs typeface="Roboto" charset="0"/>
                        </a:rPr>
                        <a:t>Displays a menu header in the navigation</a:t>
                      </a:r>
                      <a:r>
                        <a:rPr lang="en-US" sz="1600" baseline="0" dirty="0" smtClean="0">
                          <a:latin typeface="Roboto" charset="0"/>
                          <a:ea typeface="Roboto" charset="0"/>
                          <a:cs typeface="Roboto" charset="0"/>
                        </a:rPr>
                        <a:t> tree. Does not refer to a page itself, but can have children that do</a:t>
                      </a:r>
                      <a:endParaRPr lang="en-US" sz="1600" dirty="0">
                        <a:latin typeface="Roboto" charset="0"/>
                        <a:ea typeface="Roboto" charset="0"/>
                        <a:cs typeface="Roboto" charset="0"/>
                      </a:endParaRPr>
                    </a:p>
                  </a:txBody>
                  <a:tcPr/>
                </a:tc>
              </a:tr>
              <a:tr h="370840">
                <a:tc>
                  <a:txBody>
                    <a:bodyPr/>
                    <a:lstStyle/>
                    <a:p>
                      <a:r>
                        <a:rPr lang="en-US" sz="1600" dirty="0" smtClean="0">
                          <a:latin typeface="Roboto" charset="0"/>
                          <a:ea typeface="Roboto" charset="0"/>
                          <a:cs typeface="Roboto" charset="0"/>
                        </a:rPr>
                        <a:t>Alias</a:t>
                      </a:r>
                      <a:endParaRPr lang="en-US" sz="1600" dirty="0">
                        <a:latin typeface="Roboto" charset="0"/>
                        <a:ea typeface="Roboto" charset="0"/>
                        <a:cs typeface="Roboto" charset="0"/>
                      </a:endParaRPr>
                    </a:p>
                  </a:txBody>
                  <a:tcPr/>
                </a:tc>
                <a:tc>
                  <a:txBody>
                    <a:bodyPr/>
                    <a:lstStyle/>
                    <a:p>
                      <a:r>
                        <a:rPr lang="en-US" sz="1600" dirty="0" smtClean="0">
                          <a:latin typeface="Roboto" charset="0"/>
                          <a:ea typeface="Roboto" charset="0"/>
                          <a:cs typeface="Roboto" charset="0"/>
                        </a:rPr>
                        <a:t>Refers to a page that already has an</a:t>
                      </a:r>
                      <a:r>
                        <a:rPr lang="en-US" sz="1600" baseline="0" dirty="0" smtClean="0">
                          <a:latin typeface="Roboto" charset="0"/>
                          <a:ea typeface="Roboto" charset="0"/>
                          <a:cs typeface="Roboto" charset="0"/>
                        </a:rPr>
                        <a:t> associated link</a:t>
                      </a:r>
                      <a:endParaRPr lang="en-US" sz="1600" dirty="0">
                        <a:latin typeface="Roboto" charset="0"/>
                        <a:ea typeface="Roboto" charset="0"/>
                        <a:cs typeface="Roboto" charset="0"/>
                      </a:endParaRPr>
                    </a:p>
                  </a:txBody>
                  <a:tcPr/>
                </a:tc>
              </a:tr>
            </a:tbl>
          </a:graphicData>
        </a:graphic>
      </p:graphicFrame>
    </p:spTree>
    <p:extLst>
      <p:ext uri="{BB962C8B-B14F-4D97-AF65-F5344CB8AC3E}">
        <p14:creationId xmlns:p14="http://schemas.microsoft.com/office/powerpoint/2010/main" val="6261685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Links</a:t>
            </a:r>
            <a:endParaRPr lang="en-US" dirty="0"/>
          </a:p>
        </p:txBody>
      </p:sp>
      <p:sp>
        <p:nvSpPr>
          <p:cNvPr id="3" name="Content Placeholder 2"/>
          <p:cNvSpPr>
            <a:spLocks noGrp="1"/>
          </p:cNvSpPr>
          <p:nvPr>
            <p:ph sz="quarter" idx="14"/>
          </p:nvPr>
        </p:nvSpPr>
        <p:spPr>
          <a:xfrm>
            <a:off x="357188" y="908720"/>
            <a:ext cx="8439150" cy="5387975"/>
          </a:xfrm>
        </p:spPr>
        <p:txBody>
          <a:bodyPr>
            <a:normAutofit/>
          </a:bodyPr>
          <a:lstStyle/>
          <a:p>
            <a:pPr>
              <a:lnSpc>
                <a:spcPct val="150000"/>
              </a:lnSpc>
              <a:buFont typeface="Wingdings" panose="05000000000000000000" pitchFamily="2" charset="2"/>
              <a:buChar char="§"/>
              <a:defRPr/>
            </a:pPr>
            <a:r>
              <a:rPr lang="en-US" dirty="0" smtClean="0"/>
              <a:t>CXP </a:t>
            </a:r>
            <a:r>
              <a:rPr lang="en-US" dirty="0"/>
              <a:t>Manager creates a link for every new page and creates menus as shown in the image below:</a:t>
            </a:r>
          </a:p>
        </p:txBody>
      </p:sp>
      <p:sp>
        <p:nvSpPr>
          <p:cNvPr id="4" name="Slide Number Placeholder 3"/>
          <p:cNvSpPr>
            <a:spLocks noGrp="1"/>
          </p:cNvSpPr>
          <p:nvPr>
            <p:ph type="sldNum" sz="quarter" idx="4"/>
          </p:nvPr>
        </p:nvSpPr>
        <p:spPr/>
        <p:txBody>
          <a:bodyPr/>
          <a:lstStyle/>
          <a:p>
            <a:fld id="{6FF59741-7650-A046-95B5-8D31235C520E}" type="slidenum">
              <a:rPr lang="en-US" smtClean="0"/>
              <a:pPr/>
              <a:t>31</a:t>
            </a:fld>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1561" y="2141043"/>
            <a:ext cx="7581420" cy="457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8590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Root Links</a:t>
            </a:r>
            <a:endParaRPr lang="en-US" dirty="0"/>
          </a:p>
        </p:txBody>
      </p:sp>
      <p:sp>
        <p:nvSpPr>
          <p:cNvPr id="3" name="Content Placeholder 2"/>
          <p:cNvSpPr>
            <a:spLocks noGrp="1"/>
          </p:cNvSpPr>
          <p:nvPr>
            <p:ph sz="quarter" idx="14"/>
          </p:nvPr>
        </p:nvSpPr>
        <p:spPr/>
        <p:txBody>
          <a:bodyPr>
            <a:normAutofit fontScale="92500" lnSpcReduction="10000"/>
          </a:bodyPr>
          <a:lstStyle/>
          <a:p>
            <a:pPr>
              <a:lnSpc>
                <a:spcPct val="150000"/>
              </a:lnSpc>
              <a:spcBef>
                <a:spcPts val="576"/>
              </a:spcBef>
              <a:buFont typeface="Wingdings" panose="05000000000000000000" pitchFamily="2" charset="2"/>
              <a:buChar char="§"/>
              <a:defRPr/>
            </a:pPr>
            <a:r>
              <a:rPr lang="en-US" dirty="0"/>
              <a:t>Root links are menu headers that divide the navigation tree into smaller sub-trees</a:t>
            </a:r>
          </a:p>
          <a:p>
            <a:pPr>
              <a:lnSpc>
                <a:spcPct val="150000"/>
              </a:lnSpc>
              <a:spcBef>
                <a:spcPts val="576"/>
              </a:spcBef>
              <a:buFont typeface="Wingdings" panose="05000000000000000000" pitchFamily="2" charset="2"/>
              <a:buChar char="§"/>
              <a:defRPr/>
            </a:pPr>
            <a:r>
              <a:rPr lang="en-US" dirty="0"/>
              <a:t>Root links:</a:t>
            </a:r>
          </a:p>
          <a:p>
            <a:pPr lvl="1">
              <a:lnSpc>
                <a:spcPct val="150000"/>
              </a:lnSpc>
              <a:spcBef>
                <a:spcPts val="576"/>
              </a:spcBef>
              <a:buFont typeface="Wingdings" panose="05000000000000000000" pitchFamily="2" charset="2"/>
              <a:buChar char="§"/>
              <a:defRPr/>
            </a:pPr>
            <a:r>
              <a:rPr lang="en-US" dirty="0">
                <a:latin typeface="Roboto Black" panose="02000000000000000000" pitchFamily="2" charset="0"/>
                <a:ea typeface="Roboto Black" panose="02000000000000000000" pitchFamily="2" charset="0"/>
              </a:rPr>
              <a:t>Main navigation</a:t>
            </a:r>
            <a:r>
              <a:rPr lang="en-US" dirty="0"/>
              <a:t> — contains links that should show up in navigation widgets.</a:t>
            </a:r>
          </a:p>
          <a:p>
            <a:pPr lvl="1">
              <a:lnSpc>
                <a:spcPct val="150000"/>
              </a:lnSpc>
              <a:spcBef>
                <a:spcPts val="576"/>
              </a:spcBef>
              <a:buFont typeface="Wingdings" panose="05000000000000000000" pitchFamily="2" charset="2"/>
              <a:buChar char="§"/>
              <a:defRPr/>
            </a:pPr>
            <a:r>
              <a:rPr lang="en-US" dirty="0">
                <a:latin typeface="Roboto Black" panose="02000000000000000000" pitchFamily="2" charset="0"/>
                <a:ea typeface="Roboto Black" panose="02000000000000000000" pitchFamily="2" charset="0"/>
              </a:rPr>
              <a:t>Not in navigation</a:t>
            </a:r>
            <a:r>
              <a:rPr lang="en-US" dirty="0"/>
              <a:t> — contains links to floating </a:t>
            </a:r>
            <a:r>
              <a:rPr lang="en-US" dirty="0" smtClean="0"/>
              <a:t>pages </a:t>
            </a:r>
            <a:r>
              <a:rPr lang="en-US" dirty="0"/>
              <a:t>or pages that do not show up in navigation widgets. Floating pages are, for example, landing pages for a marketing campaign.</a:t>
            </a:r>
          </a:p>
          <a:p>
            <a:pPr lvl="1">
              <a:lnSpc>
                <a:spcPct val="150000"/>
              </a:lnSpc>
              <a:spcBef>
                <a:spcPts val="576"/>
              </a:spcBef>
              <a:buFont typeface="Wingdings" panose="05000000000000000000" pitchFamily="2" charset="2"/>
              <a:buChar char="§"/>
              <a:defRPr/>
            </a:pPr>
            <a:r>
              <a:rPr lang="en-US" dirty="0">
                <a:latin typeface="Roboto Black" panose="02000000000000000000" pitchFamily="2" charset="0"/>
                <a:ea typeface="Roboto Black" panose="02000000000000000000" pitchFamily="2" charset="0"/>
              </a:rPr>
              <a:t>Master Pages</a:t>
            </a:r>
            <a:r>
              <a:rPr lang="en-US" dirty="0"/>
              <a:t> — contains links that refer to the master pages available in the portal.</a:t>
            </a:r>
            <a:endParaRPr lang="en-US" sz="2400" dirty="0"/>
          </a:p>
          <a:p>
            <a:pPr>
              <a:lnSpc>
                <a:spcPct val="150000"/>
              </a:lnSpc>
              <a:spcBef>
                <a:spcPts val="576"/>
              </a:spcBef>
              <a:buFont typeface="Wingdings" panose="05000000000000000000" pitchFamily="2" charset="2"/>
              <a:buChar char="§"/>
              <a:defRPr/>
            </a:pPr>
            <a:r>
              <a:rPr lang="en-US" dirty="0"/>
              <a:t>Root links do not point to pages, but to other links</a:t>
            </a:r>
          </a:p>
        </p:txBody>
      </p:sp>
      <p:sp>
        <p:nvSpPr>
          <p:cNvPr id="4" name="Slide Number Placeholder 3"/>
          <p:cNvSpPr>
            <a:spLocks noGrp="1"/>
          </p:cNvSpPr>
          <p:nvPr>
            <p:ph type="sldNum" sz="quarter" idx="4"/>
          </p:nvPr>
        </p:nvSpPr>
        <p:spPr/>
        <p:txBody>
          <a:bodyPr/>
          <a:lstStyle/>
          <a:p>
            <a:fld id="{6FF59741-7650-A046-95B5-8D31235C520E}" type="slidenum">
              <a:rPr lang="en-US" smtClean="0"/>
              <a:pPr/>
              <a:t>32</a:t>
            </a:fld>
            <a:endParaRPr lang="en-US" dirty="0"/>
          </a:p>
        </p:txBody>
      </p:sp>
    </p:spTree>
    <p:extLst>
      <p:ext uri="{BB962C8B-B14F-4D97-AF65-F5344CB8AC3E}">
        <p14:creationId xmlns:p14="http://schemas.microsoft.com/office/powerpoint/2010/main" val="27216123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URLs</a:t>
            </a:r>
            <a:endParaRPr lang="en-US" dirty="0"/>
          </a:p>
        </p:txBody>
      </p:sp>
      <p:sp>
        <p:nvSpPr>
          <p:cNvPr id="6" name="Content Placeholder 5"/>
          <p:cNvSpPr>
            <a:spLocks noGrp="1"/>
          </p:cNvSpPr>
          <p:nvPr>
            <p:ph sz="quarter" idx="14"/>
          </p:nvPr>
        </p:nvSpPr>
        <p:spPr/>
        <p:txBody>
          <a:bodyPr/>
          <a:lstStyle/>
          <a:p>
            <a:pPr>
              <a:lnSpc>
                <a:spcPct val="150000"/>
              </a:lnSpc>
            </a:pPr>
            <a:r>
              <a:rPr lang="en-US" dirty="0"/>
              <a:t>Link URL types:</a:t>
            </a:r>
          </a:p>
          <a:p>
            <a:pPr lvl="1"/>
            <a:r>
              <a:rPr lang="en-US" dirty="0" smtClean="0"/>
              <a:t>Hierarchical: automatically </a:t>
            </a:r>
            <a:r>
              <a:rPr lang="en-US" dirty="0"/>
              <a:t>generated, human-readable addresses pointing to links</a:t>
            </a:r>
          </a:p>
          <a:p>
            <a:pPr lvl="1"/>
            <a:r>
              <a:rPr lang="en-US" dirty="0" smtClean="0"/>
              <a:t>Friendly: user-defined and easy-to-remember URL </a:t>
            </a:r>
            <a:r>
              <a:rPr lang="en-US" dirty="0"/>
              <a:t>pointing to </a:t>
            </a:r>
            <a:r>
              <a:rPr lang="en-US" dirty="0" smtClean="0"/>
              <a:t>links</a:t>
            </a:r>
            <a:endParaRPr lang="en-US" dirty="0"/>
          </a:p>
          <a:p>
            <a:pPr lvl="1"/>
            <a:r>
              <a:rPr lang="en-US" dirty="0" smtClean="0"/>
              <a:t>External: </a:t>
            </a:r>
            <a:r>
              <a:rPr lang="en-US" dirty="0"/>
              <a:t>point to resources outside of a </a:t>
            </a:r>
            <a:r>
              <a:rPr lang="en-US" dirty="0" smtClean="0"/>
              <a:t>portal</a:t>
            </a:r>
            <a:endParaRPr lang="en-US" dirty="0"/>
          </a:p>
          <a:p>
            <a:pPr>
              <a:lnSpc>
                <a:spcPct val="150000"/>
              </a:lnSpc>
            </a:pPr>
            <a:r>
              <a:rPr lang="en-US" dirty="0"/>
              <a:t>Dynamic </a:t>
            </a:r>
            <a:r>
              <a:rPr lang="en-US" dirty="0" smtClean="0"/>
              <a:t>URLs</a:t>
            </a:r>
          </a:p>
          <a:p>
            <a:pPr lvl="1"/>
            <a:r>
              <a:rPr lang="en-US" dirty="0" smtClean="0"/>
              <a:t>Can change the state of containers and widgets on a page</a:t>
            </a:r>
          </a:p>
          <a:p>
            <a:pPr lvl="1"/>
            <a:r>
              <a:rPr lang="en-US" dirty="0" smtClean="0"/>
              <a:t>Contain </a:t>
            </a:r>
            <a:r>
              <a:rPr lang="en-US" dirty="0"/>
              <a:t>dynamic URL parts that containers and widgets can use to change their behavior</a:t>
            </a:r>
          </a:p>
          <a:p>
            <a:pPr lvl="1"/>
            <a:r>
              <a:rPr lang="en-US" dirty="0"/>
              <a:t>The dynamic URL parts appear at the end of the normal URL after the identifier </a:t>
            </a:r>
            <a:r>
              <a:rPr lang="en-US" dirty="0" smtClean="0">
                <a:latin typeface="Roboto Black" panose="02000000000000000000" pitchFamily="2" charset="0"/>
                <a:ea typeface="Roboto Black" panose="02000000000000000000" pitchFamily="2" charset="0"/>
              </a:rPr>
              <a:t>//</a:t>
            </a:r>
            <a:endParaRPr lang="en-US" dirty="0"/>
          </a:p>
          <a:p>
            <a:pPr lvl="1"/>
            <a:r>
              <a:rPr lang="en-US" sz="1800" dirty="0">
                <a:latin typeface="Courier New" panose="02070309020205020404" pitchFamily="49" charset="0"/>
                <a:cs typeface="Courier New" panose="02070309020205020404" pitchFamily="49" charset="0"/>
              </a:rPr>
              <a:t>http://example.com/myportal/mypage</a:t>
            </a:r>
            <a:r>
              <a:rPr lang="en-US" sz="1800" b="1" dirty="0">
                <a:latin typeface="Courier New" panose="02070309020205020404" pitchFamily="49" charset="0"/>
                <a:ea typeface="Roboto Black" panose="02000000000000000000" pitchFamily="2"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some/values/here</a:t>
            </a:r>
          </a:p>
          <a:p>
            <a:pPr>
              <a:lnSpc>
                <a:spcPct val="150000"/>
              </a:lnSpc>
            </a:pP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solidFill>
                  <a:srgbClr val="2B2623">
                    <a:lumMod val="50000"/>
                    <a:lumOff val="50000"/>
                  </a:srgbClr>
                </a:solidFill>
              </a:rPr>
              <a:pPr/>
              <a:t>33</a:t>
            </a:fld>
            <a:endParaRPr lang="en-US" dirty="0">
              <a:solidFill>
                <a:srgbClr val="2B2623">
                  <a:lumMod val="50000"/>
                  <a:lumOff val="50000"/>
                </a:srgbClr>
              </a:solidFill>
            </a:endParaRPr>
          </a:p>
        </p:txBody>
      </p:sp>
    </p:spTree>
    <p:extLst>
      <p:ext uri="{BB962C8B-B14F-4D97-AF65-F5344CB8AC3E}">
        <p14:creationId xmlns:p14="http://schemas.microsoft.com/office/powerpoint/2010/main" val="41615427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Links and Deletion </a:t>
            </a:r>
          </a:p>
        </p:txBody>
      </p:sp>
      <p:sp>
        <p:nvSpPr>
          <p:cNvPr id="6" name="Content Placeholder 5"/>
          <p:cNvSpPr>
            <a:spLocks noGrp="1"/>
          </p:cNvSpPr>
          <p:nvPr>
            <p:ph sz="quarter" idx="14"/>
          </p:nvPr>
        </p:nvSpPr>
        <p:spPr/>
        <p:txBody>
          <a:bodyPr/>
          <a:lstStyle/>
          <a:p>
            <a:pPr>
              <a:lnSpc>
                <a:spcPct val="150000"/>
              </a:lnSpc>
            </a:pPr>
            <a:r>
              <a:rPr lang="en-US" dirty="0"/>
              <a:t>Deleting a link also deletes the referenced page</a:t>
            </a:r>
          </a:p>
          <a:p>
            <a:pPr>
              <a:lnSpc>
                <a:spcPct val="150000"/>
              </a:lnSpc>
            </a:pPr>
            <a:r>
              <a:rPr lang="en-US" dirty="0"/>
              <a:t>If other links refer to the same page, the following applies:</a:t>
            </a:r>
          </a:p>
          <a:p>
            <a:pPr lvl="1">
              <a:lnSpc>
                <a:spcPct val="150000"/>
              </a:lnSpc>
            </a:pPr>
            <a:r>
              <a:rPr lang="en-US" dirty="0"/>
              <a:t>If another link refers to the same page, the page is not </a:t>
            </a:r>
            <a:r>
              <a:rPr lang="en-US" dirty="0" smtClean="0"/>
              <a:t>deleted</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solidFill>
                  <a:srgbClr val="2B2623">
                    <a:lumMod val="50000"/>
                    <a:lumOff val="50000"/>
                  </a:srgbClr>
                </a:solidFill>
              </a:rPr>
              <a:pPr/>
              <a:t>34</a:t>
            </a:fld>
            <a:endParaRPr lang="en-US" dirty="0">
              <a:solidFill>
                <a:srgbClr val="2B2623">
                  <a:lumMod val="50000"/>
                  <a:lumOff val="50000"/>
                </a:srgbClr>
              </a:solidFill>
            </a:endParaRPr>
          </a:p>
        </p:txBody>
      </p:sp>
    </p:spTree>
    <p:extLst>
      <p:ext uri="{BB962C8B-B14F-4D97-AF65-F5344CB8AC3E}">
        <p14:creationId xmlns:p14="http://schemas.microsoft.com/office/powerpoint/2010/main" val="13623408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35</a:t>
            </a:fld>
            <a:endParaRPr lang="en-US" dirty="0"/>
          </a:p>
        </p:txBody>
      </p:sp>
      <p:sp>
        <p:nvSpPr>
          <p:cNvPr id="5" name="Text Placeholder 4"/>
          <p:cNvSpPr>
            <a:spLocks noGrp="1"/>
          </p:cNvSpPr>
          <p:nvPr>
            <p:ph type="body" sz="quarter" idx="13"/>
          </p:nvPr>
        </p:nvSpPr>
        <p:spPr/>
        <p:txBody>
          <a:bodyPr/>
          <a:lstStyle/>
          <a:p>
            <a:r>
              <a:rPr lang="en-US" dirty="0" smtClean="0"/>
              <a:t>Demo: CXP Manager</a:t>
            </a:r>
            <a:endParaRPr lang="en-US" dirty="0"/>
          </a:p>
        </p:txBody>
      </p:sp>
      <p:sp>
        <p:nvSpPr>
          <p:cNvPr id="6" name="Content Placeholder 5"/>
          <p:cNvSpPr>
            <a:spLocks noGrp="1"/>
          </p:cNvSpPr>
          <p:nvPr>
            <p:ph sz="quarter" idx="16"/>
          </p:nvPr>
        </p:nvSpPr>
        <p:spPr>
          <a:xfrm>
            <a:off x="356400" y="1119602"/>
            <a:ext cx="7230576" cy="5470525"/>
          </a:xfrm>
        </p:spPr>
        <p:txBody>
          <a:bodyPr/>
          <a:lstStyle/>
          <a:p>
            <a:pPr>
              <a:lnSpc>
                <a:spcPct val="150000"/>
              </a:lnSpc>
            </a:pPr>
            <a:r>
              <a:rPr lang="en-US" sz="2400" dirty="0" smtClean="0"/>
              <a:t>Let's </a:t>
            </a:r>
            <a:r>
              <a:rPr lang="en-US" sz="2400" dirty="0"/>
              <a:t>look at how the CXP Manager handles the concepts we have just discussed</a:t>
            </a:r>
          </a:p>
          <a:p>
            <a:pPr>
              <a:lnSpc>
                <a:spcPct val="150000"/>
              </a:lnSpc>
            </a:pPr>
            <a:endParaRPr lang="en-US" sz="2400" dirty="0"/>
          </a:p>
        </p:txBody>
      </p:sp>
    </p:spTree>
    <p:extLst>
      <p:ext uri="{BB962C8B-B14F-4D97-AF65-F5344CB8AC3E}">
        <p14:creationId xmlns:p14="http://schemas.microsoft.com/office/powerpoint/2010/main" val="14768619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Key Elements of </a:t>
            </a:r>
            <a:r>
              <a:rPr lang="en-US" dirty="0" err="1"/>
              <a:t>Backbase</a:t>
            </a:r>
            <a:r>
              <a:rPr lang="en-US" dirty="0"/>
              <a:t> </a:t>
            </a:r>
            <a:r>
              <a:rPr lang="en-US" dirty="0" smtClean="0"/>
              <a:t>CXP</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solidFill>
                  <a:srgbClr val="2B2623">
                    <a:lumMod val="50000"/>
                    <a:lumOff val="50000"/>
                  </a:srgbClr>
                </a:solidFill>
              </a:rPr>
              <a:pPr/>
              <a:t>36</a:t>
            </a:fld>
            <a:endParaRPr lang="en-US" dirty="0">
              <a:solidFill>
                <a:srgbClr val="2B2623">
                  <a:lumMod val="50000"/>
                  <a:lumOff val="50000"/>
                </a:srgbClr>
              </a:solidFill>
            </a:endParaRPr>
          </a:p>
        </p:txBody>
      </p:sp>
      <p:sp>
        <p:nvSpPr>
          <p:cNvPr id="6" name="Content Placeholder 5"/>
          <p:cNvSpPr>
            <a:spLocks noGrp="1"/>
          </p:cNvSpPr>
          <p:nvPr>
            <p:ph type="body" sz="quarter" idx="14"/>
          </p:nvPr>
        </p:nvSpPr>
        <p:spPr/>
        <p:txBody>
          <a:bodyPr/>
          <a:lstStyle/>
          <a:p>
            <a:r>
              <a:rPr lang="en-US" sz="3000" dirty="0"/>
              <a:t>A component model</a:t>
            </a:r>
          </a:p>
          <a:p>
            <a:r>
              <a:rPr lang="en-US" sz="3000" dirty="0">
                <a:solidFill>
                  <a:schemeClr val="bg1"/>
                </a:solidFill>
                <a:latin typeface="Roboto Black" panose="02000000000000000000" pitchFamily="2" charset="0"/>
                <a:ea typeface="Roboto Black" panose="02000000000000000000" pitchFamily="2" charset="0"/>
              </a:rPr>
              <a:t>Flexible rendering and support for multi-device delivery</a:t>
            </a:r>
          </a:p>
          <a:p>
            <a:r>
              <a:rPr lang="en-US" sz="3000" dirty="0"/>
              <a:t>Personalization</a:t>
            </a:r>
          </a:p>
          <a:p>
            <a:r>
              <a:rPr lang="en-US" sz="3000" dirty="0"/>
              <a:t>The ability to integrate with a wide range of technologies </a:t>
            </a:r>
          </a:p>
          <a:p>
            <a:r>
              <a:rPr lang="en-US" sz="3000" dirty="0"/>
              <a:t>Content services</a:t>
            </a:r>
          </a:p>
          <a:p>
            <a:r>
              <a:rPr lang="en-US" sz="3000" dirty="0"/>
              <a:t>Security administration</a:t>
            </a:r>
          </a:p>
          <a:p>
            <a:r>
              <a:rPr lang="en-US" sz="3000" dirty="0"/>
              <a:t>Targeting</a:t>
            </a:r>
          </a:p>
          <a:p>
            <a:r>
              <a:rPr lang="en-US" sz="3000" dirty="0"/>
              <a:t>Publishing</a:t>
            </a:r>
          </a:p>
          <a:p>
            <a:endParaRPr lang="en-US" sz="3000" dirty="0"/>
          </a:p>
        </p:txBody>
      </p:sp>
    </p:spTree>
    <p:extLst>
      <p:ext uri="{BB962C8B-B14F-4D97-AF65-F5344CB8AC3E}">
        <p14:creationId xmlns:p14="http://schemas.microsoft.com/office/powerpoint/2010/main" val="18598607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37</a:t>
            </a:fld>
            <a:endParaRPr lang="en-US" dirty="0"/>
          </a:p>
        </p:txBody>
      </p:sp>
      <p:sp>
        <p:nvSpPr>
          <p:cNvPr id="2" name="Text Placeholder 1"/>
          <p:cNvSpPr>
            <a:spLocks noGrp="1"/>
          </p:cNvSpPr>
          <p:nvPr>
            <p:ph type="body" sz="quarter" idx="11"/>
          </p:nvPr>
        </p:nvSpPr>
        <p:spPr/>
        <p:txBody>
          <a:bodyPr/>
          <a:lstStyle/>
          <a:p>
            <a:r>
              <a:rPr lang="en-US" dirty="0" smtClean="0"/>
              <a:t>Rendering the Model</a:t>
            </a:r>
            <a:endParaRPr lang="en-US" dirty="0"/>
          </a:p>
        </p:txBody>
      </p:sp>
      <p:sp>
        <p:nvSpPr>
          <p:cNvPr id="4" name="Text Placeholder 3"/>
          <p:cNvSpPr>
            <a:spLocks noGrp="1"/>
          </p:cNvSpPr>
          <p:nvPr>
            <p:ph type="body" sz="quarter" idx="12"/>
          </p:nvPr>
        </p:nvSpPr>
        <p:spPr/>
        <p:txBody>
          <a:bodyPr/>
          <a:lstStyle/>
          <a:p>
            <a:r>
              <a:rPr lang="en-US" dirty="0"/>
              <a:t>Portal Essentials</a:t>
            </a:r>
          </a:p>
        </p:txBody>
      </p:sp>
    </p:spTree>
    <p:extLst>
      <p:ext uri="{BB962C8B-B14F-4D97-AF65-F5344CB8AC3E}">
        <p14:creationId xmlns:p14="http://schemas.microsoft.com/office/powerpoint/2010/main" val="19305035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Model–View </a:t>
            </a:r>
            <a:r>
              <a:rPr lang="en-US" dirty="0"/>
              <a:t>Relationship</a:t>
            </a:r>
          </a:p>
        </p:txBody>
      </p:sp>
      <p:sp>
        <p:nvSpPr>
          <p:cNvPr id="4" name="Slide Number Placeholder 3"/>
          <p:cNvSpPr>
            <a:spLocks noGrp="1"/>
          </p:cNvSpPr>
          <p:nvPr>
            <p:ph type="sldNum" sz="quarter" idx="4"/>
          </p:nvPr>
        </p:nvSpPr>
        <p:spPr/>
        <p:txBody>
          <a:bodyPr/>
          <a:lstStyle/>
          <a:p>
            <a:fld id="{6FF59741-7650-A046-95B5-8D31235C520E}" type="slidenum">
              <a:rPr lang="en-US" smtClean="0">
                <a:solidFill>
                  <a:srgbClr val="2B2623">
                    <a:lumMod val="50000"/>
                    <a:lumOff val="50000"/>
                  </a:srgbClr>
                </a:solidFill>
              </a:rPr>
              <a:pPr/>
              <a:t>38</a:t>
            </a:fld>
            <a:endParaRPr lang="en-US" dirty="0">
              <a:solidFill>
                <a:srgbClr val="2B2623">
                  <a:lumMod val="50000"/>
                  <a:lumOff val="50000"/>
                </a:srgbClr>
              </a:solidFill>
            </a:endParaRPr>
          </a:p>
        </p:txBody>
      </p:sp>
      <p:grpSp>
        <p:nvGrpSpPr>
          <p:cNvPr id="43" name="Group 42"/>
          <p:cNvGrpSpPr/>
          <p:nvPr/>
        </p:nvGrpSpPr>
        <p:grpSpPr>
          <a:xfrm>
            <a:off x="206570" y="1268760"/>
            <a:ext cx="8208962" cy="5131140"/>
            <a:chOff x="596900" y="2066925"/>
            <a:chExt cx="12096750" cy="7561263"/>
          </a:xfrm>
        </p:grpSpPr>
        <p:sp>
          <p:nvSpPr>
            <p:cNvPr id="44" name="Right Arrow 1"/>
            <p:cNvSpPr>
              <a:spLocks noChangeArrowheads="1"/>
            </p:cNvSpPr>
            <p:nvPr/>
          </p:nvSpPr>
          <p:spPr bwMode="auto">
            <a:xfrm>
              <a:off x="2254806" y="3954463"/>
              <a:ext cx="5197931" cy="346076"/>
            </a:xfrm>
            <a:prstGeom prst="rightArrow">
              <a:avLst>
                <a:gd name="adj1" fmla="val 50000"/>
                <a:gd name="adj2" fmla="val 49795"/>
              </a:avLst>
            </a:prstGeom>
            <a:solidFill>
              <a:schemeClr val="accent4"/>
            </a:solidFill>
            <a:ln w="9525">
              <a:noFill/>
              <a:round/>
              <a:headEnd/>
              <a:tailEnd/>
            </a:ln>
          </p:spPr>
          <p:txBody>
            <a:bodyPr/>
            <a:lstStyle/>
            <a:p>
              <a:endParaRPr lang="nl-NL">
                <a:latin typeface="Roboto Light" pitchFamily="2" charset="0"/>
                <a:ea typeface="Roboto Light" pitchFamily="2" charset="0"/>
              </a:endParaRPr>
            </a:p>
          </p:txBody>
        </p:sp>
        <p:sp>
          <p:nvSpPr>
            <p:cNvPr id="45" name="Rounded Rectangle 13"/>
            <p:cNvSpPr>
              <a:spLocks noChangeArrowheads="1"/>
            </p:cNvSpPr>
            <p:nvPr/>
          </p:nvSpPr>
          <p:spPr bwMode="auto">
            <a:xfrm>
              <a:off x="596900" y="3378200"/>
              <a:ext cx="1867715" cy="1355725"/>
            </a:xfrm>
            <a:custGeom>
              <a:avLst/>
              <a:gdLst>
                <a:gd name="connsiteX0" fmla="*/ 0 w 1214108"/>
                <a:gd name="connsiteY0" fmla="*/ 0 h 920007"/>
                <a:gd name="connsiteX1" fmla="*/ 1214108 w 1214108"/>
                <a:gd name="connsiteY1" fmla="*/ 0 h 920007"/>
                <a:gd name="connsiteX2" fmla="*/ 1214108 w 1214108"/>
                <a:gd name="connsiteY2" fmla="*/ 920007 h 920007"/>
                <a:gd name="connsiteX3" fmla="*/ 0 w 1214108"/>
                <a:gd name="connsiteY3" fmla="*/ 920007 h 920007"/>
                <a:gd name="connsiteX4" fmla="*/ 0 w 1214108"/>
                <a:gd name="connsiteY4" fmla="*/ 0 h 920007"/>
                <a:gd name="connsiteX0" fmla="*/ 0 w 1347458"/>
                <a:gd name="connsiteY0" fmla="*/ 0 h 920007"/>
                <a:gd name="connsiteX1" fmla="*/ 1214108 w 1347458"/>
                <a:gd name="connsiteY1" fmla="*/ 0 h 920007"/>
                <a:gd name="connsiteX2" fmla="*/ 1347458 w 1347458"/>
                <a:gd name="connsiteY2" fmla="*/ 920007 h 920007"/>
                <a:gd name="connsiteX3" fmla="*/ 0 w 1347458"/>
                <a:gd name="connsiteY3" fmla="*/ 920007 h 920007"/>
                <a:gd name="connsiteX4" fmla="*/ 0 w 1347458"/>
                <a:gd name="connsiteY4" fmla="*/ 0 h 920007"/>
                <a:gd name="connsiteX0" fmla="*/ 0 w 1214108"/>
                <a:gd name="connsiteY0" fmla="*/ 0 h 920007"/>
                <a:gd name="connsiteX1" fmla="*/ 1214108 w 1214108"/>
                <a:gd name="connsiteY1" fmla="*/ 0 h 920007"/>
                <a:gd name="connsiteX2" fmla="*/ 1061708 w 1214108"/>
                <a:gd name="connsiteY2" fmla="*/ 891432 h 920007"/>
                <a:gd name="connsiteX3" fmla="*/ 0 w 1214108"/>
                <a:gd name="connsiteY3" fmla="*/ 920007 h 920007"/>
                <a:gd name="connsiteX4" fmla="*/ 0 w 1214108"/>
                <a:gd name="connsiteY4" fmla="*/ 0 h 920007"/>
                <a:gd name="connsiteX0" fmla="*/ 0 w 1267448"/>
                <a:gd name="connsiteY0" fmla="*/ 0 h 920007"/>
                <a:gd name="connsiteX1" fmla="*/ 1267448 w 1267448"/>
                <a:gd name="connsiteY1" fmla="*/ 0 h 920007"/>
                <a:gd name="connsiteX2" fmla="*/ 1061708 w 1267448"/>
                <a:gd name="connsiteY2" fmla="*/ 891432 h 920007"/>
                <a:gd name="connsiteX3" fmla="*/ 0 w 1267448"/>
                <a:gd name="connsiteY3" fmla="*/ 920007 h 920007"/>
                <a:gd name="connsiteX4" fmla="*/ 0 w 1267448"/>
                <a:gd name="connsiteY4" fmla="*/ 0 h 920007"/>
                <a:gd name="connsiteX0" fmla="*/ 0 w 1267448"/>
                <a:gd name="connsiteY0" fmla="*/ 0 h 920007"/>
                <a:gd name="connsiteX1" fmla="*/ 1267448 w 1267448"/>
                <a:gd name="connsiteY1" fmla="*/ 0 h 920007"/>
                <a:gd name="connsiteX2" fmla="*/ 1046468 w 1267448"/>
                <a:gd name="connsiteY2" fmla="*/ 899052 h 920007"/>
                <a:gd name="connsiteX3" fmla="*/ 0 w 1267448"/>
                <a:gd name="connsiteY3" fmla="*/ 920007 h 920007"/>
                <a:gd name="connsiteX4" fmla="*/ 0 w 1267448"/>
                <a:gd name="connsiteY4" fmla="*/ 0 h 92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448" h="920007">
                  <a:moveTo>
                    <a:pt x="0" y="0"/>
                  </a:moveTo>
                  <a:lnTo>
                    <a:pt x="1267448" y="0"/>
                  </a:lnTo>
                  <a:lnTo>
                    <a:pt x="1046468" y="899052"/>
                  </a:lnTo>
                  <a:lnTo>
                    <a:pt x="0" y="920007"/>
                  </a:ln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015" tIns="65008" rIns="130015" bIns="65008" anchor="ctr"/>
            <a:lstStyle/>
            <a:p>
              <a:pPr defTabSz="1299851">
                <a:lnSpc>
                  <a:spcPct val="150000"/>
                </a:lnSpc>
              </a:pPr>
              <a:r>
                <a:rPr lang="en-US" sz="1600" dirty="0">
                  <a:solidFill>
                    <a:schemeClr val="bg1"/>
                  </a:solidFill>
                  <a:latin typeface="Roboto Light" pitchFamily="2" charset="0"/>
                  <a:ea typeface="Roboto Light" pitchFamily="2" charset="0"/>
                </a:rPr>
                <a:t>Portal</a:t>
              </a:r>
              <a:endParaRPr lang="en-US" dirty="0">
                <a:solidFill>
                  <a:schemeClr val="bg1"/>
                </a:solidFill>
                <a:latin typeface="Roboto Light" pitchFamily="2" charset="0"/>
                <a:ea typeface="Roboto Light" pitchFamily="2" charset="0"/>
              </a:endParaRPr>
            </a:p>
          </p:txBody>
        </p:sp>
        <p:sp>
          <p:nvSpPr>
            <p:cNvPr id="46" name="Rounded Rectangle 14"/>
            <p:cNvSpPr>
              <a:spLocks noChangeArrowheads="1"/>
            </p:cNvSpPr>
            <p:nvPr/>
          </p:nvSpPr>
          <p:spPr bwMode="auto">
            <a:xfrm>
              <a:off x="1901825" y="4913313"/>
              <a:ext cx="1789113" cy="1355725"/>
            </a:xfrm>
            <a:custGeom>
              <a:avLst/>
              <a:gdLst>
                <a:gd name="connsiteX0" fmla="*/ 0 w 1214108"/>
                <a:gd name="connsiteY0" fmla="*/ 0 h 920007"/>
                <a:gd name="connsiteX1" fmla="*/ 1214108 w 1214108"/>
                <a:gd name="connsiteY1" fmla="*/ 0 h 920007"/>
                <a:gd name="connsiteX2" fmla="*/ 1214108 w 1214108"/>
                <a:gd name="connsiteY2" fmla="*/ 920007 h 920007"/>
                <a:gd name="connsiteX3" fmla="*/ 0 w 1214108"/>
                <a:gd name="connsiteY3" fmla="*/ 920007 h 920007"/>
                <a:gd name="connsiteX4" fmla="*/ 0 w 1214108"/>
                <a:gd name="connsiteY4" fmla="*/ 0 h 920007"/>
                <a:gd name="connsiteX0" fmla="*/ 0 w 1214108"/>
                <a:gd name="connsiteY0" fmla="*/ 0 h 920007"/>
                <a:gd name="connsiteX1" fmla="*/ 1214108 w 1214108"/>
                <a:gd name="connsiteY1" fmla="*/ 0 h 920007"/>
                <a:gd name="connsiteX2" fmla="*/ 1038848 w 1214108"/>
                <a:gd name="connsiteY2" fmla="*/ 897147 h 920007"/>
                <a:gd name="connsiteX3" fmla="*/ 0 w 1214108"/>
                <a:gd name="connsiteY3" fmla="*/ 920007 h 920007"/>
                <a:gd name="connsiteX4" fmla="*/ 0 w 1214108"/>
                <a:gd name="connsiteY4" fmla="*/ 0 h 920007"/>
                <a:gd name="connsiteX0" fmla="*/ 0 w 1214108"/>
                <a:gd name="connsiteY0" fmla="*/ 0 h 920007"/>
                <a:gd name="connsiteX1" fmla="*/ 1214108 w 1214108"/>
                <a:gd name="connsiteY1" fmla="*/ 0 h 920007"/>
                <a:gd name="connsiteX2" fmla="*/ 1076948 w 1214108"/>
                <a:gd name="connsiteY2" fmla="*/ 912387 h 920007"/>
                <a:gd name="connsiteX3" fmla="*/ 0 w 1214108"/>
                <a:gd name="connsiteY3" fmla="*/ 920007 h 920007"/>
                <a:gd name="connsiteX4" fmla="*/ 0 w 1214108"/>
                <a:gd name="connsiteY4" fmla="*/ 0 h 920007"/>
                <a:gd name="connsiteX0" fmla="*/ 0 w 1214108"/>
                <a:gd name="connsiteY0" fmla="*/ 0 h 920007"/>
                <a:gd name="connsiteX1" fmla="*/ 1214108 w 1214108"/>
                <a:gd name="connsiteY1" fmla="*/ 0 h 920007"/>
                <a:gd name="connsiteX2" fmla="*/ 1099808 w 1214108"/>
                <a:gd name="connsiteY2" fmla="*/ 881907 h 920007"/>
                <a:gd name="connsiteX3" fmla="*/ 0 w 1214108"/>
                <a:gd name="connsiteY3" fmla="*/ 920007 h 920007"/>
                <a:gd name="connsiteX4" fmla="*/ 0 w 1214108"/>
                <a:gd name="connsiteY4" fmla="*/ 0 h 92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108" h="920007">
                  <a:moveTo>
                    <a:pt x="0" y="0"/>
                  </a:moveTo>
                  <a:lnTo>
                    <a:pt x="1214108" y="0"/>
                  </a:lnTo>
                  <a:lnTo>
                    <a:pt x="1099808" y="881907"/>
                  </a:lnTo>
                  <a:lnTo>
                    <a:pt x="0" y="920007"/>
                  </a:ln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015" tIns="65008" rIns="130015" bIns="65008" anchor="ctr"/>
            <a:lstStyle/>
            <a:p>
              <a:pPr defTabSz="1299851">
                <a:lnSpc>
                  <a:spcPct val="150000"/>
                </a:lnSpc>
              </a:pPr>
              <a:r>
                <a:rPr lang="en-US" sz="1600" dirty="0">
                  <a:solidFill>
                    <a:schemeClr val="bg1"/>
                  </a:solidFill>
                  <a:latin typeface="Roboto Light" pitchFamily="2" charset="0"/>
                  <a:ea typeface="Roboto Light" pitchFamily="2" charset="0"/>
                </a:rPr>
                <a:t>Page</a:t>
              </a:r>
              <a:endParaRPr lang="en-US" sz="2000" dirty="0">
                <a:solidFill>
                  <a:schemeClr val="bg1"/>
                </a:solidFill>
                <a:latin typeface="Roboto Light" pitchFamily="2" charset="0"/>
                <a:ea typeface="Roboto Light" pitchFamily="2" charset="0"/>
              </a:endParaRPr>
            </a:p>
          </p:txBody>
        </p:sp>
        <p:sp>
          <p:nvSpPr>
            <p:cNvPr id="47" name="Rounded Rectangle 15"/>
            <p:cNvSpPr>
              <a:spLocks noChangeArrowheads="1"/>
            </p:cNvSpPr>
            <p:nvPr/>
          </p:nvSpPr>
          <p:spPr bwMode="auto">
            <a:xfrm>
              <a:off x="3111500" y="6448425"/>
              <a:ext cx="1789113" cy="1354138"/>
            </a:xfrm>
            <a:custGeom>
              <a:avLst/>
              <a:gdLst>
                <a:gd name="connsiteX0" fmla="*/ 0 w 1214108"/>
                <a:gd name="connsiteY0" fmla="*/ 0 h 918930"/>
                <a:gd name="connsiteX1" fmla="*/ 1214108 w 1214108"/>
                <a:gd name="connsiteY1" fmla="*/ 0 h 918930"/>
                <a:gd name="connsiteX2" fmla="*/ 1214108 w 1214108"/>
                <a:gd name="connsiteY2" fmla="*/ 918930 h 918930"/>
                <a:gd name="connsiteX3" fmla="*/ 0 w 1214108"/>
                <a:gd name="connsiteY3" fmla="*/ 918930 h 918930"/>
                <a:gd name="connsiteX4" fmla="*/ 0 w 1214108"/>
                <a:gd name="connsiteY4" fmla="*/ 0 h 918930"/>
                <a:gd name="connsiteX0" fmla="*/ 0 w 1214108"/>
                <a:gd name="connsiteY0" fmla="*/ 0 h 918930"/>
                <a:gd name="connsiteX1" fmla="*/ 1214108 w 1214108"/>
                <a:gd name="connsiteY1" fmla="*/ 0 h 918930"/>
                <a:gd name="connsiteX2" fmla="*/ 1130288 w 1214108"/>
                <a:gd name="connsiteY2" fmla="*/ 873210 h 918930"/>
                <a:gd name="connsiteX3" fmla="*/ 0 w 1214108"/>
                <a:gd name="connsiteY3" fmla="*/ 918930 h 918930"/>
                <a:gd name="connsiteX4" fmla="*/ 0 w 1214108"/>
                <a:gd name="connsiteY4" fmla="*/ 0 h 918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108" h="918930">
                  <a:moveTo>
                    <a:pt x="0" y="0"/>
                  </a:moveTo>
                  <a:lnTo>
                    <a:pt x="1214108" y="0"/>
                  </a:lnTo>
                  <a:lnTo>
                    <a:pt x="1130288" y="873210"/>
                  </a:lnTo>
                  <a:lnTo>
                    <a:pt x="0" y="918930"/>
                  </a:ln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015" tIns="65008" rIns="130015" bIns="65008" anchor="ctr"/>
            <a:lstStyle/>
            <a:p>
              <a:pPr defTabSz="1299851">
                <a:lnSpc>
                  <a:spcPct val="150000"/>
                </a:lnSpc>
              </a:pPr>
              <a:r>
                <a:rPr lang="en-US" sz="1600" dirty="0">
                  <a:solidFill>
                    <a:schemeClr val="bg1"/>
                  </a:solidFill>
                  <a:latin typeface="Roboto Light" pitchFamily="2" charset="0"/>
                  <a:ea typeface="Roboto Light" pitchFamily="2" charset="0"/>
                </a:rPr>
                <a:t>Container</a:t>
              </a:r>
              <a:endParaRPr lang="en-US" dirty="0">
                <a:solidFill>
                  <a:schemeClr val="bg1"/>
                </a:solidFill>
                <a:latin typeface="Roboto Light" pitchFamily="2" charset="0"/>
                <a:ea typeface="Roboto Light" pitchFamily="2" charset="0"/>
              </a:endParaRPr>
            </a:p>
          </p:txBody>
        </p:sp>
        <p:sp>
          <p:nvSpPr>
            <p:cNvPr id="48" name="Rounded Rectangle 16"/>
            <p:cNvSpPr>
              <a:spLocks noChangeArrowheads="1"/>
            </p:cNvSpPr>
            <p:nvPr/>
          </p:nvSpPr>
          <p:spPr bwMode="auto">
            <a:xfrm>
              <a:off x="4389438" y="7983538"/>
              <a:ext cx="1789112" cy="1354136"/>
            </a:xfrm>
            <a:custGeom>
              <a:avLst/>
              <a:gdLst>
                <a:gd name="connsiteX0" fmla="*/ 0 w 1214107"/>
                <a:gd name="connsiteY0" fmla="*/ 0 h 918929"/>
                <a:gd name="connsiteX1" fmla="*/ 1214107 w 1214107"/>
                <a:gd name="connsiteY1" fmla="*/ 0 h 918929"/>
                <a:gd name="connsiteX2" fmla="*/ 1214107 w 1214107"/>
                <a:gd name="connsiteY2" fmla="*/ 918929 h 918929"/>
                <a:gd name="connsiteX3" fmla="*/ 0 w 1214107"/>
                <a:gd name="connsiteY3" fmla="*/ 918929 h 918929"/>
                <a:gd name="connsiteX4" fmla="*/ 0 w 1214107"/>
                <a:gd name="connsiteY4" fmla="*/ 0 h 918929"/>
                <a:gd name="connsiteX0" fmla="*/ 0 w 1214107"/>
                <a:gd name="connsiteY0" fmla="*/ 0 h 918929"/>
                <a:gd name="connsiteX1" fmla="*/ 1214107 w 1214107"/>
                <a:gd name="connsiteY1" fmla="*/ 0 h 918929"/>
                <a:gd name="connsiteX2" fmla="*/ 1107427 w 1214107"/>
                <a:gd name="connsiteY2" fmla="*/ 850349 h 918929"/>
                <a:gd name="connsiteX3" fmla="*/ 0 w 1214107"/>
                <a:gd name="connsiteY3" fmla="*/ 918929 h 918929"/>
                <a:gd name="connsiteX4" fmla="*/ 0 w 1214107"/>
                <a:gd name="connsiteY4" fmla="*/ 0 h 918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107" h="918929">
                  <a:moveTo>
                    <a:pt x="0" y="0"/>
                  </a:moveTo>
                  <a:lnTo>
                    <a:pt x="1214107" y="0"/>
                  </a:lnTo>
                  <a:lnTo>
                    <a:pt x="1107427" y="850349"/>
                  </a:lnTo>
                  <a:lnTo>
                    <a:pt x="0" y="918929"/>
                  </a:ln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015" tIns="65008" rIns="130015" bIns="65008" anchor="ctr"/>
            <a:lstStyle/>
            <a:p>
              <a:pPr defTabSz="1299851">
                <a:lnSpc>
                  <a:spcPct val="150000"/>
                </a:lnSpc>
              </a:pPr>
              <a:r>
                <a:rPr lang="en-US" sz="1600" dirty="0">
                  <a:solidFill>
                    <a:schemeClr val="bg1"/>
                  </a:solidFill>
                  <a:latin typeface="Roboto Light" pitchFamily="2" charset="0"/>
                  <a:ea typeface="Roboto Light" pitchFamily="2" charset="0"/>
                </a:rPr>
                <a:t>Widget</a:t>
              </a:r>
              <a:endParaRPr lang="en-US" sz="2000" dirty="0">
                <a:solidFill>
                  <a:schemeClr val="bg1"/>
                </a:solidFill>
                <a:latin typeface="Roboto Light" pitchFamily="2" charset="0"/>
                <a:ea typeface="Roboto Light" pitchFamily="2" charset="0"/>
              </a:endParaRPr>
            </a:p>
          </p:txBody>
        </p:sp>
        <p:pic>
          <p:nvPicPr>
            <p:cNvPr id="50" name="Picture 12" descr="01-Backbase-web-design_portal.png"/>
            <p:cNvPicPr>
              <a:picLocks noChangeAspect="1"/>
            </p:cNvPicPr>
            <p:nvPr/>
          </p:nvPicPr>
          <p:blipFill>
            <a:blip r:embed="rId3" cstate="print">
              <a:extLst>
                <a:ext uri="{28A0092B-C50C-407E-A947-70E740481C1C}">
                  <a14:useLocalDpi xmlns:a14="http://schemas.microsoft.com/office/drawing/2010/main" val="0"/>
                </a:ext>
              </a:extLst>
            </a:blip>
            <a:srcRect l="11984" t="7935" r="11984" b="29199"/>
            <a:stretch>
              <a:fillRect/>
            </a:stretch>
          </p:blipFill>
          <p:spPr bwMode="auto">
            <a:xfrm>
              <a:off x="10264775" y="3148013"/>
              <a:ext cx="2325688" cy="1422400"/>
            </a:xfrm>
            <a:prstGeom prst="rect">
              <a:avLst/>
            </a:prstGeom>
            <a:noFill/>
            <a:ln w="9525">
              <a:solidFill>
                <a:srgbClr val="5F5F5F"/>
              </a:solidFill>
              <a:miter lim="800000"/>
              <a:headEnd/>
              <a:tailEnd/>
            </a:ln>
            <a:extLst>
              <a:ext uri="{909E8E84-426E-40DD-AFC4-6F175D3DCCD1}">
                <a14:hiddenFill xmlns:a14="http://schemas.microsoft.com/office/drawing/2010/main">
                  <a:solidFill>
                    <a:srgbClr val="FFFFFF"/>
                  </a:solidFill>
                </a14:hiddenFill>
              </a:ext>
            </a:extLst>
          </p:spPr>
        </p:pic>
        <p:pic>
          <p:nvPicPr>
            <p:cNvPr id="51" name="Picture 19" descr="01-Backbase-iPad-goal-reached-top.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40625" y="3205163"/>
              <a:ext cx="1793875"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21" descr="01-Backbase-web-design_portal.png"/>
            <p:cNvPicPr>
              <a:picLocks noChangeAspect="1"/>
            </p:cNvPicPr>
            <p:nvPr/>
          </p:nvPicPr>
          <p:blipFill>
            <a:blip r:embed="rId3" cstate="print">
              <a:extLst>
                <a:ext uri="{28A0092B-C50C-407E-A947-70E740481C1C}">
                  <a14:useLocalDpi xmlns:a14="http://schemas.microsoft.com/office/drawing/2010/main" val="0"/>
                </a:ext>
              </a:extLst>
            </a:blip>
            <a:srcRect l="11984" t="7935" r="11984" b="29199"/>
            <a:stretch>
              <a:fillRect/>
            </a:stretch>
          </p:blipFill>
          <p:spPr bwMode="auto">
            <a:xfrm>
              <a:off x="10264775" y="4787900"/>
              <a:ext cx="2325688" cy="1422400"/>
            </a:xfrm>
            <a:prstGeom prst="rect">
              <a:avLst/>
            </a:prstGeom>
            <a:noFill/>
            <a:ln w="9525">
              <a:solidFill>
                <a:srgbClr val="5F5F5F"/>
              </a:solidFill>
              <a:miter lim="800000"/>
              <a:headEnd/>
              <a:tailEnd/>
            </a:ln>
            <a:extLst>
              <a:ext uri="{909E8E84-426E-40DD-AFC4-6F175D3DCCD1}">
                <a14:hiddenFill xmlns:a14="http://schemas.microsoft.com/office/drawing/2010/main">
                  <a:solidFill>
                    <a:srgbClr val="FFFFFF"/>
                  </a:solidFill>
                </a14:hiddenFill>
              </a:ext>
            </a:extLst>
          </p:spPr>
        </p:pic>
        <p:pic>
          <p:nvPicPr>
            <p:cNvPr id="53" name="Picture 22" descr="01-Backbase-iPad-goal-reached-top.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40625" y="4843463"/>
              <a:ext cx="1793875" cy="147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23" descr="01-Backbase-web-design_portal.png"/>
            <p:cNvPicPr>
              <a:picLocks noChangeAspect="1"/>
            </p:cNvPicPr>
            <p:nvPr/>
          </p:nvPicPr>
          <p:blipFill>
            <a:blip r:embed="rId6">
              <a:extLst>
                <a:ext uri="{28A0092B-C50C-407E-A947-70E740481C1C}">
                  <a14:useLocalDpi xmlns:a14="http://schemas.microsoft.com/office/drawing/2010/main" val="0"/>
                </a:ext>
              </a:extLst>
            </a:blip>
            <a:srcRect l="11984" t="7935" r="11984" b="29199"/>
            <a:stretch>
              <a:fillRect/>
            </a:stretch>
          </p:blipFill>
          <p:spPr bwMode="auto">
            <a:xfrm>
              <a:off x="10260013" y="6413500"/>
              <a:ext cx="2325687" cy="1420813"/>
            </a:xfrm>
            <a:prstGeom prst="rect">
              <a:avLst/>
            </a:prstGeom>
            <a:noFill/>
            <a:ln w="9525">
              <a:solidFill>
                <a:srgbClr val="5F5F5F"/>
              </a:solidFill>
              <a:miter lim="800000"/>
              <a:headEnd/>
              <a:tailEnd/>
            </a:ln>
            <a:extLst>
              <a:ext uri="{909E8E84-426E-40DD-AFC4-6F175D3DCCD1}">
                <a14:hiddenFill xmlns:a14="http://schemas.microsoft.com/office/drawing/2010/main">
                  <a:solidFill>
                    <a:srgbClr val="FFFFFF"/>
                  </a:solidFill>
                </a14:hiddenFill>
              </a:ext>
            </a:extLst>
          </p:spPr>
        </p:pic>
        <p:pic>
          <p:nvPicPr>
            <p:cNvPr id="55" name="Picture 25" descr="01-Backbase-iPad-goal-reached-top.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35863" y="6469063"/>
              <a:ext cx="1793875" cy="147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27" descr="01-Backbase-web-design_portal.png"/>
            <p:cNvPicPr>
              <a:picLocks noChangeAspect="1"/>
            </p:cNvPicPr>
            <p:nvPr/>
          </p:nvPicPr>
          <p:blipFill>
            <a:blip r:embed="rId3" cstate="print">
              <a:extLst>
                <a:ext uri="{28A0092B-C50C-407E-A947-70E740481C1C}">
                  <a14:useLocalDpi xmlns:a14="http://schemas.microsoft.com/office/drawing/2010/main" val="0"/>
                </a:ext>
              </a:extLst>
            </a:blip>
            <a:srcRect l="11984" t="7935" r="11984" b="29199"/>
            <a:stretch>
              <a:fillRect/>
            </a:stretch>
          </p:blipFill>
          <p:spPr bwMode="auto">
            <a:xfrm>
              <a:off x="10260013" y="8024813"/>
              <a:ext cx="2325687" cy="1422400"/>
            </a:xfrm>
            <a:prstGeom prst="rect">
              <a:avLst/>
            </a:prstGeom>
            <a:noFill/>
            <a:ln w="9525">
              <a:solidFill>
                <a:srgbClr val="5F5F5F"/>
              </a:solidFill>
              <a:miter lim="800000"/>
              <a:headEnd/>
              <a:tailEnd/>
            </a:ln>
            <a:extLst>
              <a:ext uri="{909E8E84-426E-40DD-AFC4-6F175D3DCCD1}">
                <a14:hiddenFill xmlns:a14="http://schemas.microsoft.com/office/drawing/2010/main">
                  <a:solidFill>
                    <a:srgbClr val="FFFFFF"/>
                  </a:solidFill>
                </a14:hiddenFill>
              </a:ext>
            </a:extLst>
          </p:spPr>
        </p:pic>
        <p:pic>
          <p:nvPicPr>
            <p:cNvPr id="57" name="Picture 30" descr="01-Backbase-iPad-goal-reached-top.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35863" y="8080375"/>
              <a:ext cx="1793875" cy="147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 Box 20"/>
            <p:cNvSpPr txBox="1">
              <a:spLocks noChangeArrowheads="1"/>
            </p:cNvSpPr>
            <p:nvPr/>
          </p:nvSpPr>
          <p:spPr bwMode="auto">
            <a:xfrm>
              <a:off x="7904164" y="2703513"/>
              <a:ext cx="1164084" cy="510941"/>
            </a:xfrm>
            <a:prstGeom prst="rect">
              <a:avLst/>
            </a:prstGeom>
            <a:noFill/>
            <a:ln>
              <a:noFill/>
            </a:ln>
            <a:effectLst>
              <a:prstShdw prst="shdw17" dist="17961" dir="2700000">
                <a:srgbClr val="708688">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15" tIns="65008" rIns="130015" bIns="65008">
              <a:spAutoFit/>
            </a:bodyPr>
            <a:lstStyle>
              <a:lvl1pPr defTabSz="1300163" eaLnBrk="0" hangingPunct="0">
                <a:defRPr sz="4200">
                  <a:solidFill>
                    <a:schemeClr val="bg1"/>
                  </a:solidFill>
                  <a:latin typeface="Gill Sans" charset="0"/>
                  <a:ea typeface="MS PGothic" pitchFamily="34" charset="-128"/>
                </a:defRPr>
              </a:lvl1pPr>
              <a:lvl2pPr defTabSz="1300163" eaLnBrk="0" hangingPunct="0">
                <a:defRPr sz="4200">
                  <a:solidFill>
                    <a:schemeClr val="bg1"/>
                  </a:solidFill>
                  <a:latin typeface="Gill Sans" charset="0"/>
                  <a:ea typeface="MS PGothic" pitchFamily="34" charset="-128"/>
                </a:defRPr>
              </a:lvl2pPr>
              <a:lvl3pPr defTabSz="1300163" eaLnBrk="0" hangingPunct="0">
                <a:defRPr sz="4200">
                  <a:solidFill>
                    <a:schemeClr val="bg1"/>
                  </a:solidFill>
                  <a:latin typeface="Gill Sans" charset="0"/>
                  <a:ea typeface="MS PGothic" pitchFamily="34" charset="-128"/>
                </a:defRPr>
              </a:lvl3pPr>
              <a:lvl4pPr defTabSz="1300163" eaLnBrk="0" hangingPunct="0">
                <a:defRPr sz="4200">
                  <a:solidFill>
                    <a:schemeClr val="bg1"/>
                  </a:solidFill>
                  <a:latin typeface="Gill Sans" charset="0"/>
                  <a:ea typeface="MS PGothic" pitchFamily="34" charset="-128"/>
                </a:defRPr>
              </a:lvl4pPr>
              <a:lvl5pPr defTabSz="1300163" eaLnBrk="0" hangingPunct="0">
                <a:defRPr sz="4200">
                  <a:solidFill>
                    <a:schemeClr val="bg1"/>
                  </a:solidFill>
                  <a:latin typeface="Gill Sans" charset="0"/>
                  <a:ea typeface="MS PGothic" pitchFamily="34" charset="-128"/>
                </a:defRPr>
              </a:lvl5pPr>
              <a:lvl6pPr marL="2514600" indent="-228600" algn="ctr" defTabSz="1300163" eaLnBrk="0" fontAlgn="base" hangingPunct="0">
                <a:spcBef>
                  <a:spcPct val="0"/>
                </a:spcBef>
                <a:spcAft>
                  <a:spcPct val="0"/>
                </a:spcAft>
                <a:buClr>
                  <a:srgbClr val="000000"/>
                </a:buClr>
                <a:buSzPct val="100000"/>
                <a:buFont typeface="Times New Roman" pitchFamily="18" charset="0"/>
                <a:defRPr sz="4200">
                  <a:solidFill>
                    <a:schemeClr val="bg1"/>
                  </a:solidFill>
                  <a:latin typeface="Gill Sans" charset="0"/>
                  <a:ea typeface="MS PGothic" pitchFamily="34" charset="-128"/>
                </a:defRPr>
              </a:lvl6pPr>
              <a:lvl7pPr marL="2971800" indent="-228600" algn="ctr" defTabSz="1300163" eaLnBrk="0" fontAlgn="base" hangingPunct="0">
                <a:spcBef>
                  <a:spcPct val="0"/>
                </a:spcBef>
                <a:spcAft>
                  <a:spcPct val="0"/>
                </a:spcAft>
                <a:buClr>
                  <a:srgbClr val="000000"/>
                </a:buClr>
                <a:buSzPct val="100000"/>
                <a:buFont typeface="Times New Roman" pitchFamily="18" charset="0"/>
                <a:defRPr sz="4200">
                  <a:solidFill>
                    <a:schemeClr val="bg1"/>
                  </a:solidFill>
                  <a:latin typeface="Gill Sans" charset="0"/>
                  <a:ea typeface="MS PGothic" pitchFamily="34" charset="-128"/>
                </a:defRPr>
              </a:lvl7pPr>
              <a:lvl8pPr marL="3429000" indent="-228600" algn="ctr" defTabSz="1300163" eaLnBrk="0" fontAlgn="base" hangingPunct="0">
                <a:spcBef>
                  <a:spcPct val="0"/>
                </a:spcBef>
                <a:spcAft>
                  <a:spcPct val="0"/>
                </a:spcAft>
                <a:buClr>
                  <a:srgbClr val="000000"/>
                </a:buClr>
                <a:buSzPct val="100000"/>
                <a:buFont typeface="Times New Roman" pitchFamily="18" charset="0"/>
                <a:defRPr sz="4200">
                  <a:solidFill>
                    <a:schemeClr val="bg1"/>
                  </a:solidFill>
                  <a:latin typeface="Gill Sans" charset="0"/>
                  <a:ea typeface="MS PGothic" pitchFamily="34" charset="-128"/>
                </a:defRPr>
              </a:lvl8pPr>
              <a:lvl9pPr marL="3886200" indent="-228600" algn="ctr" defTabSz="1300163" eaLnBrk="0" fontAlgn="base" hangingPunct="0">
                <a:spcBef>
                  <a:spcPct val="0"/>
                </a:spcBef>
                <a:spcAft>
                  <a:spcPct val="0"/>
                </a:spcAft>
                <a:buClr>
                  <a:srgbClr val="000000"/>
                </a:buClr>
                <a:buSzPct val="100000"/>
                <a:buFont typeface="Times New Roman" pitchFamily="18" charset="0"/>
                <a:defRPr sz="4200">
                  <a:solidFill>
                    <a:schemeClr val="bg1"/>
                  </a:solidFill>
                  <a:latin typeface="Gill Sans" charset="0"/>
                  <a:ea typeface="MS PGothic" pitchFamily="34" charset="-128"/>
                </a:defRPr>
              </a:lvl9pPr>
            </a:lstStyle>
            <a:p>
              <a:pPr algn="l" eaLnBrk="1" hangingPunct="1">
                <a:buClrTx/>
                <a:buSzTx/>
                <a:buFontTx/>
                <a:buNone/>
              </a:pPr>
              <a:r>
                <a:rPr lang="en-US" sz="1400">
                  <a:solidFill>
                    <a:schemeClr val="tx1"/>
                  </a:solidFill>
                  <a:latin typeface="Roboto Light" pitchFamily="2" charset="0"/>
                  <a:ea typeface="Roboto Light" pitchFamily="2" charset="0"/>
                </a:rPr>
                <a:t>Mobile</a:t>
              </a:r>
            </a:p>
          </p:txBody>
        </p:sp>
        <p:sp>
          <p:nvSpPr>
            <p:cNvPr id="59" name="Text Box 21"/>
            <p:cNvSpPr txBox="1">
              <a:spLocks noChangeArrowheads="1"/>
            </p:cNvSpPr>
            <p:nvPr/>
          </p:nvSpPr>
          <p:spPr bwMode="auto">
            <a:xfrm>
              <a:off x="10906126" y="2706688"/>
              <a:ext cx="1343610" cy="510941"/>
            </a:xfrm>
            <a:prstGeom prst="rect">
              <a:avLst/>
            </a:prstGeom>
            <a:noFill/>
            <a:ln>
              <a:noFill/>
            </a:ln>
            <a:effectLst>
              <a:prstShdw prst="shdw17" dist="17961" dir="2700000">
                <a:srgbClr val="708688">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15" tIns="65008" rIns="130015" bIns="65008">
              <a:spAutoFit/>
            </a:bodyPr>
            <a:lstStyle>
              <a:lvl1pPr defTabSz="1300163" eaLnBrk="0" hangingPunct="0">
                <a:defRPr sz="4200">
                  <a:solidFill>
                    <a:schemeClr val="bg1"/>
                  </a:solidFill>
                  <a:latin typeface="Gill Sans" charset="0"/>
                  <a:ea typeface="MS PGothic" pitchFamily="34" charset="-128"/>
                </a:defRPr>
              </a:lvl1pPr>
              <a:lvl2pPr defTabSz="1300163" eaLnBrk="0" hangingPunct="0">
                <a:defRPr sz="4200">
                  <a:solidFill>
                    <a:schemeClr val="bg1"/>
                  </a:solidFill>
                  <a:latin typeface="Gill Sans" charset="0"/>
                  <a:ea typeface="MS PGothic" pitchFamily="34" charset="-128"/>
                </a:defRPr>
              </a:lvl2pPr>
              <a:lvl3pPr defTabSz="1300163" eaLnBrk="0" hangingPunct="0">
                <a:defRPr sz="4200">
                  <a:solidFill>
                    <a:schemeClr val="bg1"/>
                  </a:solidFill>
                  <a:latin typeface="Gill Sans" charset="0"/>
                  <a:ea typeface="MS PGothic" pitchFamily="34" charset="-128"/>
                </a:defRPr>
              </a:lvl3pPr>
              <a:lvl4pPr defTabSz="1300163" eaLnBrk="0" hangingPunct="0">
                <a:defRPr sz="4200">
                  <a:solidFill>
                    <a:schemeClr val="bg1"/>
                  </a:solidFill>
                  <a:latin typeface="Gill Sans" charset="0"/>
                  <a:ea typeface="MS PGothic" pitchFamily="34" charset="-128"/>
                </a:defRPr>
              </a:lvl4pPr>
              <a:lvl5pPr defTabSz="1300163" eaLnBrk="0" hangingPunct="0">
                <a:defRPr sz="4200">
                  <a:solidFill>
                    <a:schemeClr val="bg1"/>
                  </a:solidFill>
                  <a:latin typeface="Gill Sans" charset="0"/>
                  <a:ea typeface="MS PGothic" pitchFamily="34" charset="-128"/>
                </a:defRPr>
              </a:lvl5pPr>
              <a:lvl6pPr marL="2514600" indent="-228600" algn="ctr" defTabSz="1300163" eaLnBrk="0" fontAlgn="base" hangingPunct="0">
                <a:spcBef>
                  <a:spcPct val="0"/>
                </a:spcBef>
                <a:spcAft>
                  <a:spcPct val="0"/>
                </a:spcAft>
                <a:buClr>
                  <a:srgbClr val="000000"/>
                </a:buClr>
                <a:buSzPct val="100000"/>
                <a:buFont typeface="Times New Roman" pitchFamily="18" charset="0"/>
                <a:defRPr sz="4200">
                  <a:solidFill>
                    <a:schemeClr val="bg1"/>
                  </a:solidFill>
                  <a:latin typeface="Gill Sans" charset="0"/>
                  <a:ea typeface="MS PGothic" pitchFamily="34" charset="-128"/>
                </a:defRPr>
              </a:lvl6pPr>
              <a:lvl7pPr marL="2971800" indent="-228600" algn="ctr" defTabSz="1300163" eaLnBrk="0" fontAlgn="base" hangingPunct="0">
                <a:spcBef>
                  <a:spcPct val="0"/>
                </a:spcBef>
                <a:spcAft>
                  <a:spcPct val="0"/>
                </a:spcAft>
                <a:buClr>
                  <a:srgbClr val="000000"/>
                </a:buClr>
                <a:buSzPct val="100000"/>
                <a:buFont typeface="Times New Roman" pitchFamily="18" charset="0"/>
                <a:defRPr sz="4200">
                  <a:solidFill>
                    <a:schemeClr val="bg1"/>
                  </a:solidFill>
                  <a:latin typeface="Gill Sans" charset="0"/>
                  <a:ea typeface="MS PGothic" pitchFamily="34" charset="-128"/>
                </a:defRPr>
              </a:lvl7pPr>
              <a:lvl8pPr marL="3429000" indent="-228600" algn="ctr" defTabSz="1300163" eaLnBrk="0" fontAlgn="base" hangingPunct="0">
                <a:spcBef>
                  <a:spcPct val="0"/>
                </a:spcBef>
                <a:spcAft>
                  <a:spcPct val="0"/>
                </a:spcAft>
                <a:buClr>
                  <a:srgbClr val="000000"/>
                </a:buClr>
                <a:buSzPct val="100000"/>
                <a:buFont typeface="Times New Roman" pitchFamily="18" charset="0"/>
                <a:defRPr sz="4200">
                  <a:solidFill>
                    <a:schemeClr val="bg1"/>
                  </a:solidFill>
                  <a:latin typeface="Gill Sans" charset="0"/>
                  <a:ea typeface="MS PGothic" pitchFamily="34" charset="-128"/>
                </a:defRPr>
              </a:lvl8pPr>
              <a:lvl9pPr marL="3886200" indent="-228600" algn="ctr" defTabSz="1300163" eaLnBrk="0" fontAlgn="base" hangingPunct="0">
                <a:spcBef>
                  <a:spcPct val="0"/>
                </a:spcBef>
                <a:spcAft>
                  <a:spcPct val="0"/>
                </a:spcAft>
                <a:buClr>
                  <a:srgbClr val="000000"/>
                </a:buClr>
                <a:buSzPct val="100000"/>
                <a:buFont typeface="Times New Roman" pitchFamily="18" charset="0"/>
                <a:defRPr sz="4200">
                  <a:solidFill>
                    <a:schemeClr val="bg1"/>
                  </a:solidFill>
                  <a:latin typeface="Gill Sans" charset="0"/>
                  <a:ea typeface="MS PGothic" pitchFamily="34" charset="-128"/>
                </a:defRPr>
              </a:lvl9pPr>
            </a:lstStyle>
            <a:p>
              <a:pPr algn="l" eaLnBrk="1" hangingPunct="1">
                <a:buClrTx/>
                <a:buSzTx/>
                <a:buFontTx/>
                <a:buNone/>
              </a:pPr>
              <a:r>
                <a:rPr lang="en-US" sz="1400">
                  <a:solidFill>
                    <a:schemeClr val="tx1"/>
                  </a:solidFill>
                  <a:latin typeface="Roboto Light" pitchFamily="2" charset="0"/>
                  <a:ea typeface="Roboto Light" pitchFamily="2" charset="0"/>
                </a:rPr>
                <a:t>Desktop</a:t>
              </a:r>
            </a:p>
          </p:txBody>
        </p:sp>
        <p:sp>
          <p:nvSpPr>
            <p:cNvPr id="60" name="Rectangle 22"/>
            <p:cNvSpPr>
              <a:spLocks noChangeArrowheads="1"/>
            </p:cNvSpPr>
            <p:nvPr/>
          </p:nvSpPr>
          <p:spPr bwMode="auto">
            <a:xfrm>
              <a:off x="7540625" y="3205163"/>
              <a:ext cx="1789113" cy="1365250"/>
            </a:xfrm>
            <a:prstGeom prst="rect">
              <a:avLst/>
            </a:prstGeom>
            <a:noFill/>
            <a:ln w="9525">
              <a:solidFill>
                <a:schemeClr val="accent1"/>
              </a:solidFill>
              <a:miter lim="800000"/>
              <a:headEnd/>
              <a:tailEnd/>
            </a:ln>
            <a:effectLst>
              <a:prstShdw prst="shdw17" dist="17961" dir="2700000">
                <a:srgbClr val="990000">
                  <a:alpha val="74997"/>
                </a:srgbClr>
              </a:prstShdw>
            </a:effectLst>
            <a:extLst>
              <a:ext uri="{909E8E84-426E-40DD-AFC4-6F175D3DCCD1}">
                <a14:hiddenFill xmlns:a14="http://schemas.microsoft.com/office/drawing/2010/main">
                  <a:solidFill>
                    <a:srgbClr val="FFFFFF"/>
                  </a:solidFill>
                </a14:hiddenFill>
              </a:ext>
            </a:extLst>
          </p:spPr>
          <p:txBody>
            <a:bodyPr wrap="none" lIns="130015" tIns="65008" rIns="130015" bIns="65008" anchor="ctr"/>
            <a:lstStyle/>
            <a:p>
              <a:pPr defTabSz="1299851"/>
              <a:endParaRPr lang="en-US" sz="1400">
                <a:latin typeface="Roboto Light" pitchFamily="2" charset="0"/>
                <a:ea typeface="Roboto Light" pitchFamily="2" charset="0"/>
              </a:endParaRPr>
            </a:p>
          </p:txBody>
        </p:sp>
        <p:sp>
          <p:nvSpPr>
            <p:cNvPr id="61" name="Rectangle 23"/>
            <p:cNvSpPr>
              <a:spLocks noChangeArrowheads="1"/>
            </p:cNvSpPr>
            <p:nvPr/>
          </p:nvSpPr>
          <p:spPr bwMode="auto">
            <a:xfrm>
              <a:off x="10196513" y="3051175"/>
              <a:ext cx="2497137" cy="1627188"/>
            </a:xfrm>
            <a:prstGeom prst="rect">
              <a:avLst/>
            </a:prstGeom>
            <a:noFill/>
            <a:ln w="9525">
              <a:solidFill>
                <a:srgbClr val="FF0000"/>
              </a:solidFill>
              <a:miter lim="800000"/>
              <a:headEnd/>
              <a:tailEnd/>
            </a:ln>
            <a:effectLst>
              <a:prstShdw prst="shdw17" dist="17961" dir="2700000">
                <a:srgbClr val="990000">
                  <a:alpha val="74997"/>
                </a:srgbClr>
              </a:prstShdw>
            </a:effectLst>
            <a:extLst>
              <a:ext uri="{909E8E84-426E-40DD-AFC4-6F175D3DCCD1}">
                <a14:hiddenFill xmlns:a14="http://schemas.microsoft.com/office/drawing/2010/main">
                  <a:solidFill>
                    <a:srgbClr val="FFFFFF"/>
                  </a:solidFill>
                </a14:hiddenFill>
              </a:ext>
            </a:extLst>
          </p:spPr>
          <p:txBody>
            <a:bodyPr wrap="none" lIns="130015" tIns="65008" rIns="130015" bIns="65008" anchor="ctr"/>
            <a:lstStyle/>
            <a:p>
              <a:pPr defTabSz="1299851"/>
              <a:endParaRPr lang="en-US" sz="1400">
                <a:latin typeface="Roboto Light" pitchFamily="2" charset="0"/>
                <a:ea typeface="Roboto Light" pitchFamily="2" charset="0"/>
              </a:endParaRPr>
            </a:p>
          </p:txBody>
        </p:sp>
        <p:sp>
          <p:nvSpPr>
            <p:cNvPr id="62" name="Rectangle 24"/>
            <p:cNvSpPr>
              <a:spLocks noChangeArrowheads="1"/>
            </p:cNvSpPr>
            <p:nvPr/>
          </p:nvSpPr>
          <p:spPr bwMode="auto">
            <a:xfrm>
              <a:off x="7818438" y="5003800"/>
              <a:ext cx="1300162" cy="976313"/>
            </a:xfrm>
            <a:prstGeom prst="rect">
              <a:avLst/>
            </a:prstGeom>
            <a:noFill/>
            <a:ln w="9525">
              <a:solidFill>
                <a:srgbClr val="FF0000"/>
              </a:solidFill>
              <a:miter lim="800000"/>
              <a:headEnd/>
              <a:tailEnd/>
            </a:ln>
            <a:effectLst>
              <a:prstShdw prst="shdw17" dist="17961" dir="2700000">
                <a:srgbClr val="990000">
                  <a:alpha val="74997"/>
                </a:srgbClr>
              </a:prstShdw>
            </a:effectLst>
            <a:extLst>
              <a:ext uri="{909E8E84-426E-40DD-AFC4-6F175D3DCCD1}">
                <a14:hiddenFill xmlns:a14="http://schemas.microsoft.com/office/drawing/2010/main">
                  <a:solidFill>
                    <a:srgbClr val="FFFFFF"/>
                  </a:solidFill>
                </a14:hiddenFill>
              </a:ext>
            </a:extLst>
          </p:spPr>
          <p:txBody>
            <a:bodyPr wrap="none" lIns="130015" tIns="65008" rIns="130015" bIns="65008" anchor="ctr"/>
            <a:lstStyle/>
            <a:p>
              <a:pPr defTabSz="1299851"/>
              <a:endParaRPr lang="en-US" sz="1400">
                <a:latin typeface="Roboto Light" pitchFamily="2" charset="0"/>
                <a:ea typeface="Roboto Light" pitchFamily="2" charset="0"/>
              </a:endParaRPr>
            </a:p>
          </p:txBody>
        </p:sp>
        <p:sp>
          <p:nvSpPr>
            <p:cNvPr id="63" name="Rectangle 25"/>
            <p:cNvSpPr>
              <a:spLocks noChangeArrowheads="1"/>
            </p:cNvSpPr>
            <p:nvPr/>
          </p:nvSpPr>
          <p:spPr bwMode="auto">
            <a:xfrm>
              <a:off x="7818438" y="6846888"/>
              <a:ext cx="1300162" cy="757237"/>
            </a:xfrm>
            <a:prstGeom prst="rect">
              <a:avLst/>
            </a:prstGeom>
            <a:noFill/>
            <a:ln w="9525">
              <a:solidFill>
                <a:srgbClr val="FF0000"/>
              </a:solidFill>
              <a:miter lim="800000"/>
              <a:headEnd/>
              <a:tailEnd/>
            </a:ln>
            <a:effectLst>
              <a:prstShdw prst="shdw17" dist="17961" dir="2700000">
                <a:srgbClr val="990000">
                  <a:alpha val="74997"/>
                </a:srgbClr>
              </a:prstShdw>
            </a:effectLst>
            <a:extLst>
              <a:ext uri="{909E8E84-426E-40DD-AFC4-6F175D3DCCD1}">
                <a14:hiddenFill xmlns:a14="http://schemas.microsoft.com/office/drawing/2010/main">
                  <a:solidFill>
                    <a:srgbClr val="FFFFFF"/>
                  </a:solidFill>
                </a14:hiddenFill>
              </a:ext>
            </a:extLst>
          </p:spPr>
          <p:txBody>
            <a:bodyPr wrap="none" lIns="130015" tIns="65008" rIns="130015" bIns="65008" anchor="ctr"/>
            <a:lstStyle/>
            <a:p>
              <a:pPr defTabSz="1299851"/>
              <a:endParaRPr lang="en-US" sz="1400">
                <a:latin typeface="Roboto Light" pitchFamily="2" charset="0"/>
                <a:ea typeface="Roboto Light" pitchFamily="2" charset="0"/>
              </a:endParaRPr>
            </a:p>
          </p:txBody>
        </p:sp>
        <p:sp>
          <p:nvSpPr>
            <p:cNvPr id="64" name="Rectangle 27"/>
            <p:cNvSpPr>
              <a:spLocks noChangeArrowheads="1"/>
            </p:cNvSpPr>
            <p:nvPr/>
          </p:nvSpPr>
          <p:spPr bwMode="auto">
            <a:xfrm>
              <a:off x="8251825" y="8447088"/>
              <a:ext cx="444500" cy="457200"/>
            </a:xfrm>
            <a:prstGeom prst="rect">
              <a:avLst/>
            </a:prstGeom>
            <a:noFill/>
            <a:ln w="9525">
              <a:solidFill>
                <a:srgbClr val="FF0000"/>
              </a:solidFill>
              <a:miter lim="800000"/>
              <a:headEnd/>
              <a:tailEnd/>
            </a:ln>
            <a:effectLst>
              <a:prstShdw prst="shdw17" dist="17961" dir="2700000">
                <a:srgbClr val="990000">
                  <a:alpha val="74997"/>
                </a:srgbClr>
              </a:prstShdw>
            </a:effectLst>
            <a:extLst>
              <a:ext uri="{909E8E84-426E-40DD-AFC4-6F175D3DCCD1}">
                <a14:hiddenFill xmlns:a14="http://schemas.microsoft.com/office/drawing/2010/main">
                  <a:solidFill>
                    <a:srgbClr val="FFFFFF"/>
                  </a:solidFill>
                </a14:hiddenFill>
              </a:ext>
            </a:extLst>
          </p:spPr>
          <p:txBody>
            <a:bodyPr wrap="none" lIns="130015" tIns="65008" rIns="130015" bIns="65008" anchor="ctr"/>
            <a:lstStyle/>
            <a:p>
              <a:pPr defTabSz="1299851"/>
              <a:endParaRPr lang="en-US" sz="1400">
                <a:latin typeface="Roboto Light" pitchFamily="2" charset="0"/>
                <a:ea typeface="Roboto Light" pitchFamily="2" charset="0"/>
              </a:endParaRPr>
            </a:p>
          </p:txBody>
        </p:sp>
        <p:sp>
          <p:nvSpPr>
            <p:cNvPr id="65" name="Rectangle 64"/>
            <p:cNvSpPr>
              <a:spLocks noChangeArrowheads="1"/>
            </p:cNvSpPr>
            <p:nvPr/>
          </p:nvSpPr>
          <p:spPr bwMode="auto">
            <a:xfrm>
              <a:off x="11068050" y="8255000"/>
              <a:ext cx="758825" cy="733425"/>
            </a:xfrm>
            <a:prstGeom prst="rect">
              <a:avLst/>
            </a:prstGeom>
            <a:noFill/>
            <a:ln w="9525">
              <a:solidFill>
                <a:srgbClr val="FF0000"/>
              </a:solidFill>
              <a:miter lim="800000"/>
              <a:headEnd/>
              <a:tailEnd/>
            </a:ln>
            <a:effectLst>
              <a:prstShdw prst="shdw17" dist="17961" dir="2700000">
                <a:srgbClr val="990000">
                  <a:alpha val="74997"/>
                </a:srgbClr>
              </a:prstShdw>
            </a:effectLst>
            <a:extLst>
              <a:ext uri="{909E8E84-426E-40DD-AFC4-6F175D3DCCD1}">
                <a14:hiddenFill xmlns:a14="http://schemas.microsoft.com/office/drawing/2010/main">
                  <a:solidFill>
                    <a:srgbClr val="FFFFFF"/>
                  </a:solidFill>
                </a14:hiddenFill>
              </a:ext>
            </a:extLst>
          </p:spPr>
          <p:txBody>
            <a:bodyPr wrap="none" lIns="130015" tIns="65008" rIns="130015" bIns="65008" anchor="ctr"/>
            <a:lstStyle/>
            <a:p>
              <a:pPr defTabSz="1299851"/>
              <a:endParaRPr lang="en-US" sz="1400">
                <a:latin typeface="Roboto Light" pitchFamily="2" charset="0"/>
                <a:ea typeface="Roboto Light" pitchFamily="2" charset="0"/>
              </a:endParaRPr>
            </a:p>
          </p:txBody>
        </p:sp>
        <p:sp>
          <p:nvSpPr>
            <p:cNvPr id="66" name="Rectangle 65"/>
            <p:cNvSpPr>
              <a:spLocks noChangeArrowheads="1"/>
            </p:cNvSpPr>
            <p:nvPr/>
          </p:nvSpPr>
          <p:spPr bwMode="auto">
            <a:xfrm>
              <a:off x="10264775" y="6629400"/>
              <a:ext cx="2320925" cy="1173163"/>
            </a:xfrm>
            <a:prstGeom prst="rect">
              <a:avLst/>
            </a:prstGeom>
            <a:noFill/>
            <a:ln w="9525">
              <a:solidFill>
                <a:srgbClr val="FF0000"/>
              </a:solidFill>
              <a:miter lim="800000"/>
              <a:headEnd/>
              <a:tailEnd/>
            </a:ln>
            <a:effectLst>
              <a:prstShdw prst="shdw17" dist="17961" dir="2700000">
                <a:srgbClr val="990000">
                  <a:alpha val="74997"/>
                </a:srgbClr>
              </a:prstShdw>
            </a:effectLst>
            <a:extLst>
              <a:ext uri="{909E8E84-426E-40DD-AFC4-6F175D3DCCD1}">
                <a14:hiddenFill xmlns:a14="http://schemas.microsoft.com/office/drawing/2010/main">
                  <a:solidFill>
                    <a:srgbClr val="FFFFFF"/>
                  </a:solidFill>
                </a14:hiddenFill>
              </a:ext>
            </a:extLst>
          </p:spPr>
          <p:txBody>
            <a:bodyPr wrap="none" lIns="130015" tIns="65008" rIns="130015" bIns="65008" anchor="ctr"/>
            <a:lstStyle/>
            <a:p>
              <a:pPr defTabSz="1299851"/>
              <a:endParaRPr lang="en-US" sz="1400">
                <a:latin typeface="Roboto Light" pitchFamily="2" charset="0"/>
                <a:ea typeface="Roboto Light" pitchFamily="2" charset="0"/>
              </a:endParaRPr>
            </a:p>
          </p:txBody>
        </p:sp>
        <p:sp>
          <p:nvSpPr>
            <p:cNvPr id="67" name="Rectangle 66"/>
            <p:cNvSpPr>
              <a:spLocks noChangeArrowheads="1"/>
            </p:cNvSpPr>
            <p:nvPr/>
          </p:nvSpPr>
          <p:spPr bwMode="auto">
            <a:xfrm>
              <a:off x="10264775" y="4787900"/>
              <a:ext cx="2320925" cy="1422400"/>
            </a:xfrm>
            <a:prstGeom prst="rect">
              <a:avLst/>
            </a:prstGeom>
            <a:noFill/>
            <a:ln w="9525">
              <a:solidFill>
                <a:srgbClr val="FF0000"/>
              </a:solidFill>
              <a:miter lim="800000"/>
              <a:headEnd/>
              <a:tailEnd/>
            </a:ln>
            <a:effectLst>
              <a:prstShdw prst="shdw17" dist="17961" dir="2700000">
                <a:srgbClr val="990000">
                  <a:alpha val="74997"/>
                </a:srgbClr>
              </a:prstShdw>
            </a:effectLst>
            <a:extLst>
              <a:ext uri="{909E8E84-426E-40DD-AFC4-6F175D3DCCD1}">
                <a14:hiddenFill xmlns:a14="http://schemas.microsoft.com/office/drawing/2010/main">
                  <a:solidFill>
                    <a:srgbClr val="FFFFFF"/>
                  </a:solidFill>
                </a14:hiddenFill>
              </a:ext>
            </a:extLst>
          </p:spPr>
          <p:txBody>
            <a:bodyPr wrap="none" lIns="130015" tIns="65008" rIns="130015" bIns="65008" anchor="ctr"/>
            <a:lstStyle/>
            <a:p>
              <a:pPr defTabSz="1299851"/>
              <a:endParaRPr lang="en-US" sz="1400">
                <a:latin typeface="Roboto Light" pitchFamily="2" charset="0"/>
                <a:ea typeface="Roboto Light" pitchFamily="2" charset="0"/>
              </a:endParaRPr>
            </a:p>
          </p:txBody>
        </p:sp>
        <p:sp>
          <p:nvSpPr>
            <p:cNvPr id="68" name="Line 30"/>
            <p:cNvSpPr>
              <a:spLocks noChangeShapeType="1"/>
            </p:cNvSpPr>
            <p:nvPr/>
          </p:nvSpPr>
          <p:spPr bwMode="auto">
            <a:xfrm>
              <a:off x="7221538" y="2066925"/>
              <a:ext cx="17462" cy="7561263"/>
            </a:xfrm>
            <a:prstGeom prst="line">
              <a:avLst/>
            </a:prstGeom>
            <a:noFill/>
            <a:ln w="38100">
              <a:solidFill>
                <a:srgbClr val="CC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Times New Roman" charset="0"/>
                <a:buNone/>
                <a:defRPr/>
              </a:pPr>
              <a:endParaRPr lang="nl-NL">
                <a:latin typeface="Roboto Light" pitchFamily="2" charset="0"/>
                <a:ea typeface="Roboto Light" pitchFamily="2" charset="0"/>
              </a:endParaRPr>
            </a:p>
          </p:txBody>
        </p:sp>
        <p:sp>
          <p:nvSpPr>
            <p:cNvPr id="69" name="Text Box 31"/>
            <p:cNvSpPr txBox="1">
              <a:spLocks noChangeArrowheads="1"/>
            </p:cNvSpPr>
            <p:nvPr/>
          </p:nvSpPr>
          <p:spPr bwMode="auto">
            <a:xfrm>
              <a:off x="5360473" y="2066925"/>
              <a:ext cx="1526421" cy="58959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1" tIns="45716" rIns="91431" bIns="45716">
              <a:spAutoFit/>
            </a:bodyPr>
            <a:lstStyle/>
            <a:p>
              <a:pPr>
                <a:buFont typeface="Times New Roman" charset="0"/>
                <a:buNone/>
                <a:defRPr/>
              </a:pPr>
              <a:r>
                <a:rPr lang="en-US" sz="2000" dirty="0">
                  <a:solidFill>
                    <a:schemeClr val="accent1"/>
                  </a:solidFill>
                  <a:latin typeface="Roboto Black" panose="02000000000000000000" pitchFamily="2" charset="0"/>
                  <a:ea typeface="Roboto Black" panose="02000000000000000000" pitchFamily="2" charset="0"/>
                </a:rPr>
                <a:t>MODEL</a:t>
              </a:r>
              <a:endParaRPr lang="en-US" sz="2600" dirty="0">
                <a:solidFill>
                  <a:schemeClr val="accent1"/>
                </a:solidFill>
                <a:latin typeface="Roboto Black" panose="02000000000000000000" pitchFamily="2" charset="0"/>
                <a:ea typeface="Roboto Black" panose="02000000000000000000" pitchFamily="2" charset="0"/>
              </a:endParaRPr>
            </a:p>
          </p:txBody>
        </p:sp>
        <p:sp>
          <p:nvSpPr>
            <p:cNvPr id="70" name="Text Box 32"/>
            <p:cNvSpPr txBox="1">
              <a:spLocks noChangeArrowheads="1"/>
            </p:cNvSpPr>
            <p:nvPr/>
          </p:nvSpPr>
          <p:spPr bwMode="auto">
            <a:xfrm>
              <a:off x="7666479" y="2066925"/>
              <a:ext cx="1176816" cy="58959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1" tIns="45716" rIns="91431" bIns="45716">
              <a:spAutoFit/>
            </a:bodyPr>
            <a:lstStyle/>
            <a:p>
              <a:pPr>
                <a:buFont typeface="Times New Roman" charset="0"/>
                <a:buNone/>
                <a:defRPr/>
              </a:pPr>
              <a:r>
                <a:rPr lang="en-US" sz="2000" dirty="0">
                  <a:solidFill>
                    <a:schemeClr val="accent1"/>
                  </a:solidFill>
                  <a:latin typeface="Roboto Black" panose="02000000000000000000" pitchFamily="2" charset="0"/>
                  <a:ea typeface="Roboto Black" panose="02000000000000000000" pitchFamily="2" charset="0"/>
                </a:rPr>
                <a:t>VIEW</a:t>
              </a:r>
              <a:endParaRPr lang="en-US" sz="2600" dirty="0">
                <a:solidFill>
                  <a:schemeClr val="accent1"/>
                </a:solidFill>
                <a:latin typeface="Roboto Black" panose="02000000000000000000" pitchFamily="2" charset="0"/>
                <a:ea typeface="Roboto Black" panose="02000000000000000000" pitchFamily="2" charset="0"/>
              </a:endParaRPr>
            </a:p>
          </p:txBody>
        </p:sp>
        <p:sp>
          <p:nvSpPr>
            <p:cNvPr id="71" name="Line 34"/>
            <p:cNvSpPr>
              <a:spLocks noChangeShapeType="1"/>
            </p:cNvSpPr>
            <p:nvPr/>
          </p:nvSpPr>
          <p:spPr bwMode="auto">
            <a:xfrm flipH="1">
              <a:off x="4484688" y="2571750"/>
              <a:ext cx="2736850" cy="0"/>
            </a:xfrm>
            <a:prstGeom prst="line">
              <a:avLst/>
            </a:prstGeom>
            <a:noFill/>
            <a:ln w="38100">
              <a:solidFill>
                <a:srgbClr val="CC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Times New Roman" charset="0"/>
                <a:buNone/>
                <a:defRPr/>
              </a:pPr>
              <a:endParaRPr lang="nl-NL">
                <a:latin typeface="Roboto Light" pitchFamily="2" charset="0"/>
                <a:ea typeface="Roboto Light" pitchFamily="2" charset="0"/>
              </a:endParaRPr>
            </a:p>
          </p:txBody>
        </p:sp>
        <p:sp>
          <p:nvSpPr>
            <p:cNvPr id="72" name="Line 35"/>
            <p:cNvSpPr>
              <a:spLocks noChangeShapeType="1"/>
            </p:cNvSpPr>
            <p:nvPr/>
          </p:nvSpPr>
          <p:spPr bwMode="auto">
            <a:xfrm>
              <a:off x="7292975" y="2571750"/>
              <a:ext cx="2087563" cy="0"/>
            </a:xfrm>
            <a:prstGeom prst="line">
              <a:avLst/>
            </a:prstGeom>
            <a:noFill/>
            <a:ln w="38100">
              <a:solidFill>
                <a:srgbClr val="CC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Times New Roman" charset="0"/>
                <a:buNone/>
                <a:defRPr/>
              </a:pPr>
              <a:endParaRPr lang="nl-NL">
                <a:latin typeface="Roboto Light" pitchFamily="2" charset="0"/>
                <a:ea typeface="Roboto Light" pitchFamily="2" charset="0"/>
              </a:endParaRPr>
            </a:p>
          </p:txBody>
        </p:sp>
        <p:sp>
          <p:nvSpPr>
            <p:cNvPr id="73" name="Right Arrow 34"/>
            <p:cNvSpPr>
              <a:spLocks noChangeArrowheads="1"/>
            </p:cNvSpPr>
            <p:nvPr/>
          </p:nvSpPr>
          <p:spPr bwMode="auto">
            <a:xfrm>
              <a:off x="4484688" y="5418138"/>
              <a:ext cx="3127375" cy="346075"/>
            </a:xfrm>
            <a:prstGeom prst="rightArrow">
              <a:avLst>
                <a:gd name="adj1" fmla="val 50000"/>
                <a:gd name="adj2" fmla="val 49786"/>
              </a:avLst>
            </a:prstGeom>
            <a:solidFill>
              <a:schemeClr val="accent4"/>
            </a:solidFill>
            <a:ln w="9525">
              <a:noFill/>
              <a:round/>
              <a:headEnd/>
              <a:tailEnd/>
            </a:ln>
          </p:spPr>
          <p:txBody>
            <a:bodyPr/>
            <a:lstStyle/>
            <a:p>
              <a:endParaRPr lang="nl-NL">
                <a:latin typeface="Roboto Light" pitchFamily="2" charset="0"/>
                <a:ea typeface="Roboto Light" pitchFamily="2" charset="0"/>
              </a:endParaRPr>
            </a:p>
          </p:txBody>
        </p:sp>
        <p:sp>
          <p:nvSpPr>
            <p:cNvPr id="74" name="Right Arrow 35"/>
            <p:cNvSpPr>
              <a:spLocks noChangeArrowheads="1"/>
            </p:cNvSpPr>
            <p:nvPr/>
          </p:nvSpPr>
          <p:spPr bwMode="auto">
            <a:xfrm>
              <a:off x="5853112" y="6970713"/>
              <a:ext cx="1779588" cy="344487"/>
            </a:xfrm>
            <a:prstGeom prst="rightArrow">
              <a:avLst>
                <a:gd name="adj1" fmla="val 50000"/>
                <a:gd name="adj2" fmla="val 50029"/>
              </a:avLst>
            </a:prstGeom>
            <a:solidFill>
              <a:schemeClr val="accent4"/>
            </a:solidFill>
            <a:ln w="9525">
              <a:noFill/>
              <a:round/>
              <a:headEnd/>
              <a:tailEnd/>
            </a:ln>
          </p:spPr>
          <p:txBody>
            <a:bodyPr/>
            <a:lstStyle/>
            <a:p>
              <a:endParaRPr lang="nl-NL">
                <a:latin typeface="Roboto Light" pitchFamily="2" charset="0"/>
                <a:ea typeface="Roboto Light" pitchFamily="2" charset="0"/>
              </a:endParaRPr>
            </a:p>
          </p:txBody>
        </p:sp>
        <p:sp>
          <p:nvSpPr>
            <p:cNvPr id="75" name="Right Arrow 36"/>
            <p:cNvSpPr>
              <a:spLocks noChangeArrowheads="1"/>
            </p:cNvSpPr>
            <p:nvPr/>
          </p:nvSpPr>
          <p:spPr bwMode="auto">
            <a:xfrm>
              <a:off x="7015163" y="8559800"/>
              <a:ext cx="611187" cy="258763"/>
            </a:xfrm>
            <a:prstGeom prst="rightArrow">
              <a:avLst>
                <a:gd name="adj1" fmla="val 50000"/>
                <a:gd name="adj2" fmla="val 49940"/>
              </a:avLst>
            </a:prstGeom>
            <a:solidFill>
              <a:schemeClr val="accent4"/>
            </a:solidFill>
            <a:ln w="9525">
              <a:noFill/>
              <a:round/>
              <a:headEnd/>
              <a:tailEnd/>
            </a:ln>
          </p:spPr>
          <p:txBody>
            <a:bodyPr/>
            <a:lstStyle/>
            <a:p>
              <a:endParaRPr lang="nl-NL">
                <a:latin typeface="Roboto Light" pitchFamily="2" charset="0"/>
                <a:ea typeface="Roboto Light" pitchFamily="2" charset="0"/>
              </a:endParaRPr>
            </a:p>
          </p:txBody>
        </p:sp>
      </p:grpSp>
      <p:sp>
        <p:nvSpPr>
          <p:cNvPr id="76" name="Rectangle 20"/>
          <p:cNvSpPr>
            <a:spLocks noChangeArrowheads="1"/>
          </p:cNvSpPr>
          <p:nvPr/>
        </p:nvSpPr>
        <p:spPr bwMode="auto">
          <a:xfrm>
            <a:off x="2126805" y="3463317"/>
            <a:ext cx="885534" cy="380056"/>
          </a:xfrm>
          <a:custGeom>
            <a:avLst/>
            <a:gdLst>
              <a:gd name="connsiteX0" fmla="*/ 0 w 885534"/>
              <a:gd name="connsiteY0" fmla="*/ 0 h 367356"/>
              <a:gd name="connsiteX1" fmla="*/ 885534 w 885534"/>
              <a:gd name="connsiteY1" fmla="*/ 0 h 367356"/>
              <a:gd name="connsiteX2" fmla="*/ 885534 w 885534"/>
              <a:gd name="connsiteY2" fmla="*/ 367356 h 367356"/>
              <a:gd name="connsiteX3" fmla="*/ 0 w 885534"/>
              <a:gd name="connsiteY3" fmla="*/ 367356 h 367356"/>
              <a:gd name="connsiteX4" fmla="*/ 0 w 885534"/>
              <a:gd name="connsiteY4" fmla="*/ 0 h 367356"/>
              <a:gd name="connsiteX0" fmla="*/ 0 w 885534"/>
              <a:gd name="connsiteY0" fmla="*/ 0 h 380056"/>
              <a:gd name="connsiteX1" fmla="*/ 885534 w 885534"/>
              <a:gd name="connsiteY1" fmla="*/ 0 h 380056"/>
              <a:gd name="connsiteX2" fmla="*/ 796634 w 885534"/>
              <a:gd name="connsiteY2" fmla="*/ 380056 h 380056"/>
              <a:gd name="connsiteX3" fmla="*/ 0 w 885534"/>
              <a:gd name="connsiteY3" fmla="*/ 367356 h 380056"/>
              <a:gd name="connsiteX4" fmla="*/ 0 w 885534"/>
              <a:gd name="connsiteY4" fmla="*/ 0 h 380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534" h="380056">
                <a:moveTo>
                  <a:pt x="0" y="0"/>
                </a:moveTo>
                <a:lnTo>
                  <a:pt x="885534" y="0"/>
                </a:lnTo>
                <a:lnTo>
                  <a:pt x="796634" y="380056"/>
                </a:lnTo>
                <a:lnTo>
                  <a:pt x="0" y="367356"/>
                </a:lnTo>
                <a:lnTo>
                  <a:pt x="0" y="0"/>
                </a:lnTo>
                <a:close/>
              </a:path>
            </a:pathLst>
          </a:custGeom>
          <a:solidFill>
            <a:schemeClr val="tx1">
              <a:lumMod val="25000"/>
              <a:lumOff val="75000"/>
            </a:schemeClr>
          </a:solidFill>
          <a:ln w="3175">
            <a:noFill/>
            <a:round/>
            <a:headEnd/>
            <a:tailEnd/>
          </a:ln>
        </p:spPr>
        <p:txBody>
          <a:bodyPr wrap="none" lIns="129984" tIns="64992" rIns="129984" bIns="64992" anchor="ctr"/>
          <a:lstStyle/>
          <a:p>
            <a:pPr defTabSz="1299851"/>
            <a:r>
              <a:rPr lang="en-US" sz="1100" dirty="0">
                <a:latin typeface="Roboto Light" pitchFamily="2" charset="0"/>
                <a:ea typeface="Roboto Light" pitchFamily="2" charset="0"/>
              </a:rPr>
              <a:t>Template</a:t>
            </a:r>
          </a:p>
        </p:txBody>
      </p:sp>
      <p:sp>
        <p:nvSpPr>
          <p:cNvPr id="77" name="Rectangle 20"/>
          <p:cNvSpPr>
            <a:spLocks noChangeArrowheads="1"/>
          </p:cNvSpPr>
          <p:nvPr/>
        </p:nvSpPr>
        <p:spPr bwMode="auto">
          <a:xfrm>
            <a:off x="2944505" y="4528836"/>
            <a:ext cx="885534" cy="380056"/>
          </a:xfrm>
          <a:custGeom>
            <a:avLst/>
            <a:gdLst>
              <a:gd name="connsiteX0" fmla="*/ 0 w 885534"/>
              <a:gd name="connsiteY0" fmla="*/ 0 h 367356"/>
              <a:gd name="connsiteX1" fmla="*/ 885534 w 885534"/>
              <a:gd name="connsiteY1" fmla="*/ 0 h 367356"/>
              <a:gd name="connsiteX2" fmla="*/ 885534 w 885534"/>
              <a:gd name="connsiteY2" fmla="*/ 367356 h 367356"/>
              <a:gd name="connsiteX3" fmla="*/ 0 w 885534"/>
              <a:gd name="connsiteY3" fmla="*/ 367356 h 367356"/>
              <a:gd name="connsiteX4" fmla="*/ 0 w 885534"/>
              <a:gd name="connsiteY4" fmla="*/ 0 h 367356"/>
              <a:gd name="connsiteX0" fmla="*/ 0 w 885534"/>
              <a:gd name="connsiteY0" fmla="*/ 0 h 380056"/>
              <a:gd name="connsiteX1" fmla="*/ 885534 w 885534"/>
              <a:gd name="connsiteY1" fmla="*/ 0 h 380056"/>
              <a:gd name="connsiteX2" fmla="*/ 796634 w 885534"/>
              <a:gd name="connsiteY2" fmla="*/ 380056 h 380056"/>
              <a:gd name="connsiteX3" fmla="*/ 0 w 885534"/>
              <a:gd name="connsiteY3" fmla="*/ 367356 h 380056"/>
              <a:gd name="connsiteX4" fmla="*/ 0 w 885534"/>
              <a:gd name="connsiteY4" fmla="*/ 0 h 380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534" h="380056">
                <a:moveTo>
                  <a:pt x="0" y="0"/>
                </a:moveTo>
                <a:lnTo>
                  <a:pt x="885534" y="0"/>
                </a:lnTo>
                <a:lnTo>
                  <a:pt x="796634" y="380056"/>
                </a:lnTo>
                <a:lnTo>
                  <a:pt x="0" y="367356"/>
                </a:lnTo>
                <a:lnTo>
                  <a:pt x="0" y="0"/>
                </a:lnTo>
                <a:close/>
              </a:path>
            </a:pathLst>
          </a:custGeom>
          <a:solidFill>
            <a:schemeClr val="tx1">
              <a:lumMod val="25000"/>
              <a:lumOff val="75000"/>
            </a:schemeClr>
          </a:solidFill>
          <a:ln w="3175">
            <a:noFill/>
            <a:round/>
            <a:headEnd/>
            <a:tailEnd/>
          </a:ln>
        </p:spPr>
        <p:txBody>
          <a:bodyPr wrap="none" lIns="129984" tIns="64992" rIns="129984" bIns="64992" anchor="ctr"/>
          <a:lstStyle/>
          <a:p>
            <a:pPr defTabSz="1299851"/>
            <a:r>
              <a:rPr lang="en-US" sz="1100" dirty="0">
                <a:latin typeface="Roboto Light" pitchFamily="2" charset="0"/>
                <a:ea typeface="Roboto Light" pitchFamily="2" charset="0"/>
              </a:rPr>
              <a:t>Template</a:t>
            </a:r>
          </a:p>
        </p:txBody>
      </p:sp>
      <p:sp>
        <p:nvSpPr>
          <p:cNvPr id="78" name="Rectangle 20"/>
          <p:cNvSpPr>
            <a:spLocks noChangeArrowheads="1"/>
          </p:cNvSpPr>
          <p:nvPr/>
        </p:nvSpPr>
        <p:spPr bwMode="auto">
          <a:xfrm>
            <a:off x="3795855" y="5585695"/>
            <a:ext cx="885534" cy="380056"/>
          </a:xfrm>
          <a:custGeom>
            <a:avLst/>
            <a:gdLst>
              <a:gd name="connsiteX0" fmla="*/ 0 w 885534"/>
              <a:gd name="connsiteY0" fmla="*/ 0 h 367356"/>
              <a:gd name="connsiteX1" fmla="*/ 885534 w 885534"/>
              <a:gd name="connsiteY1" fmla="*/ 0 h 367356"/>
              <a:gd name="connsiteX2" fmla="*/ 885534 w 885534"/>
              <a:gd name="connsiteY2" fmla="*/ 367356 h 367356"/>
              <a:gd name="connsiteX3" fmla="*/ 0 w 885534"/>
              <a:gd name="connsiteY3" fmla="*/ 367356 h 367356"/>
              <a:gd name="connsiteX4" fmla="*/ 0 w 885534"/>
              <a:gd name="connsiteY4" fmla="*/ 0 h 367356"/>
              <a:gd name="connsiteX0" fmla="*/ 0 w 885534"/>
              <a:gd name="connsiteY0" fmla="*/ 0 h 380056"/>
              <a:gd name="connsiteX1" fmla="*/ 885534 w 885534"/>
              <a:gd name="connsiteY1" fmla="*/ 0 h 380056"/>
              <a:gd name="connsiteX2" fmla="*/ 796634 w 885534"/>
              <a:gd name="connsiteY2" fmla="*/ 380056 h 380056"/>
              <a:gd name="connsiteX3" fmla="*/ 0 w 885534"/>
              <a:gd name="connsiteY3" fmla="*/ 367356 h 380056"/>
              <a:gd name="connsiteX4" fmla="*/ 0 w 885534"/>
              <a:gd name="connsiteY4" fmla="*/ 0 h 380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534" h="380056">
                <a:moveTo>
                  <a:pt x="0" y="0"/>
                </a:moveTo>
                <a:lnTo>
                  <a:pt x="885534" y="0"/>
                </a:lnTo>
                <a:lnTo>
                  <a:pt x="796634" y="380056"/>
                </a:lnTo>
                <a:lnTo>
                  <a:pt x="0" y="367356"/>
                </a:lnTo>
                <a:lnTo>
                  <a:pt x="0" y="0"/>
                </a:lnTo>
                <a:close/>
              </a:path>
            </a:pathLst>
          </a:custGeom>
          <a:solidFill>
            <a:schemeClr val="tx1">
              <a:lumMod val="25000"/>
              <a:lumOff val="75000"/>
            </a:schemeClr>
          </a:solidFill>
          <a:ln w="3175">
            <a:noFill/>
            <a:round/>
            <a:headEnd/>
            <a:tailEnd/>
          </a:ln>
        </p:spPr>
        <p:txBody>
          <a:bodyPr wrap="none" lIns="129984" tIns="64992" rIns="129984" bIns="64992" anchor="ctr"/>
          <a:lstStyle/>
          <a:p>
            <a:pPr defTabSz="1299851"/>
            <a:r>
              <a:rPr lang="en-US" sz="1100" dirty="0">
                <a:latin typeface="Roboto Light" pitchFamily="2" charset="0"/>
                <a:ea typeface="Roboto Light" pitchFamily="2" charset="0"/>
              </a:rPr>
              <a:t>Template</a:t>
            </a:r>
          </a:p>
        </p:txBody>
      </p:sp>
    </p:spTree>
    <p:extLst>
      <p:ext uri="{BB962C8B-B14F-4D97-AF65-F5344CB8AC3E}">
        <p14:creationId xmlns:p14="http://schemas.microsoft.com/office/powerpoint/2010/main" val="30006790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Item Templates</a:t>
            </a:r>
            <a:endParaRPr lang="en-US" dirty="0"/>
          </a:p>
        </p:txBody>
      </p:sp>
      <p:sp>
        <p:nvSpPr>
          <p:cNvPr id="6" name="Content Placeholder 5"/>
          <p:cNvSpPr>
            <a:spLocks noGrp="1"/>
          </p:cNvSpPr>
          <p:nvPr>
            <p:ph sz="quarter" idx="14"/>
          </p:nvPr>
        </p:nvSpPr>
        <p:spPr/>
        <p:txBody>
          <a:bodyPr/>
          <a:lstStyle/>
          <a:p>
            <a:r>
              <a:rPr lang="en-US" i="1" dirty="0" smtClean="0"/>
              <a:t>Responsive design</a:t>
            </a:r>
            <a:r>
              <a:rPr lang="en-US" dirty="0" smtClean="0"/>
              <a:t> is preferred over separate templates</a:t>
            </a:r>
          </a:p>
          <a:p>
            <a:r>
              <a:rPr lang="en-US" dirty="0" smtClean="0"/>
              <a:t>For special situations, you can define specific templates </a:t>
            </a:r>
            <a:r>
              <a:rPr lang="en-US" dirty="0"/>
              <a:t>to render a Portal Item</a:t>
            </a:r>
          </a:p>
          <a:p>
            <a:r>
              <a:rPr lang="en-US" dirty="0"/>
              <a:t>Each main device group can have its own template</a:t>
            </a:r>
          </a:p>
          <a:p>
            <a:pPr lvl="1"/>
            <a:r>
              <a:rPr lang="en-US" dirty="0"/>
              <a:t>Desktop (default)</a:t>
            </a:r>
          </a:p>
          <a:p>
            <a:pPr lvl="1"/>
            <a:r>
              <a:rPr lang="en-US" dirty="0"/>
              <a:t>Tablet</a:t>
            </a:r>
          </a:p>
          <a:p>
            <a:pPr lvl="1"/>
            <a:r>
              <a:rPr lang="en-US" dirty="0"/>
              <a:t>Mobile</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solidFill>
                  <a:srgbClr val="2B2623">
                    <a:lumMod val="50000"/>
                    <a:lumOff val="50000"/>
                  </a:srgbClr>
                </a:solidFill>
              </a:rPr>
              <a:pPr/>
              <a:t>39</a:t>
            </a:fld>
            <a:endParaRPr lang="en-US" dirty="0">
              <a:solidFill>
                <a:srgbClr val="2B2623">
                  <a:lumMod val="50000"/>
                  <a:lumOff val="50000"/>
                </a:srgbClr>
              </a:solidFill>
            </a:endParaRPr>
          </a:p>
        </p:txBody>
      </p:sp>
      <p:pic>
        <p:nvPicPr>
          <p:cNvPr id="2" name="Picture 1"/>
          <p:cNvPicPr>
            <a:picLocks noChangeAspect="1"/>
          </p:cNvPicPr>
          <p:nvPr/>
        </p:nvPicPr>
        <p:blipFill>
          <a:blip r:embed="rId3"/>
          <a:stretch>
            <a:fillRect/>
          </a:stretch>
        </p:blipFill>
        <p:spPr>
          <a:xfrm>
            <a:off x="2709111" y="3152300"/>
            <a:ext cx="6444208" cy="3805092"/>
          </a:xfrm>
          <a:prstGeom prst="rect">
            <a:avLst/>
          </a:prstGeom>
        </p:spPr>
      </p:pic>
    </p:spTree>
    <p:extLst>
      <p:ext uri="{BB962C8B-B14F-4D97-AF65-F5344CB8AC3E}">
        <p14:creationId xmlns:p14="http://schemas.microsoft.com/office/powerpoint/2010/main" val="37758401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4</a:t>
            </a:fld>
            <a:endParaRPr lang="en-US" dirty="0"/>
          </a:p>
        </p:txBody>
      </p:sp>
      <p:sp>
        <p:nvSpPr>
          <p:cNvPr id="3" name="Text Placeholder 2"/>
          <p:cNvSpPr>
            <a:spLocks noGrp="1"/>
          </p:cNvSpPr>
          <p:nvPr>
            <p:ph type="body" sz="quarter" idx="11"/>
          </p:nvPr>
        </p:nvSpPr>
        <p:spPr/>
        <p:txBody>
          <a:bodyPr/>
          <a:lstStyle/>
          <a:p>
            <a:r>
              <a:rPr lang="en-US" dirty="0" smtClean="0"/>
              <a:t>Backbase Products</a:t>
            </a:r>
            <a:endParaRPr lang="en-US" dirty="0"/>
          </a:p>
          <a:p>
            <a:endParaRPr lang="en-US" dirty="0"/>
          </a:p>
        </p:txBody>
      </p:sp>
      <p:sp>
        <p:nvSpPr>
          <p:cNvPr id="4" name="Text Placeholder 3"/>
          <p:cNvSpPr>
            <a:spLocks noGrp="1"/>
          </p:cNvSpPr>
          <p:nvPr>
            <p:ph type="body" sz="quarter" idx="12"/>
          </p:nvPr>
        </p:nvSpPr>
        <p:spPr/>
        <p:txBody>
          <a:bodyPr/>
          <a:lstStyle/>
          <a:p>
            <a:r>
              <a:rPr lang="en-US" dirty="0"/>
              <a:t>Portal Essentials</a:t>
            </a:r>
          </a:p>
          <a:p>
            <a:endParaRPr lang="en-US" dirty="0"/>
          </a:p>
        </p:txBody>
      </p:sp>
    </p:spTree>
    <p:extLst>
      <p:ext uri="{BB962C8B-B14F-4D97-AF65-F5344CB8AC3E}">
        <p14:creationId xmlns:p14="http://schemas.microsoft.com/office/powerpoint/2010/main" val="3575235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Model-View-Controller Pattern</a:t>
            </a:r>
          </a:p>
        </p:txBody>
      </p:sp>
      <p:sp>
        <p:nvSpPr>
          <p:cNvPr id="6" name="Content Placeholder 5"/>
          <p:cNvSpPr>
            <a:spLocks noGrp="1"/>
          </p:cNvSpPr>
          <p:nvPr>
            <p:ph sz="quarter" idx="14"/>
          </p:nvPr>
        </p:nvSpPr>
        <p:spPr/>
        <p:txBody>
          <a:bodyPr/>
          <a:lstStyle/>
          <a:p>
            <a:r>
              <a:rPr lang="en-US" dirty="0"/>
              <a:t>Model/view/controller (MVC) is an Architectural Pattern</a:t>
            </a:r>
          </a:p>
          <a:p>
            <a:pPr lvl="1"/>
            <a:r>
              <a:rPr lang="en-US" dirty="0"/>
              <a:t>Isolates "domain logic" (the application logic for the user)</a:t>
            </a:r>
            <a:br>
              <a:rPr lang="en-US" dirty="0"/>
            </a:br>
            <a:r>
              <a:rPr lang="en-US" dirty="0"/>
              <a:t>from the user interface (input and presentation)</a:t>
            </a:r>
          </a:p>
          <a:p>
            <a:pPr lvl="1"/>
            <a:r>
              <a:rPr lang="en-US" dirty="0"/>
              <a:t>permitting independent development, testing and maintenance of each (separation of concerns).</a:t>
            </a:r>
          </a:p>
          <a:p>
            <a:endParaRPr lang="en-US" dirty="0" smtClean="0"/>
          </a:p>
          <a:p>
            <a:r>
              <a:rPr lang="en-US" dirty="0" smtClean="0"/>
              <a:t>Use </a:t>
            </a:r>
            <a:r>
              <a:rPr lang="en-US" dirty="0"/>
              <a:t>of the Model/View/Controller (MVC) pattern</a:t>
            </a:r>
            <a:br>
              <a:rPr lang="en-US" dirty="0"/>
            </a:br>
            <a:r>
              <a:rPr lang="en-US" dirty="0"/>
              <a:t>results in applications that</a:t>
            </a:r>
          </a:p>
          <a:p>
            <a:pPr lvl="1"/>
            <a:r>
              <a:rPr lang="en-US" dirty="0"/>
              <a:t>separate the different aspects of the application (input logic, business logic, and UI logic)</a:t>
            </a:r>
          </a:p>
          <a:p>
            <a:pPr lvl="1"/>
            <a:r>
              <a:rPr lang="en-US" dirty="0"/>
              <a:t>while providing a loose coupling between these elements</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solidFill>
                  <a:srgbClr val="2B2623">
                    <a:lumMod val="50000"/>
                    <a:lumOff val="50000"/>
                  </a:srgbClr>
                </a:solidFill>
              </a:rPr>
              <a:pPr/>
              <a:t>40</a:t>
            </a:fld>
            <a:endParaRPr lang="en-US" dirty="0">
              <a:solidFill>
                <a:srgbClr val="2B2623">
                  <a:lumMod val="50000"/>
                  <a:lumOff val="50000"/>
                </a:srgbClr>
              </a:solidFill>
            </a:endParaRPr>
          </a:p>
        </p:txBody>
      </p:sp>
    </p:spTree>
    <p:extLst>
      <p:ext uri="{BB962C8B-B14F-4D97-AF65-F5344CB8AC3E}">
        <p14:creationId xmlns:p14="http://schemas.microsoft.com/office/powerpoint/2010/main" val="3501373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Model-View-Controller </a:t>
            </a:r>
            <a:r>
              <a:rPr lang="en-US" dirty="0"/>
              <a:t>Pattern</a:t>
            </a:r>
          </a:p>
        </p:txBody>
      </p:sp>
      <p:sp>
        <p:nvSpPr>
          <p:cNvPr id="6" name="Content Placeholder 5"/>
          <p:cNvSpPr>
            <a:spLocks noGrp="1"/>
          </p:cNvSpPr>
          <p:nvPr>
            <p:ph sz="quarter" idx="14"/>
          </p:nvPr>
        </p:nvSpPr>
        <p:spPr/>
        <p:txBody>
          <a:bodyPr/>
          <a:lstStyle/>
          <a:p>
            <a:r>
              <a:rPr lang="en-US" dirty="0" smtClean="0"/>
              <a:t>CXP </a:t>
            </a:r>
            <a:r>
              <a:rPr lang="en-US" dirty="0"/>
              <a:t>uses the Spring MVC framework under the hood and implements the model-view-controller pattern</a:t>
            </a:r>
          </a:p>
          <a:p>
            <a:pPr lvl="1"/>
            <a:r>
              <a:rPr lang="en-US" dirty="0" smtClean="0"/>
              <a:t>Items belonging </a:t>
            </a:r>
            <a:r>
              <a:rPr lang="en-US" dirty="0"/>
              <a:t>to the </a:t>
            </a:r>
            <a:r>
              <a:rPr lang="en-US" dirty="0" smtClean="0"/>
              <a:t>Portal Model</a:t>
            </a:r>
            <a:r>
              <a:rPr lang="en-US" dirty="0"/>
              <a:t> </a:t>
            </a:r>
            <a:r>
              <a:rPr lang="en-US" dirty="0" smtClean="0"/>
              <a:t>are </a:t>
            </a:r>
            <a:r>
              <a:rPr lang="en-US" dirty="0"/>
              <a:t>stored in the data store</a:t>
            </a:r>
          </a:p>
          <a:p>
            <a:pPr lvl="1"/>
            <a:r>
              <a:rPr lang="en-US" dirty="0"/>
              <a:t>Rendering of the model </a:t>
            </a:r>
            <a:r>
              <a:rPr lang="en-US" dirty="0" smtClean="0"/>
              <a:t>happens either </a:t>
            </a:r>
            <a:r>
              <a:rPr lang="en-US" dirty="0"/>
              <a:t>client-side or server-side</a:t>
            </a:r>
          </a:p>
          <a:p>
            <a:pPr lvl="1"/>
            <a:r>
              <a:rPr lang="en-US" dirty="0"/>
              <a:t>Controllers are internal part of Portal </a:t>
            </a:r>
            <a:r>
              <a:rPr lang="en-US" dirty="0" smtClean="0"/>
              <a:t>Server, you </a:t>
            </a:r>
            <a:r>
              <a:rPr lang="en-US" dirty="0"/>
              <a:t>do not work with them directly</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solidFill>
                  <a:srgbClr val="2B2623">
                    <a:lumMod val="50000"/>
                    <a:lumOff val="50000"/>
                  </a:srgbClr>
                </a:solidFill>
              </a:rPr>
              <a:pPr/>
              <a:t>41</a:t>
            </a:fld>
            <a:endParaRPr lang="en-US" dirty="0">
              <a:solidFill>
                <a:srgbClr val="2B2623">
                  <a:lumMod val="50000"/>
                  <a:lumOff val="50000"/>
                </a:srgbClr>
              </a:solidFill>
            </a:endParaRPr>
          </a:p>
        </p:txBody>
      </p:sp>
    </p:spTree>
    <p:extLst>
      <p:ext uri="{BB962C8B-B14F-4D97-AF65-F5344CB8AC3E}">
        <p14:creationId xmlns:p14="http://schemas.microsoft.com/office/powerpoint/2010/main" val="2779597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SPRING MVC</a:t>
            </a:r>
          </a:p>
        </p:txBody>
      </p:sp>
      <p:sp>
        <p:nvSpPr>
          <p:cNvPr id="23" name="Slide Number Placeholder 3"/>
          <p:cNvSpPr>
            <a:spLocks noGrp="1"/>
          </p:cNvSpPr>
          <p:nvPr>
            <p:ph type="sldNum" sz="quarter" idx="4"/>
          </p:nvPr>
        </p:nvSpPr>
        <p:spPr>
          <a:xfrm>
            <a:off x="4776332" y="4763033"/>
            <a:ext cx="1347410" cy="205414"/>
          </a:xfrm>
        </p:spPr>
        <p:txBody>
          <a:bodyPr/>
          <a:lstStyle/>
          <a:p>
            <a:fld id="{6FF59741-7650-A046-95B5-8D31235C520E}" type="slidenum">
              <a:rPr lang="en-US" smtClean="0">
                <a:solidFill>
                  <a:srgbClr val="2B2623">
                    <a:lumMod val="50000"/>
                    <a:lumOff val="50000"/>
                  </a:srgbClr>
                </a:solidFill>
                <a:latin typeface="Roboto Light" pitchFamily="2" charset="0"/>
                <a:ea typeface="Roboto Light" pitchFamily="2" charset="0"/>
              </a:rPr>
              <a:pPr/>
              <a:t>42</a:t>
            </a:fld>
            <a:endParaRPr lang="en-US" dirty="0">
              <a:solidFill>
                <a:srgbClr val="2B2623">
                  <a:lumMod val="50000"/>
                  <a:lumOff val="50000"/>
                </a:srgbClr>
              </a:solidFill>
              <a:latin typeface="Roboto Light" pitchFamily="2" charset="0"/>
              <a:ea typeface="Roboto Light" pitchFamily="2" charset="0"/>
            </a:endParaRPr>
          </a:p>
        </p:txBody>
      </p:sp>
      <p:sp>
        <p:nvSpPr>
          <p:cNvPr id="24" name="Text Placeholder 6"/>
          <p:cNvSpPr>
            <a:spLocks noGrp="1"/>
          </p:cNvSpPr>
          <p:nvPr>
            <p:ph type="body" sz="quarter" idx="15"/>
          </p:nvPr>
        </p:nvSpPr>
        <p:spPr>
          <a:xfrm>
            <a:off x="357188" y="1038226"/>
            <a:ext cx="8439150" cy="662583"/>
          </a:xfrm>
        </p:spPr>
        <p:txBody>
          <a:bodyPr/>
          <a:lstStyle/>
          <a:p>
            <a:r>
              <a:rPr lang="en-US" dirty="0" smtClean="0">
                <a:latin typeface="Roboto Light" pitchFamily="2" charset="0"/>
                <a:ea typeface="Roboto Light" pitchFamily="2" charset="0"/>
              </a:rPr>
              <a:t>SPRING MVC</a:t>
            </a:r>
            <a:endParaRPr lang="en-US" dirty="0">
              <a:latin typeface="Roboto Light" pitchFamily="2" charset="0"/>
              <a:ea typeface="Roboto Light" pitchFamily="2" charset="0"/>
            </a:endParaRPr>
          </a:p>
        </p:txBody>
      </p:sp>
      <p:pic>
        <p:nvPicPr>
          <p:cNvPr id="25" name="Picture 2"/>
          <p:cNvPicPr>
            <a:picLocks noChangeAspect="1" noChangeArrowheads="1"/>
          </p:cNvPicPr>
          <p:nvPr/>
        </p:nvPicPr>
        <p:blipFill>
          <a:blip r:embed="rId3">
            <a:duotone>
              <a:srgbClr val="2A261F">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73272" y="1990926"/>
            <a:ext cx="6598960" cy="4231583"/>
          </a:xfrm>
          <a:prstGeom prst="rect">
            <a:avLst/>
          </a:prstGeom>
          <a:ln>
            <a:noFill/>
          </a:ln>
          <a:extLst/>
        </p:spPr>
        <p:style>
          <a:lnRef idx="2">
            <a:schemeClr val="dk1"/>
          </a:lnRef>
          <a:fillRef idx="1">
            <a:schemeClr val="lt1"/>
          </a:fillRef>
          <a:effectRef idx="0">
            <a:schemeClr val="dk1"/>
          </a:effectRef>
          <a:fontRef idx="minor">
            <a:schemeClr val="dk1"/>
          </a:fontRef>
        </p:style>
      </p:pic>
      <p:sp>
        <p:nvSpPr>
          <p:cNvPr id="26" name="Rectangle 18"/>
          <p:cNvSpPr>
            <a:spLocks/>
          </p:cNvSpPr>
          <p:nvPr/>
        </p:nvSpPr>
        <p:spPr bwMode="auto">
          <a:xfrm>
            <a:off x="1278569" y="2080717"/>
            <a:ext cx="5597689" cy="1544437"/>
          </a:xfrm>
          <a:custGeom>
            <a:avLst/>
            <a:gdLst>
              <a:gd name="connsiteX0" fmla="*/ 0 w 5522533"/>
              <a:gd name="connsiteY0" fmla="*/ 0 h 1544437"/>
              <a:gd name="connsiteX1" fmla="*/ 5522533 w 5522533"/>
              <a:gd name="connsiteY1" fmla="*/ 0 h 1544437"/>
              <a:gd name="connsiteX2" fmla="*/ 5522533 w 5522533"/>
              <a:gd name="connsiteY2" fmla="*/ 1544437 h 1544437"/>
              <a:gd name="connsiteX3" fmla="*/ 0 w 5522533"/>
              <a:gd name="connsiteY3" fmla="*/ 1544437 h 1544437"/>
              <a:gd name="connsiteX4" fmla="*/ 0 w 5522533"/>
              <a:gd name="connsiteY4" fmla="*/ 0 h 1544437"/>
              <a:gd name="connsiteX0" fmla="*/ 75156 w 5597689"/>
              <a:gd name="connsiteY0" fmla="*/ 0 h 1544437"/>
              <a:gd name="connsiteX1" fmla="*/ 5597689 w 5597689"/>
              <a:gd name="connsiteY1" fmla="*/ 0 h 1544437"/>
              <a:gd name="connsiteX2" fmla="*/ 5597689 w 5597689"/>
              <a:gd name="connsiteY2" fmla="*/ 1544437 h 1544437"/>
              <a:gd name="connsiteX3" fmla="*/ 0 w 5597689"/>
              <a:gd name="connsiteY3" fmla="*/ 1531911 h 1544437"/>
              <a:gd name="connsiteX4" fmla="*/ 75156 w 5597689"/>
              <a:gd name="connsiteY4" fmla="*/ 0 h 154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7689" h="1544437">
                <a:moveTo>
                  <a:pt x="75156" y="0"/>
                </a:moveTo>
                <a:lnTo>
                  <a:pt x="5597689" y="0"/>
                </a:lnTo>
                <a:lnTo>
                  <a:pt x="5597689" y="1544437"/>
                </a:lnTo>
                <a:lnTo>
                  <a:pt x="0" y="1531911"/>
                </a:lnTo>
                <a:lnTo>
                  <a:pt x="75156" y="0"/>
                </a:lnTo>
                <a:close/>
              </a:path>
            </a:pathLst>
          </a:custGeom>
          <a:solidFill>
            <a:schemeClr val="accent1"/>
          </a:solidFill>
          <a:ln w="9525" cap="flat">
            <a:noFill/>
            <a:prstDash val="solid"/>
            <a:miter lim="800000"/>
            <a:headEnd type="none" w="med" len="med"/>
            <a:tailEnd type="none" w="med" len="med"/>
          </a:ln>
        </p:spPr>
        <p:txBody>
          <a:bodyPr lIns="143966" tIns="143966" rIns="143966" bIns="143966" anchor="ctr" anchorCtr="0"/>
          <a:lstStyle/>
          <a:p>
            <a:pPr defTabSz="449155" fontAlgn="base">
              <a:spcBef>
                <a:spcPct val="0"/>
              </a:spcBef>
              <a:spcAft>
                <a:spcPct val="0"/>
              </a:spcAft>
              <a:buClr>
                <a:srgbClr val="000000"/>
              </a:buClr>
              <a:buSzPct val="100000"/>
              <a:defRPr/>
            </a:pPr>
            <a:r>
              <a:rPr lang="en-US" sz="2300" kern="0" dirty="0" err="1">
                <a:solidFill>
                  <a:srgbClr val="FFFFFF"/>
                </a:solidFill>
                <a:latin typeface="Roboto Black" panose="02000000000000000000" pitchFamily="2" charset="0"/>
                <a:ea typeface="Roboto Black" panose="02000000000000000000" pitchFamily="2" charset="0"/>
              </a:rPr>
              <a:t>Backbase</a:t>
            </a:r>
            <a:r>
              <a:rPr lang="en-US" sz="2300" kern="0" dirty="0">
                <a:solidFill>
                  <a:srgbClr val="FFFFFF"/>
                </a:solidFill>
                <a:latin typeface="Roboto Black" panose="02000000000000000000" pitchFamily="2" charset="0"/>
                <a:ea typeface="Roboto Black" panose="02000000000000000000" pitchFamily="2" charset="0"/>
              </a:rPr>
              <a:t> CXP hides complexity of MVC</a:t>
            </a:r>
          </a:p>
          <a:p>
            <a:pPr defTabSz="449155" fontAlgn="base">
              <a:spcBef>
                <a:spcPct val="0"/>
              </a:spcBef>
              <a:spcAft>
                <a:spcPct val="0"/>
              </a:spcAft>
              <a:buClr>
                <a:srgbClr val="000000"/>
              </a:buClr>
              <a:buSzPct val="100000"/>
              <a:defRPr/>
            </a:pPr>
            <a:r>
              <a:rPr lang="en-US" kern="0" dirty="0">
                <a:solidFill>
                  <a:srgbClr val="FFFFFF"/>
                </a:solidFill>
                <a:latin typeface="Roboto Light" pitchFamily="2" charset="0"/>
                <a:ea typeface="Roboto Light" pitchFamily="2" charset="0"/>
              </a:rPr>
              <a:t>You only create portal model and write view templates for each portal item</a:t>
            </a:r>
            <a:endParaRPr lang="en-US" sz="2400" kern="0" dirty="0">
              <a:solidFill>
                <a:srgbClr val="FFFFFF"/>
              </a:solidFill>
              <a:latin typeface="Roboto Light" pitchFamily="2" charset="0"/>
              <a:ea typeface="Roboto Light" pitchFamily="2" charset="0"/>
            </a:endParaRPr>
          </a:p>
          <a:p>
            <a:pPr algn="ctr" defTabSz="449155" fontAlgn="base">
              <a:spcBef>
                <a:spcPct val="0"/>
              </a:spcBef>
              <a:spcAft>
                <a:spcPct val="0"/>
              </a:spcAft>
              <a:buClr>
                <a:srgbClr val="000000"/>
              </a:buClr>
              <a:buSzPct val="100000"/>
              <a:defRPr/>
            </a:pPr>
            <a:endParaRPr lang="en-US" sz="1200" kern="0" dirty="0">
              <a:solidFill>
                <a:srgbClr val="FFFFFF"/>
              </a:solidFill>
              <a:latin typeface="Roboto Light" pitchFamily="2" charset="0"/>
              <a:ea typeface="Roboto Light" pitchFamily="2" charset="0"/>
            </a:endParaRPr>
          </a:p>
        </p:txBody>
      </p:sp>
      <p:sp>
        <p:nvSpPr>
          <p:cNvPr id="27" name="Rectangle 19"/>
          <p:cNvSpPr>
            <a:spLocks/>
          </p:cNvSpPr>
          <p:nvPr/>
        </p:nvSpPr>
        <p:spPr bwMode="auto">
          <a:xfrm>
            <a:off x="2319201" y="3829495"/>
            <a:ext cx="845723" cy="424514"/>
          </a:xfrm>
          <a:custGeom>
            <a:avLst/>
            <a:gdLst>
              <a:gd name="connsiteX0" fmla="*/ 0 w 795619"/>
              <a:gd name="connsiteY0" fmla="*/ 0 h 374409"/>
              <a:gd name="connsiteX1" fmla="*/ 795619 w 795619"/>
              <a:gd name="connsiteY1" fmla="*/ 0 h 374409"/>
              <a:gd name="connsiteX2" fmla="*/ 795619 w 795619"/>
              <a:gd name="connsiteY2" fmla="*/ 374409 h 374409"/>
              <a:gd name="connsiteX3" fmla="*/ 0 w 795619"/>
              <a:gd name="connsiteY3" fmla="*/ 374409 h 374409"/>
              <a:gd name="connsiteX4" fmla="*/ 0 w 795619"/>
              <a:gd name="connsiteY4" fmla="*/ 0 h 374409"/>
              <a:gd name="connsiteX0" fmla="*/ 0 w 845723"/>
              <a:gd name="connsiteY0" fmla="*/ 50105 h 424514"/>
              <a:gd name="connsiteX1" fmla="*/ 845723 w 845723"/>
              <a:gd name="connsiteY1" fmla="*/ 0 h 424514"/>
              <a:gd name="connsiteX2" fmla="*/ 795619 w 845723"/>
              <a:gd name="connsiteY2" fmla="*/ 424514 h 424514"/>
              <a:gd name="connsiteX3" fmla="*/ 0 w 845723"/>
              <a:gd name="connsiteY3" fmla="*/ 424514 h 424514"/>
              <a:gd name="connsiteX4" fmla="*/ 0 w 845723"/>
              <a:gd name="connsiteY4" fmla="*/ 50105 h 42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723" h="424514">
                <a:moveTo>
                  <a:pt x="0" y="50105"/>
                </a:moveTo>
                <a:lnTo>
                  <a:pt x="845723" y="0"/>
                </a:lnTo>
                <a:lnTo>
                  <a:pt x="795619" y="424514"/>
                </a:lnTo>
                <a:lnTo>
                  <a:pt x="0" y="424514"/>
                </a:lnTo>
                <a:lnTo>
                  <a:pt x="0" y="50105"/>
                </a:lnTo>
                <a:close/>
              </a:path>
            </a:pathLst>
          </a:custGeom>
          <a:solidFill>
            <a:schemeClr val="accent4"/>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400" kern="0" dirty="0">
                <a:solidFill>
                  <a:srgbClr val="000000"/>
                </a:solidFill>
                <a:latin typeface="Roboto Light" pitchFamily="2" charset="0"/>
                <a:ea typeface="Roboto Light" pitchFamily="2" charset="0"/>
              </a:rPr>
              <a:t>item</a:t>
            </a:r>
            <a:endParaRPr lang="en-US" sz="2400" kern="0" dirty="0">
              <a:solidFill>
                <a:srgbClr val="000000"/>
              </a:solidFill>
              <a:latin typeface="Roboto Light" pitchFamily="2" charset="0"/>
              <a:ea typeface="Roboto Light" pitchFamily="2" charset="0"/>
            </a:endParaRPr>
          </a:p>
        </p:txBody>
      </p:sp>
      <p:sp>
        <p:nvSpPr>
          <p:cNvPr id="28" name="Rectangle 20"/>
          <p:cNvSpPr>
            <a:spLocks/>
          </p:cNvSpPr>
          <p:nvPr/>
        </p:nvSpPr>
        <p:spPr bwMode="auto">
          <a:xfrm>
            <a:off x="7524328" y="2424160"/>
            <a:ext cx="858248" cy="750469"/>
          </a:xfrm>
          <a:custGeom>
            <a:avLst/>
            <a:gdLst>
              <a:gd name="connsiteX0" fmla="*/ 0 w 795618"/>
              <a:gd name="connsiteY0" fmla="*/ 0 h 725417"/>
              <a:gd name="connsiteX1" fmla="*/ 795618 w 795618"/>
              <a:gd name="connsiteY1" fmla="*/ 0 h 725417"/>
              <a:gd name="connsiteX2" fmla="*/ 795618 w 795618"/>
              <a:gd name="connsiteY2" fmla="*/ 725417 h 725417"/>
              <a:gd name="connsiteX3" fmla="*/ 0 w 795618"/>
              <a:gd name="connsiteY3" fmla="*/ 725417 h 725417"/>
              <a:gd name="connsiteX4" fmla="*/ 0 w 795618"/>
              <a:gd name="connsiteY4" fmla="*/ 0 h 725417"/>
              <a:gd name="connsiteX0" fmla="*/ 0 w 858248"/>
              <a:gd name="connsiteY0" fmla="*/ 0 h 750469"/>
              <a:gd name="connsiteX1" fmla="*/ 795618 w 858248"/>
              <a:gd name="connsiteY1" fmla="*/ 0 h 750469"/>
              <a:gd name="connsiteX2" fmla="*/ 858248 w 858248"/>
              <a:gd name="connsiteY2" fmla="*/ 750469 h 750469"/>
              <a:gd name="connsiteX3" fmla="*/ 0 w 858248"/>
              <a:gd name="connsiteY3" fmla="*/ 725417 h 750469"/>
              <a:gd name="connsiteX4" fmla="*/ 0 w 858248"/>
              <a:gd name="connsiteY4" fmla="*/ 0 h 750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248" h="750469">
                <a:moveTo>
                  <a:pt x="0" y="0"/>
                </a:moveTo>
                <a:lnTo>
                  <a:pt x="795618" y="0"/>
                </a:lnTo>
                <a:lnTo>
                  <a:pt x="858248" y="750469"/>
                </a:lnTo>
                <a:lnTo>
                  <a:pt x="0" y="725417"/>
                </a:lnTo>
                <a:lnTo>
                  <a:pt x="0" y="0"/>
                </a:lnTo>
                <a:close/>
              </a:path>
            </a:pathLst>
          </a:custGeom>
          <a:solidFill>
            <a:schemeClr val="accent4"/>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400" kern="0" dirty="0">
                <a:solidFill>
                  <a:srgbClr val="000000"/>
                </a:solidFill>
                <a:latin typeface="Roboto Light" pitchFamily="2" charset="0"/>
                <a:ea typeface="Roboto Light" pitchFamily="2" charset="0"/>
              </a:rPr>
              <a:t>Portal model</a:t>
            </a:r>
            <a:endParaRPr lang="en-US" sz="2400" kern="0" dirty="0">
              <a:solidFill>
                <a:srgbClr val="000000"/>
              </a:solidFill>
              <a:latin typeface="Roboto Light" pitchFamily="2" charset="0"/>
              <a:ea typeface="Roboto Light" pitchFamily="2" charset="0"/>
            </a:endParaRPr>
          </a:p>
        </p:txBody>
      </p:sp>
      <p:cxnSp>
        <p:nvCxnSpPr>
          <p:cNvPr id="29" name="Straight Arrow Connector 28"/>
          <p:cNvCxnSpPr/>
          <p:nvPr/>
        </p:nvCxnSpPr>
        <p:spPr bwMode="auto">
          <a:xfrm flipH="1">
            <a:off x="6876256" y="2852937"/>
            <a:ext cx="648073" cy="1"/>
          </a:xfrm>
          <a:prstGeom prst="straightConnector1">
            <a:avLst/>
          </a:prstGeom>
          <a:solidFill>
            <a:srgbClr val="00B8FF"/>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93752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Portal Rendering Flow</a:t>
            </a:r>
          </a:p>
        </p:txBody>
      </p:sp>
      <p:sp>
        <p:nvSpPr>
          <p:cNvPr id="6" name="Content Placeholder 5"/>
          <p:cNvSpPr>
            <a:spLocks noGrp="1"/>
          </p:cNvSpPr>
          <p:nvPr>
            <p:ph sz="quarter" idx="14"/>
          </p:nvPr>
        </p:nvSpPr>
        <p:spPr/>
        <p:txBody>
          <a:bodyPr/>
          <a:lstStyle/>
          <a:p>
            <a:r>
              <a:rPr lang="en-US" dirty="0"/>
              <a:t>Model preparation</a:t>
            </a:r>
          </a:p>
          <a:p>
            <a:pPr lvl="1"/>
            <a:r>
              <a:rPr lang="en-US" dirty="0"/>
              <a:t>Security settings</a:t>
            </a:r>
          </a:p>
          <a:p>
            <a:pPr lvl="1"/>
            <a:r>
              <a:rPr lang="en-US" dirty="0"/>
              <a:t>Inheritance and customization</a:t>
            </a:r>
          </a:p>
          <a:p>
            <a:r>
              <a:rPr lang="en-US" dirty="0"/>
              <a:t>Template selection</a:t>
            </a:r>
          </a:p>
          <a:p>
            <a:pPr lvl="1"/>
            <a:r>
              <a:rPr lang="en-US" dirty="0"/>
              <a:t>Based on recognized device</a:t>
            </a:r>
          </a:p>
          <a:p>
            <a:r>
              <a:rPr lang="en-US" dirty="0"/>
              <a:t>Template Execution</a:t>
            </a:r>
          </a:p>
          <a:p>
            <a:pPr lvl="1"/>
            <a:r>
              <a:rPr lang="en-US" dirty="0"/>
              <a:t>Portal server calls selected templates</a:t>
            </a:r>
            <a:br>
              <a:rPr lang="en-US" dirty="0"/>
            </a:br>
            <a:r>
              <a:rPr lang="en-US" dirty="0"/>
              <a:t>and injects ${item} variable</a:t>
            </a:r>
          </a:p>
          <a:p>
            <a:pPr lvl="1"/>
            <a:r>
              <a:rPr lang="en-US" dirty="0"/>
              <a:t>${item} contains data about the item and its children</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solidFill>
                  <a:srgbClr val="2B2623">
                    <a:lumMod val="50000"/>
                    <a:lumOff val="50000"/>
                  </a:srgbClr>
                </a:solidFill>
              </a:rPr>
              <a:pPr/>
              <a:t>43</a:t>
            </a:fld>
            <a:endParaRPr lang="en-US" dirty="0">
              <a:solidFill>
                <a:srgbClr val="2B2623">
                  <a:lumMod val="50000"/>
                  <a:lumOff val="50000"/>
                </a:srgbClr>
              </a:solidFill>
            </a:endParaRPr>
          </a:p>
        </p:txBody>
      </p:sp>
    </p:spTree>
    <p:extLst>
      <p:ext uri="{BB962C8B-B14F-4D97-AF65-F5344CB8AC3E}">
        <p14:creationId xmlns:p14="http://schemas.microsoft.com/office/powerpoint/2010/main" val="30257469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802828" y="2906072"/>
            <a:ext cx="3683715" cy="832467"/>
            <a:chOff x="2802828" y="2906072"/>
            <a:chExt cx="3683715" cy="832467"/>
          </a:xfrm>
        </p:grpSpPr>
        <p:sp>
          <p:nvSpPr>
            <p:cNvPr id="99" name="Rectangle 98"/>
            <p:cNvSpPr/>
            <p:nvPr/>
          </p:nvSpPr>
          <p:spPr>
            <a:xfrm>
              <a:off x="2802828" y="2906072"/>
              <a:ext cx="3683715" cy="832467"/>
            </a:xfrm>
            <a:prstGeom prst="rect">
              <a:avLst/>
            </a:prstGeom>
            <a:solidFill>
              <a:schemeClr val="tx2">
                <a:lumMod val="50000"/>
                <a:lumOff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30028" tIns="65014" rIns="130028" bIns="65014" anchor="ctr"/>
            <a:lstStyle/>
            <a:p>
              <a:pPr>
                <a:defRPr/>
              </a:pPr>
              <a:endParaRPr lang="nl-NL" sz="1200">
                <a:solidFill>
                  <a:srgbClr val="FFFFFF"/>
                </a:solidFill>
                <a:latin typeface="Roboto Light" pitchFamily="2" charset="0"/>
                <a:ea typeface="Roboto Light" pitchFamily="2" charset="0"/>
              </a:endParaRPr>
            </a:p>
          </p:txBody>
        </p:sp>
        <p:sp>
          <p:nvSpPr>
            <p:cNvPr id="100" name="AutoShape 2"/>
            <p:cNvSpPr>
              <a:spLocks noChangeArrowheads="1"/>
            </p:cNvSpPr>
            <p:nvPr/>
          </p:nvSpPr>
          <p:spPr bwMode="auto">
            <a:xfrm>
              <a:off x="2867810" y="3029028"/>
              <a:ext cx="1642586" cy="567531"/>
            </a:xfrm>
            <a:prstGeom prst="roundRect">
              <a:avLst>
                <a:gd name="adj" fmla="val 1667"/>
              </a:avLst>
            </a:prstGeom>
            <a:solidFill>
              <a:schemeClr val="tx2">
                <a:lumMod val="25000"/>
                <a:lumOff val="75000"/>
              </a:schemeClr>
            </a:solidFill>
            <a:ln w="9525">
              <a:noFill/>
              <a:round/>
              <a:headEnd/>
              <a:tailEnd/>
            </a:ln>
          </p:spPr>
          <p:txBody>
            <a:bodyPr wrap="none" anchor="t" anchorCtr="0"/>
            <a:lstStyle/>
            <a:p>
              <a:pPr>
                <a:defRPr/>
              </a:pPr>
              <a:endParaRPr lang="en-US" sz="1100" b="1" dirty="0">
                <a:solidFill>
                  <a:schemeClr val="tx1">
                    <a:lumMod val="65000"/>
                    <a:lumOff val="35000"/>
                  </a:schemeClr>
                </a:solidFill>
                <a:latin typeface="Roboto Light" pitchFamily="2" charset="0"/>
                <a:ea typeface="Roboto Light" pitchFamily="2" charset="0"/>
                <a:cs typeface="Lucida Sans Unicode" pitchFamily="34" charset="0"/>
              </a:endParaRPr>
            </a:p>
          </p:txBody>
        </p:sp>
        <p:sp>
          <p:nvSpPr>
            <p:cNvPr id="101" name="AutoShape 2"/>
            <p:cNvSpPr>
              <a:spLocks noChangeArrowheads="1"/>
            </p:cNvSpPr>
            <p:nvPr/>
          </p:nvSpPr>
          <p:spPr bwMode="auto">
            <a:xfrm>
              <a:off x="4725762" y="3023274"/>
              <a:ext cx="1642586" cy="567531"/>
            </a:xfrm>
            <a:prstGeom prst="roundRect">
              <a:avLst>
                <a:gd name="adj" fmla="val 1667"/>
              </a:avLst>
            </a:prstGeom>
            <a:solidFill>
              <a:schemeClr val="tx2">
                <a:lumMod val="25000"/>
                <a:lumOff val="75000"/>
              </a:schemeClr>
            </a:solidFill>
            <a:ln w="9525">
              <a:noFill/>
              <a:round/>
              <a:headEnd/>
              <a:tailEnd/>
            </a:ln>
          </p:spPr>
          <p:txBody>
            <a:bodyPr wrap="none" anchor="t" anchorCtr="0"/>
            <a:lstStyle/>
            <a:p>
              <a:pPr>
                <a:defRPr/>
              </a:pPr>
              <a:endParaRPr lang="en-US" sz="1100" b="1" dirty="0">
                <a:solidFill>
                  <a:schemeClr val="tx1">
                    <a:lumMod val="65000"/>
                    <a:lumOff val="35000"/>
                  </a:schemeClr>
                </a:solidFill>
                <a:latin typeface="Roboto Light" pitchFamily="2" charset="0"/>
                <a:ea typeface="Roboto Light" pitchFamily="2" charset="0"/>
                <a:cs typeface="Lucida Sans Unicode" pitchFamily="34" charset="0"/>
              </a:endParaRPr>
            </a:p>
          </p:txBody>
        </p:sp>
        <p:sp>
          <p:nvSpPr>
            <p:cNvPr id="104" name="Freeform 103"/>
            <p:cNvSpPr>
              <a:spLocks/>
            </p:cNvSpPr>
            <p:nvPr/>
          </p:nvSpPr>
          <p:spPr bwMode="auto">
            <a:xfrm>
              <a:off x="5352175" y="3124961"/>
              <a:ext cx="428740" cy="344082"/>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bg1"/>
            </a:solidFill>
            <a:ln w="9525" cap="flat">
              <a:noFill/>
              <a:prstDash val="solid"/>
              <a:miter lim="800000"/>
              <a:headEnd type="none" w="med" len="med"/>
              <a:tailEnd type="none" w="med" len="med"/>
            </a:ln>
          </p:spPr>
          <p:txBody>
            <a:bodyPr lIns="0" tIns="0" rIns="0" bIns="0" anchor="ctr" anchorCtr="1"/>
            <a:lstStyle/>
            <a:p>
              <a:pPr algn="ctr"/>
              <a:endParaRPr lang="en-US" sz="1200" dirty="0">
                <a:solidFill>
                  <a:schemeClr val="tx2">
                    <a:lumMod val="65000"/>
                    <a:lumOff val="35000"/>
                  </a:schemeClr>
                </a:solidFill>
                <a:latin typeface="Roboto Light" pitchFamily="2" charset="0"/>
                <a:ea typeface="Roboto Light" pitchFamily="2" charset="0"/>
              </a:endParaRPr>
            </a:p>
          </p:txBody>
        </p:sp>
        <p:sp>
          <p:nvSpPr>
            <p:cNvPr id="105" name="Freeform 104"/>
            <p:cNvSpPr>
              <a:spLocks/>
            </p:cNvSpPr>
            <p:nvPr/>
          </p:nvSpPr>
          <p:spPr bwMode="auto">
            <a:xfrm>
              <a:off x="5859135" y="3129902"/>
              <a:ext cx="428740" cy="325267"/>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bg1"/>
            </a:solidFill>
            <a:ln w="9525" cap="flat">
              <a:noFill/>
              <a:prstDash val="solid"/>
              <a:miter lim="800000"/>
              <a:headEnd type="none" w="med" len="med"/>
              <a:tailEnd type="none" w="med" len="med"/>
            </a:ln>
          </p:spPr>
          <p:txBody>
            <a:bodyPr lIns="0" tIns="0" rIns="0" bIns="0" anchor="ctr" anchorCtr="1"/>
            <a:lstStyle/>
            <a:p>
              <a:pPr algn="ctr"/>
              <a:endParaRPr lang="en-US" sz="1200" dirty="0">
                <a:solidFill>
                  <a:schemeClr val="tx2">
                    <a:lumMod val="65000"/>
                    <a:lumOff val="35000"/>
                  </a:schemeClr>
                </a:solidFill>
                <a:latin typeface="Roboto Light" pitchFamily="2" charset="0"/>
                <a:ea typeface="Roboto Light" pitchFamily="2" charset="0"/>
              </a:endParaRPr>
            </a:p>
          </p:txBody>
        </p:sp>
        <p:sp>
          <p:nvSpPr>
            <p:cNvPr id="106" name="Rectangle 105"/>
            <p:cNvSpPr>
              <a:spLocks/>
            </p:cNvSpPr>
            <p:nvPr/>
          </p:nvSpPr>
          <p:spPr bwMode="auto">
            <a:xfrm>
              <a:off x="3495225" y="3144594"/>
              <a:ext cx="428740" cy="355424"/>
            </a:xfrm>
            <a:prstGeom prst="rect">
              <a:avLst/>
            </a:prstGeom>
            <a:solidFill>
              <a:schemeClr val="bg1"/>
            </a:solidFill>
            <a:ln w="9525" cap="flat">
              <a:noFill/>
              <a:prstDash val="solid"/>
              <a:miter lim="800000"/>
              <a:headEnd type="none" w="med" len="med"/>
              <a:tailEnd type="none" w="med" len="med"/>
            </a:ln>
          </p:spPr>
          <p:txBody>
            <a:bodyPr lIns="0" tIns="0" rIns="0" bIns="0" anchor="ctr" anchorCtr="1"/>
            <a:lstStyle/>
            <a:p>
              <a:pPr algn="ctr"/>
              <a:endParaRPr lang="en-US" sz="1200" dirty="0">
                <a:solidFill>
                  <a:schemeClr val="tx2">
                    <a:lumMod val="65000"/>
                    <a:lumOff val="35000"/>
                  </a:schemeClr>
                </a:solidFill>
                <a:latin typeface="Roboto Light" pitchFamily="2" charset="0"/>
                <a:ea typeface="Roboto Light" pitchFamily="2" charset="0"/>
              </a:endParaRPr>
            </a:p>
          </p:txBody>
        </p:sp>
        <p:sp>
          <p:nvSpPr>
            <p:cNvPr id="53" name="Freeform 52"/>
            <p:cNvSpPr>
              <a:spLocks/>
            </p:cNvSpPr>
            <p:nvPr/>
          </p:nvSpPr>
          <p:spPr bwMode="auto">
            <a:xfrm>
              <a:off x="4845215" y="3124961"/>
              <a:ext cx="428740" cy="344082"/>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bg1"/>
            </a:solidFill>
            <a:ln w="9525" cap="flat">
              <a:noFill/>
              <a:prstDash val="solid"/>
              <a:miter lim="800000"/>
              <a:headEnd type="none" w="med" len="med"/>
              <a:tailEnd type="none" w="med" len="med"/>
            </a:ln>
          </p:spPr>
          <p:txBody>
            <a:bodyPr lIns="0" tIns="0" rIns="0" bIns="0" anchor="ctr" anchorCtr="1"/>
            <a:lstStyle/>
            <a:p>
              <a:pPr algn="ctr"/>
              <a:endParaRPr lang="en-US" sz="1200" dirty="0">
                <a:solidFill>
                  <a:schemeClr val="tx2">
                    <a:lumMod val="65000"/>
                    <a:lumOff val="35000"/>
                  </a:schemeClr>
                </a:solidFill>
                <a:latin typeface="Roboto Light" pitchFamily="2" charset="0"/>
                <a:ea typeface="Roboto Light" pitchFamily="2" charset="0"/>
              </a:endParaRPr>
            </a:p>
          </p:txBody>
        </p:sp>
      </p:grpSp>
      <p:sp>
        <p:nvSpPr>
          <p:cNvPr id="6" name="Text Placeholder 5"/>
          <p:cNvSpPr>
            <a:spLocks noGrp="1"/>
          </p:cNvSpPr>
          <p:nvPr>
            <p:ph type="body" sz="quarter" idx="13"/>
          </p:nvPr>
        </p:nvSpPr>
        <p:spPr/>
        <p:txBody>
          <a:bodyPr/>
          <a:lstStyle/>
          <a:p>
            <a:r>
              <a:rPr lang="en-US" dirty="0"/>
              <a:t>Portal Rendering Flow</a:t>
            </a:r>
          </a:p>
          <a:p>
            <a:endParaRPr lang="en-US" dirty="0">
              <a:latin typeface="Roboto Light" pitchFamily="2" charset="0"/>
              <a:ea typeface="Roboto Light" pitchFamily="2" charset="0"/>
            </a:endParaRPr>
          </a:p>
        </p:txBody>
      </p:sp>
      <p:sp>
        <p:nvSpPr>
          <p:cNvPr id="4" name="Slide Number Placeholder 3"/>
          <p:cNvSpPr>
            <a:spLocks noGrp="1"/>
          </p:cNvSpPr>
          <p:nvPr>
            <p:ph type="sldNum" sz="quarter" idx="4"/>
          </p:nvPr>
        </p:nvSpPr>
        <p:spPr>
          <a:xfrm>
            <a:off x="7769653" y="6639310"/>
            <a:ext cx="1370552" cy="208942"/>
          </a:xfrm>
        </p:spPr>
        <p:txBody>
          <a:bodyPr/>
          <a:lstStyle/>
          <a:p>
            <a:fld id="{6FF59741-7650-A046-95B5-8D31235C520E}" type="slidenum">
              <a:rPr lang="en-US" sz="1000">
                <a:latin typeface="Roboto Light" pitchFamily="2" charset="0"/>
                <a:ea typeface="Roboto Light" pitchFamily="2" charset="0"/>
              </a:rPr>
              <a:pPr/>
              <a:t>44</a:t>
            </a:fld>
            <a:endParaRPr lang="en-US" sz="1000" dirty="0">
              <a:latin typeface="Roboto Light" pitchFamily="2" charset="0"/>
              <a:ea typeface="Roboto Light" pitchFamily="2" charset="0"/>
            </a:endParaRPr>
          </a:p>
        </p:txBody>
      </p:sp>
      <p:sp>
        <p:nvSpPr>
          <p:cNvPr id="65" name="Can 64"/>
          <p:cNvSpPr/>
          <p:nvPr/>
        </p:nvSpPr>
        <p:spPr>
          <a:xfrm>
            <a:off x="3877595" y="6217544"/>
            <a:ext cx="1495462" cy="437651"/>
          </a:xfrm>
          <a:prstGeom prst="can">
            <a:avLst>
              <a:gd name="adj" fmla="val 14019"/>
            </a:avLst>
          </a:prstGeom>
          <a:solidFill>
            <a:schemeClr val="tx2">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29997" tIns="64998" rIns="129997" bIns="64998" anchor="ctr"/>
          <a:lstStyle/>
          <a:p>
            <a:pPr algn="ctr">
              <a:defRPr/>
            </a:pPr>
            <a:r>
              <a:rPr lang="en-US" sz="1200" dirty="0">
                <a:solidFill>
                  <a:schemeClr val="tx1"/>
                </a:solidFill>
                <a:latin typeface="Roboto Light" pitchFamily="2" charset="0"/>
                <a:ea typeface="Roboto Light" pitchFamily="2" charset="0"/>
              </a:rPr>
              <a:t>Portal Database</a:t>
            </a:r>
            <a:endParaRPr lang="nl-NL" sz="1200" dirty="0">
              <a:solidFill>
                <a:schemeClr val="tx1"/>
              </a:solidFill>
              <a:latin typeface="Roboto Light" pitchFamily="2" charset="0"/>
              <a:ea typeface="Roboto Light" pitchFamily="2" charset="0"/>
            </a:endParaRPr>
          </a:p>
        </p:txBody>
      </p:sp>
      <p:sp>
        <p:nvSpPr>
          <p:cNvPr id="72" name="Up Arrow 71"/>
          <p:cNvSpPr/>
          <p:nvPr/>
        </p:nvSpPr>
        <p:spPr>
          <a:xfrm flipH="1">
            <a:off x="4553693" y="2144122"/>
            <a:ext cx="146194" cy="148056"/>
          </a:xfrm>
          <a:prstGeom prst="upArrow">
            <a:avLst/>
          </a:prstGeom>
          <a:solidFill>
            <a:schemeClr val="tx1">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29997" tIns="64998" rIns="129997" bIns="64998" anchor="ctr"/>
          <a:lstStyle/>
          <a:p>
            <a:pPr>
              <a:defRPr/>
            </a:pPr>
            <a:endParaRPr lang="nl-NL" sz="1200">
              <a:solidFill>
                <a:schemeClr val="tx1"/>
              </a:solidFill>
              <a:latin typeface="Roboto Light" pitchFamily="2" charset="0"/>
              <a:ea typeface="Roboto Light" pitchFamily="2" charset="0"/>
            </a:endParaRPr>
          </a:p>
        </p:txBody>
      </p:sp>
      <p:grpSp>
        <p:nvGrpSpPr>
          <p:cNvPr id="5" name="Group 4"/>
          <p:cNvGrpSpPr/>
          <p:nvPr/>
        </p:nvGrpSpPr>
        <p:grpSpPr>
          <a:xfrm>
            <a:off x="2762777" y="1559085"/>
            <a:ext cx="3751074" cy="553798"/>
            <a:chOff x="2762777" y="1559084"/>
            <a:chExt cx="3751074" cy="553798"/>
          </a:xfrm>
        </p:grpSpPr>
        <p:sp>
          <p:nvSpPr>
            <p:cNvPr id="70" name="Rectangle 8"/>
            <p:cNvSpPr/>
            <p:nvPr/>
          </p:nvSpPr>
          <p:spPr>
            <a:xfrm>
              <a:off x="2762777" y="1559084"/>
              <a:ext cx="3751074" cy="553798"/>
            </a:xfrm>
            <a:custGeom>
              <a:avLst/>
              <a:gdLst>
                <a:gd name="connsiteX0" fmla="*/ 0 w 3712974"/>
                <a:gd name="connsiteY0" fmla="*/ 0 h 523318"/>
                <a:gd name="connsiteX1" fmla="*/ 3712974 w 3712974"/>
                <a:gd name="connsiteY1" fmla="*/ 0 h 523318"/>
                <a:gd name="connsiteX2" fmla="*/ 3712974 w 3712974"/>
                <a:gd name="connsiteY2" fmla="*/ 523318 h 523318"/>
                <a:gd name="connsiteX3" fmla="*/ 0 w 3712974"/>
                <a:gd name="connsiteY3" fmla="*/ 523318 h 523318"/>
                <a:gd name="connsiteX4" fmla="*/ 0 w 3712974"/>
                <a:gd name="connsiteY4" fmla="*/ 0 h 523318"/>
                <a:gd name="connsiteX0" fmla="*/ 38100 w 3751074"/>
                <a:gd name="connsiteY0" fmla="*/ 0 h 553798"/>
                <a:gd name="connsiteX1" fmla="*/ 3751074 w 3751074"/>
                <a:gd name="connsiteY1" fmla="*/ 0 h 553798"/>
                <a:gd name="connsiteX2" fmla="*/ 3751074 w 3751074"/>
                <a:gd name="connsiteY2" fmla="*/ 523318 h 553798"/>
                <a:gd name="connsiteX3" fmla="*/ 0 w 3751074"/>
                <a:gd name="connsiteY3" fmla="*/ 553798 h 553798"/>
                <a:gd name="connsiteX4" fmla="*/ 38100 w 3751074"/>
                <a:gd name="connsiteY4" fmla="*/ 0 h 553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1074" h="553798">
                  <a:moveTo>
                    <a:pt x="38100" y="0"/>
                  </a:moveTo>
                  <a:lnTo>
                    <a:pt x="3751074" y="0"/>
                  </a:lnTo>
                  <a:lnTo>
                    <a:pt x="3751074" y="523318"/>
                  </a:lnTo>
                  <a:lnTo>
                    <a:pt x="0" y="553798"/>
                  </a:lnTo>
                  <a:lnTo>
                    <a:pt x="38100" y="0"/>
                  </a:lnTo>
                  <a:close/>
                </a:path>
              </a:pathLst>
            </a:custGeom>
            <a:solidFill>
              <a:schemeClr val="tx2">
                <a:lumMod val="50000"/>
                <a:lumOff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30028" tIns="65014" rIns="130028" bIns="65014" anchor="ctr"/>
            <a:lstStyle/>
            <a:p>
              <a:pPr>
                <a:defRPr/>
              </a:pPr>
              <a:endParaRPr lang="nl-NL" sz="1200">
                <a:solidFill>
                  <a:srgbClr val="FFFFFF"/>
                </a:solidFill>
                <a:latin typeface="Roboto Light" pitchFamily="2" charset="0"/>
                <a:ea typeface="Roboto Light" pitchFamily="2" charset="0"/>
              </a:endParaRPr>
            </a:p>
          </p:txBody>
        </p:sp>
        <p:sp>
          <p:nvSpPr>
            <p:cNvPr id="71" name="Rectangle 9"/>
            <p:cNvSpPr/>
            <p:nvPr/>
          </p:nvSpPr>
          <p:spPr bwMode="auto">
            <a:xfrm>
              <a:off x="2958236" y="1643422"/>
              <a:ext cx="1011965" cy="341150"/>
            </a:xfrm>
            <a:custGeom>
              <a:avLst/>
              <a:gdLst>
                <a:gd name="connsiteX0" fmla="*/ 0 w 989105"/>
                <a:gd name="connsiteY0" fmla="*/ 0 h 325910"/>
                <a:gd name="connsiteX1" fmla="*/ 989105 w 989105"/>
                <a:gd name="connsiteY1" fmla="*/ 0 h 325910"/>
                <a:gd name="connsiteX2" fmla="*/ 989105 w 989105"/>
                <a:gd name="connsiteY2" fmla="*/ 325910 h 325910"/>
                <a:gd name="connsiteX3" fmla="*/ 0 w 989105"/>
                <a:gd name="connsiteY3" fmla="*/ 325910 h 325910"/>
                <a:gd name="connsiteX4" fmla="*/ 0 w 989105"/>
                <a:gd name="connsiteY4" fmla="*/ 0 h 325910"/>
                <a:gd name="connsiteX0" fmla="*/ 0 w 1011965"/>
                <a:gd name="connsiteY0" fmla="*/ 0 h 341150"/>
                <a:gd name="connsiteX1" fmla="*/ 989105 w 1011965"/>
                <a:gd name="connsiteY1" fmla="*/ 0 h 341150"/>
                <a:gd name="connsiteX2" fmla="*/ 1011965 w 1011965"/>
                <a:gd name="connsiteY2" fmla="*/ 341150 h 341150"/>
                <a:gd name="connsiteX3" fmla="*/ 0 w 1011965"/>
                <a:gd name="connsiteY3" fmla="*/ 325910 h 341150"/>
                <a:gd name="connsiteX4" fmla="*/ 0 w 1011965"/>
                <a:gd name="connsiteY4" fmla="*/ 0 h 34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965" h="341150">
                  <a:moveTo>
                    <a:pt x="0" y="0"/>
                  </a:moveTo>
                  <a:lnTo>
                    <a:pt x="989105" y="0"/>
                  </a:lnTo>
                  <a:lnTo>
                    <a:pt x="1011965" y="341150"/>
                  </a:lnTo>
                  <a:lnTo>
                    <a:pt x="0" y="325910"/>
                  </a:lnTo>
                  <a:lnTo>
                    <a:pt x="0" y="0"/>
                  </a:lnTo>
                  <a:close/>
                </a:path>
              </a:pathLst>
            </a:custGeom>
            <a:solidFill>
              <a:schemeClr val="tx2">
                <a:lumMod val="25000"/>
                <a:lumOff val="75000"/>
              </a:schemeClr>
            </a:solidFill>
            <a:ln w="9525" cap="flat" cmpd="sng" algn="ctr">
              <a:noFill/>
              <a:prstDash val="solid"/>
              <a:round/>
              <a:headEnd type="none" w="med" len="med"/>
              <a:tailEnd type="none" w="med" len="med"/>
            </a:ln>
            <a:effectLst/>
            <a:extLst/>
          </p:spPr>
          <p:txBody>
            <a:bodyPr lIns="0" tIns="0" rIns="0" bIns="0" anchor="ctr" anchorCtr="0"/>
            <a:lstStyle/>
            <a:p>
              <a:pPr algn="ctr">
                <a:defRPr/>
              </a:pPr>
              <a:r>
                <a:rPr lang="en-US" sz="900" dirty="0">
                  <a:latin typeface="Roboto Light" pitchFamily="2" charset="0"/>
                  <a:ea typeface="Roboto Light" pitchFamily="2" charset="0"/>
                </a:rPr>
                <a:t>template file 1</a:t>
              </a:r>
            </a:p>
            <a:p>
              <a:pPr algn="ctr">
                <a:defRPr/>
              </a:pPr>
              <a:r>
                <a:rPr lang="en-US" sz="900" dirty="0">
                  <a:latin typeface="Roboto Light" pitchFamily="2" charset="0"/>
                  <a:ea typeface="Roboto Light" pitchFamily="2" charset="0"/>
                </a:rPr>
                <a:t>${item}</a:t>
              </a:r>
              <a:endParaRPr lang="nl-NL" sz="900" dirty="0">
                <a:latin typeface="Roboto Light" pitchFamily="2" charset="0"/>
                <a:ea typeface="Roboto Light" pitchFamily="2" charset="0"/>
              </a:endParaRPr>
            </a:p>
          </p:txBody>
        </p:sp>
        <p:sp>
          <p:nvSpPr>
            <p:cNvPr id="73" name="Rectangle 11"/>
            <p:cNvSpPr/>
            <p:nvPr/>
          </p:nvSpPr>
          <p:spPr bwMode="auto">
            <a:xfrm>
              <a:off x="4083465" y="1627308"/>
              <a:ext cx="1115325" cy="355458"/>
            </a:xfrm>
            <a:custGeom>
              <a:avLst/>
              <a:gdLst>
                <a:gd name="connsiteX0" fmla="*/ 0 w 1092465"/>
                <a:gd name="connsiteY0" fmla="*/ 0 h 324978"/>
                <a:gd name="connsiteX1" fmla="*/ 1092465 w 1092465"/>
                <a:gd name="connsiteY1" fmla="*/ 0 h 324978"/>
                <a:gd name="connsiteX2" fmla="*/ 1092465 w 1092465"/>
                <a:gd name="connsiteY2" fmla="*/ 324978 h 324978"/>
                <a:gd name="connsiteX3" fmla="*/ 0 w 1092465"/>
                <a:gd name="connsiteY3" fmla="*/ 324978 h 324978"/>
                <a:gd name="connsiteX4" fmla="*/ 0 w 1092465"/>
                <a:gd name="connsiteY4" fmla="*/ 0 h 324978"/>
                <a:gd name="connsiteX0" fmla="*/ 0 w 1115325"/>
                <a:gd name="connsiteY0" fmla="*/ 30480 h 355458"/>
                <a:gd name="connsiteX1" fmla="*/ 1115325 w 1115325"/>
                <a:gd name="connsiteY1" fmla="*/ 0 h 355458"/>
                <a:gd name="connsiteX2" fmla="*/ 1092465 w 1115325"/>
                <a:gd name="connsiteY2" fmla="*/ 355458 h 355458"/>
                <a:gd name="connsiteX3" fmla="*/ 0 w 1115325"/>
                <a:gd name="connsiteY3" fmla="*/ 355458 h 355458"/>
                <a:gd name="connsiteX4" fmla="*/ 0 w 1115325"/>
                <a:gd name="connsiteY4" fmla="*/ 30480 h 355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25" h="355458">
                  <a:moveTo>
                    <a:pt x="0" y="30480"/>
                  </a:moveTo>
                  <a:lnTo>
                    <a:pt x="1115325" y="0"/>
                  </a:lnTo>
                  <a:lnTo>
                    <a:pt x="1092465" y="355458"/>
                  </a:lnTo>
                  <a:lnTo>
                    <a:pt x="0" y="355458"/>
                  </a:lnTo>
                  <a:lnTo>
                    <a:pt x="0" y="30480"/>
                  </a:lnTo>
                  <a:close/>
                </a:path>
              </a:pathLst>
            </a:custGeom>
            <a:solidFill>
              <a:schemeClr val="tx2">
                <a:lumMod val="25000"/>
                <a:lumOff val="75000"/>
              </a:schemeClr>
            </a:solidFill>
            <a:ln w="9525" cap="flat" cmpd="sng" algn="ctr">
              <a:noFill/>
              <a:prstDash val="solid"/>
              <a:round/>
              <a:headEnd type="none" w="med" len="med"/>
              <a:tailEnd type="none" w="med" len="med"/>
            </a:ln>
            <a:effectLst/>
            <a:extLst/>
          </p:spPr>
          <p:txBody>
            <a:bodyPr lIns="0" tIns="0" rIns="0" bIns="0" anchor="ctr" anchorCtr="0"/>
            <a:lstStyle/>
            <a:p>
              <a:pPr algn="ctr"/>
              <a:r>
                <a:rPr lang="en-US" sz="900" dirty="0">
                  <a:latin typeface="Roboto Light" pitchFamily="2" charset="0"/>
                  <a:ea typeface="Roboto Light" pitchFamily="2" charset="0"/>
                </a:rPr>
                <a:t>template file 2</a:t>
              </a:r>
            </a:p>
            <a:p>
              <a:pPr algn="ctr"/>
              <a:r>
                <a:rPr lang="en-US" sz="900" dirty="0">
                  <a:latin typeface="Roboto Light" pitchFamily="2" charset="0"/>
                  <a:ea typeface="Roboto Light" pitchFamily="2" charset="0"/>
                </a:rPr>
                <a:t>${item}</a:t>
              </a:r>
              <a:endParaRPr lang="nl-NL" sz="900" dirty="0">
                <a:latin typeface="Roboto Light" pitchFamily="2" charset="0"/>
                <a:ea typeface="Roboto Light" pitchFamily="2" charset="0"/>
              </a:endParaRPr>
            </a:p>
          </p:txBody>
        </p:sp>
        <p:sp>
          <p:nvSpPr>
            <p:cNvPr id="74" name="Rectangle 12"/>
            <p:cNvSpPr/>
            <p:nvPr/>
          </p:nvSpPr>
          <p:spPr bwMode="auto">
            <a:xfrm>
              <a:off x="5260908" y="1643422"/>
              <a:ext cx="1129964" cy="346964"/>
            </a:xfrm>
            <a:custGeom>
              <a:avLst/>
              <a:gdLst>
                <a:gd name="connsiteX0" fmla="*/ 0 w 1091864"/>
                <a:gd name="connsiteY0" fmla="*/ 0 h 339344"/>
                <a:gd name="connsiteX1" fmla="*/ 1091864 w 1091864"/>
                <a:gd name="connsiteY1" fmla="*/ 0 h 339344"/>
                <a:gd name="connsiteX2" fmla="*/ 1091864 w 1091864"/>
                <a:gd name="connsiteY2" fmla="*/ 339344 h 339344"/>
                <a:gd name="connsiteX3" fmla="*/ 0 w 1091864"/>
                <a:gd name="connsiteY3" fmla="*/ 339344 h 339344"/>
                <a:gd name="connsiteX4" fmla="*/ 0 w 1091864"/>
                <a:gd name="connsiteY4" fmla="*/ 0 h 339344"/>
                <a:gd name="connsiteX0" fmla="*/ 38100 w 1129964"/>
                <a:gd name="connsiteY0" fmla="*/ 0 h 346964"/>
                <a:gd name="connsiteX1" fmla="*/ 1129964 w 1129964"/>
                <a:gd name="connsiteY1" fmla="*/ 0 h 346964"/>
                <a:gd name="connsiteX2" fmla="*/ 1129964 w 1129964"/>
                <a:gd name="connsiteY2" fmla="*/ 339344 h 346964"/>
                <a:gd name="connsiteX3" fmla="*/ 0 w 1129964"/>
                <a:gd name="connsiteY3" fmla="*/ 346964 h 346964"/>
                <a:gd name="connsiteX4" fmla="*/ 38100 w 1129964"/>
                <a:gd name="connsiteY4" fmla="*/ 0 h 34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964" h="346964">
                  <a:moveTo>
                    <a:pt x="38100" y="0"/>
                  </a:moveTo>
                  <a:lnTo>
                    <a:pt x="1129964" y="0"/>
                  </a:lnTo>
                  <a:lnTo>
                    <a:pt x="1129964" y="339344"/>
                  </a:lnTo>
                  <a:lnTo>
                    <a:pt x="0" y="346964"/>
                  </a:lnTo>
                  <a:lnTo>
                    <a:pt x="38100" y="0"/>
                  </a:lnTo>
                  <a:close/>
                </a:path>
              </a:pathLst>
            </a:custGeom>
            <a:solidFill>
              <a:schemeClr val="tx2">
                <a:lumMod val="25000"/>
                <a:lumOff val="75000"/>
              </a:schemeClr>
            </a:solidFill>
            <a:ln w="9525" cap="flat" cmpd="sng" algn="ctr">
              <a:noFill/>
              <a:prstDash val="solid"/>
              <a:round/>
              <a:headEnd type="none" w="med" len="med"/>
              <a:tailEnd type="none" w="med" len="med"/>
            </a:ln>
            <a:effectLst/>
            <a:extLst/>
          </p:spPr>
          <p:txBody>
            <a:bodyPr lIns="0" tIns="0" rIns="0" bIns="0" anchor="ctr" anchorCtr="0"/>
            <a:lstStyle/>
            <a:p>
              <a:pPr algn="ctr"/>
              <a:r>
                <a:rPr lang="en-US" sz="900" dirty="0">
                  <a:latin typeface="Roboto Light" pitchFamily="2" charset="0"/>
                  <a:ea typeface="Roboto Light" pitchFamily="2" charset="0"/>
                </a:rPr>
                <a:t>template file 2</a:t>
              </a:r>
            </a:p>
            <a:p>
              <a:pPr algn="ctr"/>
              <a:r>
                <a:rPr lang="en-US" sz="900" dirty="0">
                  <a:latin typeface="Roboto Light" pitchFamily="2" charset="0"/>
                  <a:ea typeface="Roboto Light" pitchFamily="2" charset="0"/>
                </a:rPr>
                <a:t>${item}</a:t>
              </a:r>
              <a:endParaRPr lang="nl-NL" sz="900" dirty="0">
                <a:latin typeface="Roboto Light" pitchFamily="2" charset="0"/>
                <a:ea typeface="Roboto Light" pitchFamily="2" charset="0"/>
              </a:endParaRPr>
            </a:p>
          </p:txBody>
        </p:sp>
      </p:grpSp>
      <p:sp>
        <p:nvSpPr>
          <p:cNvPr id="76" name="Up Arrow 75"/>
          <p:cNvSpPr/>
          <p:nvPr/>
        </p:nvSpPr>
        <p:spPr>
          <a:xfrm rot="16200000" flipH="1">
            <a:off x="6625679" y="3980394"/>
            <a:ext cx="235313" cy="535371"/>
          </a:xfrm>
          <a:prstGeom prst="upArrow">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9997" tIns="64998" rIns="129997" bIns="64998" anchor="ctr"/>
          <a:lstStyle/>
          <a:p>
            <a:pPr>
              <a:defRPr/>
            </a:pPr>
            <a:endParaRPr lang="nl-NL" sz="1200">
              <a:solidFill>
                <a:schemeClr val="tx1"/>
              </a:solidFill>
              <a:latin typeface="Roboto Light" pitchFamily="2" charset="0"/>
              <a:ea typeface="Roboto Light" pitchFamily="2" charset="0"/>
            </a:endParaRPr>
          </a:p>
        </p:txBody>
      </p:sp>
      <p:sp>
        <p:nvSpPr>
          <p:cNvPr id="77" name="Rectangle 76"/>
          <p:cNvSpPr/>
          <p:nvPr/>
        </p:nvSpPr>
        <p:spPr>
          <a:xfrm>
            <a:off x="7011021" y="4079075"/>
            <a:ext cx="1855646" cy="33800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9997" tIns="64998" rIns="129997" bIns="64998" anchor="ctr"/>
          <a:lstStyle/>
          <a:p>
            <a:pPr algn="ctr">
              <a:defRPr/>
            </a:pPr>
            <a:r>
              <a:rPr lang="en-US" sz="1400" dirty="0">
                <a:solidFill>
                  <a:schemeClr val="bg1"/>
                </a:solidFill>
                <a:latin typeface="Roboto Light" pitchFamily="2" charset="0"/>
                <a:ea typeface="Roboto Light" pitchFamily="2" charset="0"/>
              </a:rPr>
              <a:t>User Customization</a:t>
            </a:r>
            <a:endParaRPr lang="nl-NL" sz="1400" dirty="0">
              <a:solidFill>
                <a:schemeClr val="bg1"/>
              </a:solidFill>
              <a:latin typeface="Roboto Light" pitchFamily="2" charset="0"/>
              <a:ea typeface="Roboto Light" pitchFamily="2" charset="0"/>
            </a:endParaRPr>
          </a:p>
        </p:txBody>
      </p:sp>
      <p:sp>
        <p:nvSpPr>
          <p:cNvPr id="79" name="Up Arrow 78"/>
          <p:cNvSpPr/>
          <p:nvPr/>
        </p:nvSpPr>
        <p:spPr>
          <a:xfrm rot="5400000" flipH="1">
            <a:off x="2366350" y="2279494"/>
            <a:ext cx="213241" cy="416273"/>
          </a:xfrm>
          <a:prstGeom prst="upArrow">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9997" tIns="64998" rIns="129997" bIns="64998" anchor="ctr"/>
          <a:lstStyle/>
          <a:p>
            <a:pPr>
              <a:defRPr/>
            </a:pPr>
            <a:endParaRPr lang="nl-NL" sz="1200">
              <a:solidFill>
                <a:schemeClr val="tx1"/>
              </a:solidFill>
              <a:latin typeface="Roboto Light" pitchFamily="2" charset="0"/>
              <a:ea typeface="Roboto Light" pitchFamily="2" charset="0"/>
            </a:endParaRPr>
          </a:p>
        </p:txBody>
      </p:sp>
      <p:sp>
        <p:nvSpPr>
          <p:cNvPr id="80" name="Rectangle 79"/>
          <p:cNvSpPr/>
          <p:nvPr/>
        </p:nvSpPr>
        <p:spPr>
          <a:xfrm>
            <a:off x="409187" y="2311820"/>
            <a:ext cx="1855647" cy="387916"/>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9997" tIns="64998" rIns="129997" bIns="64998" anchor="ctr"/>
          <a:lstStyle/>
          <a:p>
            <a:pPr algn="ctr">
              <a:defRPr/>
            </a:pPr>
            <a:r>
              <a:rPr lang="en-US" sz="1400" dirty="0">
                <a:solidFill>
                  <a:schemeClr val="bg1"/>
                </a:solidFill>
                <a:latin typeface="Roboto Light" pitchFamily="2" charset="0"/>
                <a:ea typeface="Roboto Light" pitchFamily="2" charset="0"/>
              </a:rPr>
              <a:t>Recognize Device</a:t>
            </a:r>
            <a:endParaRPr lang="nl-NL" sz="1400" dirty="0">
              <a:solidFill>
                <a:schemeClr val="bg1"/>
              </a:solidFill>
              <a:latin typeface="Roboto Light" pitchFamily="2" charset="0"/>
              <a:ea typeface="Roboto Light" pitchFamily="2" charset="0"/>
            </a:endParaRPr>
          </a:p>
        </p:txBody>
      </p:sp>
      <p:sp>
        <p:nvSpPr>
          <p:cNvPr id="82" name="Up Arrow 81"/>
          <p:cNvSpPr/>
          <p:nvPr/>
        </p:nvSpPr>
        <p:spPr>
          <a:xfrm rot="5400000" flipH="1">
            <a:off x="2412083" y="3976486"/>
            <a:ext cx="214374" cy="411093"/>
          </a:xfrm>
          <a:prstGeom prst="upArrow">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9997" tIns="64998" rIns="129997" bIns="64998" anchor="ctr"/>
          <a:lstStyle/>
          <a:p>
            <a:pPr>
              <a:defRPr/>
            </a:pPr>
            <a:endParaRPr lang="nl-NL" sz="1200">
              <a:solidFill>
                <a:schemeClr val="tx1"/>
              </a:solidFill>
              <a:latin typeface="Roboto Light" pitchFamily="2" charset="0"/>
              <a:ea typeface="Roboto Light" pitchFamily="2" charset="0"/>
            </a:endParaRPr>
          </a:p>
        </p:txBody>
      </p:sp>
      <p:sp>
        <p:nvSpPr>
          <p:cNvPr id="83" name="Rectangle 82"/>
          <p:cNvSpPr/>
          <p:nvPr/>
        </p:nvSpPr>
        <p:spPr>
          <a:xfrm>
            <a:off x="458078" y="3987510"/>
            <a:ext cx="1855646" cy="38905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9997" tIns="64998" rIns="129997" bIns="64998" anchor="ctr"/>
          <a:lstStyle/>
          <a:p>
            <a:pPr algn="ctr">
              <a:defRPr/>
            </a:pPr>
            <a:r>
              <a:rPr lang="en-US" sz="1400" dirty="0">
                <a:solidFill>
                  <a:schemeClr val="bg1"/>
                </a:solidFill>
                <a:latin typeface="Roboto Light" pitchFamily="2" charset="0"/>
                <a:ea typeface="Roboto Light" pitchFamily="2" charset="0"/>
              </a:rPr>
              <a:t>User Credentials</a:t>
            </a:r>
            <a:endParaRPr lang="nl-NL" sz="1400" dirty="0">
              <a:solidFill>
                <a:schemeClr val="bg1"/>
              </a:solidFill>
              <a:latin typeface="Roboto Light" pitchFamily="2" charset="0"/>
              <a:ea typeface="Roboto Light" pitchFamily="2" charset="0"/>
            </a:endParaRPr>
          </a:p>
        </p:txBody>
      </p:sp>
      <p:sp>
        <p:nvSpPr>
          <p:cNvPr id="85" name="Up Arrow 84"/>
          <p:cNvSpPr/>
          <p:nvPr/>
        </p:nvSpPr>
        <p:spPr>
          <a:xfrm rot="16200000" flipH="1">
            <a:off x="6792299" y="2320971"/>
            <a:ext cx="213241" cy="380582"/>
          </a:xfrm>
          <a:prstGeom prst="upArrow">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9997" tIns="64998" rIns="129997" bIns="64998" anchor="ctr"/>
          <a:lstStyle/>
          <a:p>
            <a:pPr>
              <a:defRPr/>
            </a:pPr>
            <a:endParaRPr lang="nl-NL" sz="1200">
              <a:solidFill>
                <a:schemeClr val="tx1"/>
              </a:solidFill>
              <a:latin typeface="Roboto Light" pitchFamily="2" charset="0"/>
              <a:ea typeface="Roboto Light" pitchFamily="2" charset="0"/>
            </a:endParaRPr>
          </a:p>
        </p:txBody>
      </p:sp>
      <p:sp>
        <p:nvSpPr>
          <p:cNvPr id="86" name="Rectangle 85"/>
          <p:cNvSpPr/>
          <p:nvPr/>
        </p:nvSpPr>
        <p:spPr>
          <a:xfrm>
            <a:off x="7089209" y="2353602"/>
            <a:ext cx="1715527" cy="33800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9997" tIns="64998" rIns="129997" bIns="64998" anchor="ctr"/>
          <a:lstStyle/>
          <a:p>
            <a:pPr algn="ctr">
              <a:defRPr/>
            </a:pPr>
            <a:r>
              <a:rPr lang="en-US" sz="1400" dirty="0">
                <a:solidFill>
                  <a:schemeClr val="bg1"/>
                </a:solidFill>
                <a:latin typeface="Roboto Light" pitchFamily="2" charset="0"/>
                <a:ea typeface="Roboto Light" pitchFamily="2" charset="0"/>
              </a:rPr>
              <a:t>Portal Templates</a:t>
            </a:r>
            <a:endParaRPr lang="nl-NL" sz="1400" dirty="0">
              <a:solidFill>
                <a:schemeClr val="bg1"/>
              </a:solidFill>
              <a:latin typeface="Roboto Light" pitchFamily="2" charset="0"/>
              <a:ea typeface="Roboto Light" pitchFamily="2" charset="0"/>
            </a:endParaRPr>
          </a:p>
        </p:txBody>
      </p:sp>
      <p:sp>
        <p:nvSpPr>
          <p:cNvPr id="92" name="Up Arrow 91"/>
          <p:cNvSpPr/>
          <p:nvPr/>
        </p:nvSpPr>
        <p:spPr>
          <a:xfrm flipH="1">
            <a:off x="4556952" y="5482224"/>
            <a:ext cx="139676" cy="148056"/>
          </a:xfrm>
          <a:prstGeom prst="upArrow">
            <a:avLst/>
          </a:prstGeom>
          <a:solidFill>
            <a:schemeClr val="tx1">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29997" tIns="64998" rIns="129997" bIns="64998" anchor="ctr"/>
          <a:lstStyle/>
          <a:p>
            <a:pPr>
              <a:defRPr/>
            </a:pPr>
            <a:endParaRPr lang="nl-NL" sz="1200">
              <a:solidFill>
                <a:schemeClr val="tx1"/>
              </a:solidFill>
              <a:latin typeface="Roboto Light" pitchFamily="2" charset="0"/>
              <a:ea typeface="Roboto Light" pitchFamily="2" charset="0"/>
            </a:endParaRPr>
          </a:p>
        </p:txBody>
      </p:sp>
      <p:grpSp>
        <p:nvGrpSpPr>
          <p:cNvPr id="8" name="Group 7"/>
          <p:cNvGrpSpPr/>
          <p:nvPr/>
        </p:nvGrpSpPr>
        <p:grpSpPr>
          <a:xfrm>
            <a:off x="2802827" y="4623127"/>
            <a:ext cx="3683715" cy="832467"/>
            <a:chOff x="2802827" y="4623127"/>
            <a:chExt cx="3683715" cy="832467"/>
          </a:xfrm>
        </p:grpSpPr>
        <p:sp>
          <p:nvSpPr>
            <p:cNvPr id="88" name="Rectangle 87"/>
            <p:cNvSpPr/>
            <p:nvPr/>
          </p:nvSpPr>
          <p:spPr>
            <a:xfrm>
              <a:off x="2802827" y="4623127"/>
              <a:ext cx="3683715" cy="832467"/>
            </a:xfrm>
            <a:prstGeom prst="rect">
              <a:avLst/>
            </a:prstGeom>
            <a:solidFill>
              <a:schemeClr val="tx2">
                <a:lumMod val="50000"/>
                <a:lumOff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30028" tIns="65014" rIns="130028" bIns="65014" anchor="ctr"/>
            <a:lstStyle/>
            <a:p>
              <a:pPr>
                <a:defRPr/>
              </a:pPr>
              <a:endParaRPr lang="nl-NL" sz="1200">
                <a:solidFill>
                  <a:srgbClr val="FFFFFF"/>
                </a:solidFill>
                <a:latin typeface="Roboto Light" pitchFamily="2" charset="0"/>
                <a:ea typeface="Roboto Light" pitchFamily="2" charset="0"/>
              </a:endParaRPr>
            </a:p>
          </p:txBody>
        </p:sp>
        <p:sp>
          <p:nvSpPr>
            <p:cNvPr id="89" name="AutoShape 2"/>
            <p:cNvSpPr>
              <a:spLocks noChangeArrowheads="1"/>
            </p:cNvSpPr>
            <p:nvPr/>
          </p:nvSpPr>
          <p:spPr bwMode="auto">
            <a:xfrm>
              <a:off x="2867809" y="4746083"/>
              <a:ext cx="1642586" cy="567531"/>
            </a:xfrm>
            <a:prstGeom prst="roundRect">
              <a:avLst>
                <a:gd name="adj" fmla="val 1667"/>
              </a:avLst>
            </a:prstGeom>
            <a:solidFill>
              <a:schemeClr val="tx2">
                <a:lumMod val="25000"/>
                <a:lumOff val="75000"/>
              </a:schemeClr>
            </a:solidFill>
            <a:ln w="9525">
              <a:noFill/>
              <a:round/>
              <a:headEnd/>
              <a:tailEnd/>
            </a:ln>
          </p:spPr>
          <p:txBody>
            <a:bodyPr wrap="none" anchor="t" anchorCtr="0"/>
            <a:lstStyle/>
            <a:p>
              <a:pPr>
                <a:defRPr/>
              </a:pPr>
              <a:endParaRPr lang="en-US" sz="1100" b="1" dirty="0">
                <a:solidFill>
                  <a:schemeClr val="tx1">
                    <a:lumMod val="65000"/>
                    <a:lumOff val="35000"/>
                  </a:schemeClr>
                </a:solidFill>
                <a:latin typeface="Roboto Light" pitchFamily="2" charset="0"/>
                <a:ea typeface="Roboto Light" pitchFamily="2" charset="0"/>
                <a:cs typeface="Lucida Sans Unicode" pitchFamily="34" charset="0"/>
              </a:endParaRPr>
            </a:p>
          </p:txBody>
        </p:sp>
        <p:sp>
          <p:nvSpPr>
            <p:cNvPr id="90" name="Freeform 89"/>
            <p:cNvSpPr>
              <a:spLocks/>
            </p:cNvSpPr>
            <p:nvPr/>
          </p:nvSpPr>
          <p:spPr bwMode="auto">
            <a:xfrm>
              <a:off x="2987422" y="4835448"/>
              <a:ext cx="428740" cy="355424"/>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bg1"/>
            </a:solidFill>
            <a:ln w="9525" cap="flat">
              <a:noFill/>
              <a:prstDash val="solid"/>
              <a:miter lim="800000"/>
              <a:headEnd type="none" w="med" len="med"/>
              <a:tailEnd type="none" w="med" len="med"/>
            </a:ln>
          </p:spPr>
          <p:txBody>
            <a:bodyPr lIns="0" tIns="0" rIns="0" bIns="0" anchor="ctr" anchorCtr="1"/>
            <a:lstStyle/>
            <a:p>
              <a:pPr algn="ctr"/>
              <a:endParaRPr lang="en-US" sz="1200" dirty="0">
                <a:solidFill>
                  <a:schemeClr val="tx2">
                    <a:lumMod val="65000"/>
                    <a:lumOff val="35000"/>
                  </a:schemeClr>
                </a:solidFill>
                <a:latin typeface="Roboto Light" pitchFamily="2" charset="0"/>
                <a:ea typeface="Roboto Light" pitchFamily="2" charset="0"/>
              </a:endParaRPr>
            </a:p>
          </p:txBody>
        </p:sp>
        <p:sp>
          <p:nvSpPr>
            <p:cNvPr id="91" name="AutoShape 2"/>
            <p:cNvSpPr>
              <a:spLocks noChangeArrowheads="1"/>
            </p:cNvSpPr>
            <p:nvPr/>
          </p:nvSpPr>
          <p:spPr bwMode="auto">
            <a:xfrm>
              <a:off x="4725761" y="4740329"/>
              <a:ext cx="1642586" cy="567531"/>
            </a:xfrm>
            <a:prstGeom prst="roundRect">
              <a:avLst>
                <a:gd name="adj" fmla="val 1667"/>
              </a:avLst>
            </a:prstGeom>
            <a:solidFill>
              <a:schemeClr val="tx2">
                <a:lumMod val="25000"/>
                <a:lumOff val="75000"/>
              </a:schemeClr>
            </a:solidFill>
            <a:ln w="9525">
              <a:noFill/>
              <a:round/>
              <a:headEnd/>
              <a:tailEnd/>
            </a:ln>
          </p:spPr>
          <p:txBody>
            <a:bodyPr wrap="none" anchor="t" anchorCtr="0"/>
            <a:lstStyle/>
            <a:p>
              <a:pPr>
                <a:defRPr/>
              </a:pPr>
              <a:endParaRPr lang="en-US" sz="1100" b="1" dirty="0">
                <a:solidFill>
                  <a:schemeClr val="tx1">
                    <a:lumMod val="65000"/>
                    <a:lumOff val="35000"/>
                  </a:schemeClr>
                </a:solidFill>
                <a:latin typeface="Roboto Light" pitchFamily="2" charset="0"/>
                <a:ea typeface="Roboto Light" pitchFamily="2" charset="0"/>
                <a:cs typeface="Lucida Sans Unicode" pitchFamily="34" charset="0"/>
              </a:endParaRPr>
            </a:p>
          </p:txBody>
        </p:sp>
        <p:sp>
          <p:nvSpPr>
            <p:cNvPr id="93" name="Freeform 92"/>
            <p:cNvSpPr>
              <a:spLocks/>
            </p:cNvSpPr>
            <p:nvPr/>
          </p:nvSpPr>
          <p:spPr bwMode="auto">
            <a:xfrm>
              <a:off x="4000415" y="4835447"/>
              <a:ext cx="428740" cy="355424"/>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bg1"/>
            </a:solidFill>
            <a:ln w="9525" cap="flat">
              <a:noFill/>
              <a:prstDash val="solid"/>
              <a:miter lim="800000"/>
              <a:headEnd type="none" w="med" len="med"/>
              <a:tailEnd type="none" w="med" len="med"/>
            </a:ln>
          </p:spPr>
          <p:txBody>
            <a:bodyPr lIns="0" tIns="0" rIns="0" bIns="0" anchor="ctr" anchorCtr="1"/>
            <a:lstStyle/>
            <a:p>
              <a:pPr algn="ctr"/>
              <a:endParaRPr lang="en-US" sz="1200" dirty="0">
                <a:solidFill>
                  <a:schemeClr val="tx2">
                    <a:lumMod val="65000"/>
                    <a:lumOff val="35000"/>
                  </a:schemeClr>
                </a:solidFill>
                <a:latin typeface="Roboto Light" pitchFamily="2" charset="0"/>
                <a:ea typeface="Roboto Light" pitchFamily="2" charset="0"/>
              </a:endParaRPr>
            </a:p>
          </p:txBody>
        </p:sp>
        <p:sp>
          <p:nvSpPr>
            <p:cNvPr id="94" name="Freeform 93"/>
            <p:cNvSpPr>
              <a:spLocks/>
            </p:cNvSpPr>
            <p:nvPr/>
          </p:nvSpPr>
          <p:spPr bwMode="auto">
            <a:xfrm>
              <a:off x="3497479" y="4834922"/>
              <a:ext cx="428740" cy="355424"/>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bg1"/>
            </a:solidFill>
            <a:ln w="9525" cap="flat">
              <a:noFill/>
              <a:prstDash val="solid"/>
              <a:miter lim="800000"/>
              <a:headEnd type="none" w="med" len="med"/>
              <a:tailEnd type="none" w="med" len="med"/>
            </a:ln>
          </p:spPr>
          <p:txBody>
            <a:bodyPr lIns="0" tIns="0" rIns="0" bIns="0" anchor="ctr" anchorCtr="1"/>
            <a:lstStyle/>
            <a:p>
              <a:pPr algn="ctr"/>
              <a:endParaRPr lang="en-US" sz="1200" dirty="0">
                <a:solidFill>
                  <a:schemeClr val="tx2">
                    <a:lumMod val="65000"/>
                    <a:lumOff val="35000"/>
                  </a:schemeClr>
                </a:solidFill>
                <a:latin typeface="Roboto Light" pitchFamily="2" charset="0"/>
                <a:ea typeface="Roboto Light" pitchFamily="2" charset="0"/>
              </a:endParaRPr>
            </a:p>
          </p:txBody>
        </p:sp>
        <p:sp>
          <p:nvSpPr>
            <p:cNvPr id="95" name="Freeform 94"/>
            <p:cNvSpPr>
              <a:spLocks/>
            </p:cNvSpPr>
            <p:nvPr/>
          </p:nvSpPr>
          <p:spPr bwMode="auto">
            <a:xfrm>
              <a:off x="4845215" y="4861652"/>
              <a:ext cx="428740" cy="355424"/>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bg1"/>
            </a:solidFill>
            <a:ln w="9525" cap="flat">
              <a:noFill/>
              <a:prstDash val="solid"/>
              <a:miter lim="800000"/>
              <a:headEnd type="none" w="med" len="med"/>
              <a:tailEnd type="none" w="med" len="med"/>
            </a:ln>
          </p:spPr>
          <p:txBody>
            <a:bodyPr lIns="0" tIns="0" rIns="0" bIns="0" anchor="ctr" anchorCtr="1"/>
            <a:lstStyle/>
            <a:p>
              <a:pPr algn="ctr"/>
              <a:endParaRPr lang="en-US" sz="1200" dirty="0">
                <a:solidFill>
                  <a:schemeClr val="tx2">
                    <a:lumMod val="65000"/>
                    <a:lumOff val="35000"/>
                  </a:schemeClr>
                </a:solidFill>
                <a:latin typeface="Roboto Light" pitchFamily="2" charset="0"/>
                <a:ea typeface="Roboto Light" pitchFamily="2" charset="0"/>
              </a:endParaRPr>
            </a:p>
          </p:txBody>
        </p:sp>
        <p:sp>
          <p:nvSpPr>
            <p:cNvPr id="96" name="Freeform 95"/>
            <p:cNvSpPr>
              <a:spLocks/>
            </p:cNvSpPr>
            <p:nvPr/>
          </p:nvSpPr>
          <p:spPr bwMode="auto">
            <a:xfrm>
              <a:off x="5353302" y="4861650"/>
              <a:ext cx="428740" cy="355424"/>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bg1"/>
            </a:solidFill>
            <a:ln w="9525" cap="flat">
              <a:noFill/>
              <a:prstDash val="solid"/>
              <a:miter lim="800000"/>
              <a:headEnd type="none" w="med" len="med"/>
              <a:tailEnd type="none" w="med" len="med"/>
            </a:ln>
          </p:spPr>
          <p:txBody>
            <a:bodyPr lIns="0" tIns="0" rIns="0" bIns="0" anchor="ctr" anchorCtr="1"/>
            <a:lstStyle/>
            <a:p>
              <a:pPr algn="ctr"/>
              <a:endParaRPr lang="en-US" sz="1200" dirty="0">
                <a:solidFill>
                  <a:schemeClr val="tx2">
                    <a:lumMod val="65000"/>
                    <a:lumOff val="35000"/>
                  </a:schemeClr>
                </a:solidFill>
                <a:latin typeface="Roboto Light" pitchFamily="2" charset="0"/>
                <a:ea typeface="Roboto Light" pitchFamily="2" charset="0"/>
              </a:endParaRPr>
            </a:p>
          </p:txBody>
        </p:sp>
        <p:sp>
          <p:nvSpPr>
            <p:cNvPr id="97" name="Freeform 96"/>
            <p:cNvSpPr>
              <a:spLocks/>
            </p:cNvSpPr>
            <p:nvPr/>
          </p:nvSpPr>
          <p:spPr bwMode="auto">
            <a:xfrm>
              <a:off x="5861389" y="4861649"/>
              <a:ext cx="428740" cy="355424"/>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bg1"/>
            </a:solidFill>
            <a:ln w="9525" cap="flat">
              <a:noFill/>
              <a:prstDash val="solid"/>
              <a:miter lim="800000"/>
              <a:headEnd type="none" w="med" len="med"/>
              <a:tailEnd type="none" w="med" len="med"/>
            </a:ln>
          </p:spPr>
          <p:txBody>
            <a:bodyPr lIns="0" tIns="0" rIns="0" bIns="0" anchor="ctr" anchorCtr="1"/>
            <a:lstStyle/>
            <a:p>
              <a:pPr algn="ctr"/>
              <a:endParaRPr lang="en-US" sz="1200" dirty="0">
                <a:solidFill>
                  <a:schemeClr val="tx2">
                    <a:lumMod val="65000"/>
                    <a:lumOff val="35000"/>
                  </a:schemeClr>
                </a:solidFill>
                <a:latin typeface="Roboto Light" pitchFamily="2" charset="0"/>
                <a:ea typeface="Roboto Light" pitchFamily="2" charset="0"/>
              </a:endParaRPr>
            </a:p>
          </p:txBody>
        </p:sp>
      </p:grpSp>
      <p:sp>
        <p:nvSpPr>
          <p:cNvPr id="103" name="Up Arrow 102"/>
          <p:cNvSpPr/>
          <p:nvPr/>
        </p:nvSpPr>
        <p:spPr>
          <a:xfrm flipH="1">
            <a:off x="4556952" y="3807252"/>
            <a:ext cx="139676" cy="148056"/>
          </a:xfrm>
          <a:prstGeom prst="upArrow">
            <a:avLst/>
          </a:prstGeom>
          <a:solidFill>
            <a:schemeClr val="tx1">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29997" tIns="64998" rIns="129997" bIns="64998" anchor="ctr"/>
          <a:lstStyle/>
          <a:p>
            <a:pPr>
              <a:defRPr/>
            </a:pPr>
            <a:endParaRPr lang="nl-NL" sz="1200">
              <a:solidFill>
                <a:schemeClr val="tx1"/>
              </a:solidFill>
              <a:latin typeface="Roboto Light" pitchFamily="2" charset="0"/>
              <a:ea typeface="Roboto Light" pitchFamily="2" charset="0"/>
            </a:endParaRPr>
          </a:p>
        </p:txBody>
      </p:sp>
      <p:sp>
        <p:nvSpPr>
          <p:cNvPr id="109" name="Up Arrow 108"/>
          <p:cNvSpPr/>
          <p:nvPr/>
        </p:nvSpPr>
        <p:spPr>
          <a:xfrm flipH="1">
            <a:off x="4556952" y="6024707"/>
            <a:ext cx="139676" cy="148057"/>
          </a:xfrm>
          <a:prstGeom prst="upArrow">
            <a:avLst/>
          </a:prstGeom>
          <a:solidFill>
            <a:schemeClr val="tx1">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29997" tIns="64998" rIns="129997" bIns="64998" anchor="ctr"/>
          <a:lstStyle/>
          <a:p>
            <a:pPr>
              <a:defRPr/>
            </a:pPr>
            <a:endParaRPr lang="nl-NL" sz="1200">
              <a:solidFill>
                <a:schemeClr val="tx1"/>
              </a:solidFill>
              <a:latin typeface="Roboto Light" pitchFamily="2" charset="0"/>
              <a:ea typeface="Roboto Light" pitchFamily="2" charset="0"/>
            </a:endParaRPr>
          </a:p>
        </p:txBody>
      </p:sp>
      <p:sp>
        <p:nvSpPr>
          <p:cNvPr id="110" name="Freeform 109"/>
          <p:cNvSpPr>
            <a:spLocks/>
          </p:cNvSpPr>
          <p:nvPr/>
        </p:nvSpPr>
        <p:spPr bwMode="auto">
          <a:xfrm>
            <a:off x="2572613" y="5661248"/>
            <a:ext cx="3965180" cy="342542"/>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a:r>
              <a:rPr lang="en-US" sz="2000" dirty="0">
                <a:latin typeface="Roboto Light" pitchFamily="2" charset="0"/>
                <a:ea typeface="Roboto Light" pitchFamily="2" charset="0"/>
              </a:rPr>
              <a:t> </a:t>
            </a:r>
            <a:r>
              <a:rPr lang="en-US" dirty="0" smtClean="0">
                <a:solidFill>
                  <a:schemeClr val="tx1"/>
                </a:solidFill>
                <a:latin typeface="Roboto Light" pitchFamily="2" charset="0"/>
                <a:ea typeface="Roboto Light" pitchFamily="2" charset="0"/>
              </a:rPr>
              <a:t>Initial portal model selection</a:t>
            </a:r>
            <a:endParaRPr lang="en-US" sz="2000" dirty="0">
              <a:latin typeface="Roboto Light" pitchFamily="2" charset="0"/>
              <a:ea typeface="Roboto Light" pitchFamily="2" charset="0"/>
            </a:endParaRPr>
          </a:p>
        </p:txBody>
      </p:sp>
      <p:sp>
        <p:nvSpPr>
          <p:cNvPr id="112" name="Up Arrow 111"/>
          <p:cNvSpPr/>
          <p:nvPr/>
        </p:nvSpPr>
        <p:spPr>
          <a:xfrm flipH="1">
            <a:off x="4553693" y="4433071"/>
            <a:ext cx="146194" cy="148056"/>
          </a:xfrm>
          <a:prstGeom prst="upArrow">
            <a:avLst/>
          </a:prstGeom>
          <a:solidFill>
            <a:schemeClr val="tx1">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29997" tIns="64998" rIns="129997" bIns="64998" anchor="ctr"/>
          <a:lstStyle/>
          <a:p>
            <a:pPr>
              <a:defRPr/>
            </a:pPr>
            <a:endParaRPr lang="nl-NL" sz="1200">
              <a:solidFill>
                <a:schemeClr val="tx1"/>
              </a:solidFill>
              <a:latin typeface="Roboto Light" pitchFamily="2" charset="0"/>
              <a:ea typeface="Roboto Light" pitchFamily="2" charset="0"/>
            </a:endParaRPr>
          </a:p>
        </p:txBody>
      </p:sp>
      <p:sp>
        <p:nvSpPr>
          <p:cNvPr id="113" name="Freeform 112"/>
          <p:cNvSpPr>
            <a:spLocks/>
          </p:cNvSpPr>
          <p:nvPr/>
        </p:nvSpPr>
        <p:spPr bwMode="auto">
          <a:xfrm>
            <a:off x="2703025" y="4030785"/>
            <a:ext cx="3704361" cy="342541"/>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a:r>
              <a:rPr lang="en-US" sz="1600" dirty="0">
                <a:latin typeface="Roboto Light" pitchFamily="2" charset="0"/>
                <a:ea typeface="Roboto Light" pitchFamily="2" charset="0"/>
              </a:rPr>
              <a:t>Authorization &amp; Customization</a:t>
            </a:r>
          </a:p>
        </p:txBody>
      </p:sp>
      <p:sp>
        <p:nvSpPr>
          <p:cNvPr id="115" name="Up Arrow 114"/>
          <p:cNvSpPr/>
          <p:nvPr/>
        </p:nvSpPr>
        <p:spPr>
          <a:xfrm flipH="1">
            <a:off x="4553693" y="2697357"/>
            <a:ext cx="146194" cy="148057"/>
          </a:xfrm>
          <a:prstGeom prst="upArrow">
            <a:avLst/>
          </a:prstGeom>
          <a:solidFill>
            <a:schemeClr val="tx1">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29997" tIns="64998" rIns="129997" bIns="64998" anchor="ctr"/>
          <a:lstStyle/>
          <a:p>
            <a:pPr>
              <a:defRPr/>
            </a:pPr>
            <a:endParaRPr lang="nl-NL" sz="1200">
              <a:solidFill>
                <a:schemeClr val="tx1"/>
              </a:solidFill>
              <a:latin typeface="Roboto Light" pitchFamily="2" charset="0"/>
              <a:ea typeface="Roboto Light" pitchFamily="2" charset="0"/>
            </a:endParaRPr>
          </a:p>
        </p:txBody>
      </p:sp>
      <p:sp>
        <p:nvSpPr>
          <p:cNvPr id="116" name="Freeform 115"/>
          <p:cNvSpPr>
            <a:spLocks/>
          </p:cNvSpPr>
          <p:nvPr/>
        </p:nvSpPr>
        <p:spPr bwMode="auto">
          <a:xfrm>
            <a:off x="2699734" y="2329295"/>
            <a:ext cx="3915260" cy="342541"/>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a:r>
              <a:rPr lang="en-US" sz="1600" dirty="0">
                <a:latin typeface="Roboto Light" pitchFamily="2" charset="0"/>
                <a:ea typeface="Roboto Light" pitchFamily="2" charset="0"/>
              </a:rPr>
              <a:t>Template selection per model</a:t>
            </a:r>
          </a:p>
        </p:txBody>
      </p:sp>
      <p:sp>
        <p:nvSpPr>
          <p:cNvPr id="118" name="Up Arrow 117"/>
          <p:cNvSpPr/>
          <p:nvPr/>
        </p:nvSpPr>
        <p:spPr>
          <a:xfrm flipH="1">
            <a:off x="4553693" y="1315202"/>
            <a:ext cx="146194" cy="148057"/>
          </a:xfrm>
          <a:prstGeom prst="upArrow">
            <a:avLst/>
          </a:prstGeom>
          <a:solidFill>
            <a:schemeClr val="tx1">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29997" tIns="64998" rIns="129997" bIns="64998" anchor="ctr"/>
          <a:lstStyle/>
          <a:p>
            <a:pPr>
              <a:defRPr/>
            </a:pPr>
            <a:endParaRPr lang="nl-NL" sz="1200">
              <a:solidFill>
                <a:schemeClr val="tx1"/>
              </a:solidFill>
              <a:latin typeface="Roboto Light" pitchFamily="2" charset="0"/>
              <a:ea typeface="Roboto Light" pitchFamily="2" charset="0"/>
            </a:endParaRPr>
          </a:p>
        </p:txBody>
      </p:sp>
      <p:sp>
        <p:nvSpPr>
          <p:cNvPr id="119" name="Freeform 118"/>
          <p:cNvSpPr>
            <a:spLocks/>
          </p:cNvSpPr>
          <p:nvPr/>
        </p:nvSpPr>
        <p:spPr bwMode="auto">
          <a:xfrm>
            <a:off x="2699734" y="930009"/>
            <a:ext cx="3915260" cy="342541"/>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a:r>
              <a:rPr lang="en-US" sz="1600" dirty="0">
                <a:latin typeface="Roboto Light" pitchFamily="2" charset="0"/>
                <a:ea typeface="Roboto Light" pitchFamily="2" charset="0"/>
              </a:rPr>
              <a:t>Template file rendering</a:t>
            </a:r>
          </a:p>
        </p:txBody>
      </p:sp>
      <p:cxnSp>
        <p:nvCxnSpPr>
          <p:cNvPr id="122" name="Straight Arrow Connector 121"/>
          <p:cNvCxnSpPr>
            <a:cxnSpLocks noChangeShapeType="1"/>
            <a:stCxn id="77" idx="0"/>
          </p:cNvCxnSpPr>
          <p:nvPr/>
        </p:nvCxnSpPr>
        <p:spPr bwMode="auto">
          <a:xfrm flipH="1" flipV="1">
            <a:off x="6132660" y="3456655"/>
            <a:ext cx="1792651" cy="620419"/>
          </a:xfrm>
          <a:prstGeom prst="straightConnector1">
            <a:avLst/>
          </a:prstGeom>
          <a:noFill/>
          <a:ln w="22225">
            <a:solidFill>
              <a:schemeClr val="tx1"/>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1" name="Straight Arrow Connector 120"/>
          <p:cNvCxnSpPr>
            <a:cxnSpLocks noChangeShapeType="1"/>
            <a:stCxn id="77" idx="0"/>
          </p:cNvCxnSpPr>
          <p:nvPr/>
        </p:nvCxnSpPr>
        <p:spPr bwMode="auto">
          <a:xfrm flipH="1" flipV="1">
            <a:off x="5541212" y="3474626"/>
            <a:ext cx="2384098" cy="602446"/>
          </a:xfrm>
          <a:prstGeom prst="straightConnector1">
            <a:avLst/>
          </a:prstGeom>
          <a:noFill/>
          <a:ln w="22225">
            <a:solidFill>
              <a:schemeClr val="tx1"/>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eform 53"/>
          <p:cNvSpPr>
            <a:spLocks/>
          </p:cNvSpPr>
          <p:nvPr/>
        </p:nvSpPr>
        <p:spPr bwMode="auto">
          <a:xfrm>
            <a:off x="5352175" y="3124961"/>
            <a:ext cx="428740" cy="344082"/>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rgbClr val="267F00"/>
          </a:solidFill>
          <a:ln w="9525" cap="flat">
            <a:noFill/>
            <a:prstDash val="solid"/>
            <a:miter lim="800000"/>
            <a:headEnd type="none" w="med" len="med"/>
            <a:tailEnd type="none" w="med" len="med"/>
          </a:ln>
        </p:spPr>
        <p:txBody>
          <a:bodyPr lIns="0" tIns="0" rIns="0" bIns="0" anchor="ctr" anchorCtr="1"/>
          <a:lstStyle/>
          <a:p>
            <a:pPr algn="ctr"/>
            <a:endParaRPr lang="en-US" sz="1200" dirty="0">
              <a:solidFill>
                <a:schemeClr val="tx2">
                  <a:lumMod val="65000"/>
                  <a:lumOff val="35000"/>
                </a:schemeClr>
              </a:solidFill>
              <a:latin typeface="Roboto Light" pitchFamily="2" charset="0"/>
              <a:ea typeface="Roboto Light" pitchFamily="2" charset="0"/>
            </a:endParaRPr>
          </a:p>
        </p:txBody>
      </p:sp>
      <p:sp>
        <p:nvSpPr>
          <p:cNvPr id="55" name="Freeform 54"/>
          <p:cNvSpPr>
            <a:spLocks/>
          </p:cNvSpPr>
          <p:nvPr/>
        </p:nvSpPr>
        <p:spPr bwMode="auto">
          <a:xfrm>
            <a:off x="5859135" y="3129902"/>
            <a:ext cx="428740" cy="325267"/>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rgbClr val="267F00"/>
          </a:solidFill>
          <a:ln w="9525" cap="flat">
            <a:noFill/>
            <a:prstDash val="solid"/>
            <a:miter lim="800000"/>
            <a:headEnd type="none" w="med" len="med"/>
            <a:tailEnd type="none" w="med" len="med"/>
          </a:ln>
        </p:spPr>
        <p:txBody>
          <a:bodyPr lIns="0" tIns="0" rIns="0" bIns="0" anchor="ctr" anchorCtr="1"/>
          <a:lstStyle/>
          <a:p>
            <a:pPr algn="ctr"/>
            <a:endParaRPr lang="en-US" sz="1200" dirty="0">
              <a:solidFill>
                <a:schemeClr val="tx2">
                  <a:lumMod val="65000"/>
                  <a:lumOff val="35000"/>
                </a:schemeClr>
              </a:solidFill>
              <a:latin typeface="Roboto Light" pitchFamily="2" charset="0"/>
              <a:ea typeface="Roboto Light" pitchFamily="2" charset="0"/>
            </a:endParaRPr>
          </a:p>
        </p:txBody>
      </p:sp>
    </p:spTree>
    <p:extLst>
      <p:ext uri="{BB962C8B-B14F-4D97-AF65-F5344CB8AC3E}">
        <p14:creationId xmlns:p14="http://schemas.microsoft.com/office/powerpoint/2010/main" val="243762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fade">
                                      <p:cBhvr>
                                        <p:cTn id="20" dur="500"/>
                                        <p:tgtEl>
                                          <p:spTgt spid="92"/>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3"/>
                                        </p:tgtEl>
                                        <p:attrNameLst>
                                          <p:attrName>style.visibility</p:attrName>
                                        </p:attrNameLst>
                                      </p:cBhvr>
                                      <p:to>
                                        <p:strVal val="visible"/>
                                      </p:to>
                                    </p:set>
                                    <p:animEffect transition="in" filter="fade">
                                      <p:cBhvr>
                                        <p:cTn id="28" dur="500"/>
                                        <p:tgtEl>
                                          <p:spTgt spid="1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500"/>
                                        <p:tgtEl>
                                          <p:spTgt spid="1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500"/>
                                        <p:tgtEl>
                                          <p:spTgt spid="8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500"/>
                                        <p:tgtEl>
                                          <p:spTgt spid="8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3"/>
                                        </p:tgtEl>
                                        <p:attrNameLst>
                                          <p:attrName>style.visibility</p:attrName>
                                        </p:attrNameLst>
                                      </p:cBhvr>
                                      <p:to>
                                        <p:strVal val="visible"/>
                                      </p:to>
                                    </p:set>
                                    <p:animEffect transition="in" filter="fade">
                                      <p:cBhvr>
                                        <p:cTn id="44" dur="500"/>
                                        <p:tgtEl>
                                          <p:spTgt spid="103"/>
                                        </p:tgtEl>
                                      </p:cBhvr>
                                    </p:animEffect>
                                  </p:childTnLst>
                                </p:cTn>
                              </p:par>
                              <p:par>
                                <p:cTn id="45" presetID="1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fade">
                                      <p:cBhvr>
                                        <p:cTn id="52" dur="500"/>
                                        <p:tgtEl>
                                          <p:spTgt spid="7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fade">
                                      <p:cBhvr>
                                        <p:cTn id="55" dur="500"/>
                                        <p:tgtEl>
                                          <p:spTgt spid="77"/>
                                        </p:tgtEl>
                                      </p:cBhvr>
                                    </p:animEffect>
                                  </p:childTnLst>
                                </p:cTn>
                              </p:par>
                              <p:par>
                                <p:cTn id="56" presetID="10" presetClass="entr" presetSubtype="0" fill="hold" nodeType="withEffect">
                                  <p:stCondLst>
                                    <p:cond delay="0"/>
                                  </p:stCondLst>
                                  <p:childTnLst>
                                    <p:set>
                                      <p:cBhvr>
                                        <p:cTn id="57" dur="1" fill="hold">
                                          <p:stCondLst>
                                            <p:cond delay="0"/>
                                          </p:stCondLst>
                                        </p:cTn>
                                        <p:tgtEl>
                                          <p:spTgt spid="122"/>
                                        </p:tgtEl>
                                        <p:attrNameLst>
                                          <p:attrName>style.visibility</p:attrName>
                                        </p:attrNameLst>
                                      </p:cBhvr>
                                      <p:to>
                                        <p:strVal val="visible"/>
                                      </p:to>
                                    </p:set>
                                    <p:animEffect transition="in" filter="fade">
                                      <p:cBhvr>
                                        <p:cTn id="58" dur="500"/>
                                        <p:tgtEl>
                                          <p:spTgt spid="122"/>
                                        </p:tgtEl>
                                      </p:cBhvr>
                                    </p:animEffect>
                                  </p:childTnLst>
                                </p:cTn>
                              </p:par>
                              <p:par>
                                <p:cTn id="59" presetID="10" presetClass="entr" presetSubtype="0" fill="hold" nodeType="withEffect">
                                  <p:stCondLst>
                                    <p:cond delay="0"/>
                                  </p:stCondLst>
                                  <p:childTnLst>
                                    <p:set>
                                      <p:cBhvr>
                                        <p:cTn id="60" dur="1" fill="hold">
                                          <p:stCondLst>
                                            <p:cond delay="0"/>
                                          </p:stCondLst>
                                        </p:cTn>
                                        <p:tgtEl>
                                          <p:spTgt spid="121"/>
                                        </p:tgtEl>
                                        <p:attrNameLst>
                                          <p:attrName>style.visibility</p:attrName>
                                        </p:attrNameLst>
                                      </p:cBhvr>
                                      <p:to>
                                        <p:strVal val="visible"/>
                                      </p:to>
                                    </p:set>
                                    <p:animEffect transition="in" filter="fade">
                                      <p:cBhvr>
                                        <p:cTn id="61" dur="500"/>
                                        <p:tgtEl>
                                          <p:spTgt spid="1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15"/>
                                        </p:tgtEl>
                                        <p:attrNameLst>
                                          <p:attrName>style.visibility</p:attrName>
                                        </p:attrNameLst>
                                      </p:cBhvr>
                                      <p:to>
                                        <p:strVal val="visible"/>
                                      </p:to>
                                    </p:set>
                                    <p:animEffect transition="in" filter="fade">
                                      <p:cBhvr>
                                        <p:cTn id="72" dur="500"/>
                                        <p:tgtEl>
                                          <p:spTgt spid="11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16"/>
                                        </p:tgtEl>
                                        <p:attrNameLst>
                                          <p:attrName>style.visibility</p:attrName>
                                        </p:attrNameLst>
                                      </p:cBhvr>
                                      <p:to>
                                        <p:strVal val="visible"/>
                                      </p:to>
                                    </p:set>
                                    <p:animEffect transition="in" filter="fade">
                                      <p:cBhvr>
                                        <p:cTn id="75" dur="500"/>
                                        <p:tgtEl>
                                          <p:spTgt spid="11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fade">
                                      <p:cBhvr>
                                        <p:cTn id="80" dur="500"/>
                                        <p:tgtEl>
                                          <p:spTgt spid="8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9"/>
                                        </p:tgtEl>
                                        <p:attrNameLst>
                                          <p:attrName>style.visibility</p:attrName>
                                        </p:attrNameLst>
                                      </p:cBhvr>
                                      <p:to>
                                        <p:strVal val="visible"/>
                                      </p:to>
                                    </p:set>
                                    <p:animEffect transition="in" filter="fade">
                                      <p:cBhvr>
                                        <p:cTn id="83" dur="500"/>
                                        <p:tgtEl>
                                          <p:spTgt spid="79"/>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85"/>
                                        </p:tgtEl>
                                        <p:attrNameLst>
                                          <p:attrName>style.visibility</p:attrName>
                                        </p:attrNameLst>
                                      </p:cBhvr>
                                      <p:to>
                                        <p:strVal val="visible"/>
                                      </p:to>
                                    </p:set>
                                    <p:animEffect transition="in" filter="fade">
                                      <p:cBhvr>
                                        <p:cTn id="88" dur="500"/>
                                        <p:tgtEl>
                                          <p:spTgt spid="8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86"/>
                                        </p:tgtEl>
                                        <p:attrNameLst>
                                          <p:attrName>style.visibility</p:attrName>
                                        </p:attrNameLst>
                                      </p:cBhvr>
                                      <p:to>
                                        <p:strVal val="visible"/>
                                      </p:to>
                                    </p:set>
                                    <p:animEffect transition="in" filter="fade">
                                      <p:cBhvr>
                                        <p:cTn id="91" dur="500"/>
                                        <p:tgtEl>
                                          <p:spTgt spid="86"/>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2"/>
                                        </p:tgtEl>
                                        <p:attrNameLst>
                                          <p:attrName>style.visibility</p:attrName>
                                        </p:attrNameLst>
                                      </p:cBhvr>
                                      <p:to>
                                        <p:strVal val="visible"/>
                                      </p:to>
                                    </p:set>
                                    <p:animEffect transition="in" filter="fade">
                                      <p:cBhvr>
                                        <p:cTn id="96" dur="500"/>
                                        <p:tgtEl>
                                          <p:spTgt spid="72"/>
                                        </p:tgtEl>
                                      </p:cBhvr>
                                    </p:animEffect>
                                  </p:childTnLst>
                                </p:cTn>
                              </p:par>
                              <p:par>
                                <p:cTn id="97" presetID="10" presetClass="entr" presetSubtype="0" fill="hold" nodeType="with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fade">
                                      <p:cBhvr>
                                        <p:cTn id="99" dur="500"/>
                                        <p:tgtEl>
                                          <p:spTgt spid="5"/>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18"/>
                                        </p:tgtEl>
                                        <p:attrNameLst>
                                          <p:attrName>style.visibility</p:attrName>
                                        </p:attrNameLst>
                                      </p:cBhvr>
                                      <p:to>
                                        <p:strVal val="visible"/>
                                      </p:to>
                                    </p:set>
                                    <p:animEffect transition="in" filter="fade">
                                      <p:cBhvr>
                                        <p:cTn id="104" dur="500"/>
                                        <p:tgtEl>
                                          <p:spTgt spid="11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19"/>
                                        </p:tgtEl>
                                        <p:attrNameLst>
                                          <p:attrName>style.visibility</p:attrName>
                                        </p:attrNameLst>
                                      </p:cBhvr>
                                      <p:to>
                                        <p:strVal val="visible"/>
                                      </p:to>
                                    </p:set>
                                    <p:animEffect transition="in" filter="fade">
                                      <p:cBhvr>
                                        <p:cTn id="107"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72" grpId="0" animBg="1"/>
      <p:bldP spid="76" grpId="0" animBg="1"/>
      <p:bldP spid="77" grpId="0" animBg="1"/>
      <p:bldP spid="79" grpId="0" animBg="1"/>
      <p:bldP spid="80" grpId="0" animBg="1"/>
      <p:bldP spid="82" grpId="0" animBg="1"/>
      <p:bldP spid="83" grpId="0" animBg="1"/>
      <p:bldP spid="85" grpId="0" animBg="1"/>
      <p:bldP spid="86" grpId="0" animBg="1"/>
      <p:bldP spid="92" grpId="0" animBg="1"/>
      <p:bldP spid="103" grpId="0" animBg="1"/>
      <p:bldP spid="109" grpId="0" animBg="1"/>
      <p:bldP spid="110" grpId="0" animBg="1"/>
      <p:bldP spid="112" grpId="0" animBg="1"/>
      <p:bldP spid="113" grpId="0" animBg="1"/>
      <p:bldP spid="115" grpId="0" animBg="1"/>
      <p:bldP spid="116" grpId="0" animBg="1"/>
      <p:bldP spid="118" grpId="0" animBg="1"/>
      <p:bldP spid="119" grpId="0" animBg="1"/>
      <p:bldP spid="54" grpId="0" animBg="1"/>
      <p:bldP spid="5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Inheritance and </a:t>
            </a:r>
            <a:r>
              <a:rPr lang="en-US" dirty="0" smtClean="0"/>
              <a:t>Personalization / Properties</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45</a:t>
            </a:fld>
            <a:endParaRPr lang="en-US" dirty="0"/>
          </a:p>
        </p:txBody>
      </p:sp>
      <p:cxnSp>
        <p:nvCxnSpPr>
          <p:cNvPr id="45" name="Straight Connector 28"/>
          <p:cNvCxnSpPr>
            <a:cxnSpLocks noChangeShapeType="1"/>
          </p:cNvCxnSpPr>
          <p:nvPr/>
        </p:nvCxnSpPr>
        <p:spPr bwMode="auto">
          <a:xfrm>
            <a:off x="4499992" y="1268761"/>
            <a:ext cx="0" cy="48094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Connector 30"/>
          <p:cNvCxnSpPr>
            <a:cxnSpLocks noChangeShapeType="1"/>
          </p:cNvCxnSpPr>
          <p:nvPr/>
        </p:nvCxnSpPr>
        <p:spPr bwMode="auto">
          <a:xfrm>
            <a:off x="6782983" y="1268761"/>
            <a:ext cx="0" cy="48094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1" name="Group 20"/>
          <p:cNvGrpSpPr/>
          <p:nvPr/>
        </p:nvGrpSpPr>
        <p:grpSpPr>
          <a:xfrm>
            <a:off x="2453210" y="1340768"/>
            <a:ext cx="1810646" cy="4559620"/>
            <a:chOff x="2453210" y="1340768"/>
            <a:chExt cx="1810646" cy="4559620"/>
          </a:xfrm>
        </p:grpSpPr>
        <p:sp>
          <p:nvSpPr>
            <p:cNvPr id="48" name="Rectangle 47"/>
            <p:cNvSpPr/>
            <p:nvPr/>
          </p:nvSpPr>
          <p:spPr bwMode="auto">
            <a:xfrm>
              <a:off x="2453210" y="1872000"/>
              <a:ext cx="1810646" cy="4028388"/>
            </a:xfrm>
            <a:prstGeom prst="rect">
              <a:avLst/>
            </a:prstGeom>
            <a:solidFill>
              <a:schemeClr val="tx2">
                <a:lumMod val="25000"/>
                <a:lumOff val="75000"/>
              </a:schemeClr>
            </a:solidFill>
            <a:ln w="9525" cap="flat" cmpd="sng" algn="ctr">
              <a:noFill/>
              <a:prstDash val="solid"/>
              <a:round/>
              <a:headEnd type="none" w="med" len="med"/>
              <a:tailEnd type="none" w="med" len="med"/>
            </a:ln>
            <a:effectLst/>
            <a:extLst/>
          </p:spPr>
          <p:txBody>
            <a:bodyPr/>
            <a:lstStyle/>
            <a:p>
              <a:pPr>
                <a:defRPr/>
              </a:pPr>
              <a:endParaRPr lang="nl-NL" sz="1400">
                <a:latin typeface="Roboto Light" pitchFamily="2" charset="0"/>
                <a:ea typeface="Roboto Light" pitchFamily="2" charset="0"/>
              </a:endParaRPr>
            </a:p>
          </p:txBody>
        </p:sp>
        <p:sp>
          <p:nvSpPr>
            <p:cNvPr id="49" name="Rectangle 48"/>
            <p:cNvSpPr/>
            <p:nvPr/>
          </p:nvSpPr>
          <p:spPr bwMode="auto">
            <a:xfrm>
              <a:off x="2722902" y="2304000"/>
              <a:ext cx="1271262" cy="402616"/>
            </a:xfrm>
            <a:prstGeom prst="rect">
              <a:avLst/>
            </a:prstGeom>
            <a:solidFill>
              <a:schemeClr val="bg1"/>
            </a:solidFill>
            <a:ln w="9525" cap="flat" cmpd="sng" algn="ctr">
              <a:noFill/>
              <a:prstDash val="lgDash"/>
              <a:round/>
              <a:headEnd type="none" w="med" len="med"/>
              <a:tailEnd type="none" w="med" len="med"/>
            </a:ln>
            <a:effectLst/>
            <a:extLst/>
          </p:spPr>
          <p:txBody>
            <a:bodyPr anchor="ctr" anchorCtr="1"/>
            <a:lstStyle/>
            <a:p>
              <a:pPr>
                <a:defRPr/>
              </a:pPr>
              <a:endParaRPr lang="nl-NL" sz="1400" dirty="0">
                <a:latin typeface="Roboto Light" pitchFamily="2" charset="0"/>
                <a:ea typeface="Roboto Light" pitchFamily="2" charset="0"/>
              </a:endParaRPr>
            </a:p>
          </p:txBody>
        </p:sp>
        <p:sp>
          <p:nvSpPr>
            <p:cNvPr id="50" name="Rectangle 49"/>
            <p:cNvSpPr/>
            <p:nvPr/>
          </p:nvSpPr>
          <p:spPr bwMode="auto">
            <a:xfrm>
              <a:off x="2722902" y="3096000"/>
              <a:ext cx="1271262" cy="402615"/>
            </a:xfrm>
            <a:prstGeom prst="rect">
              <a:avLst/>
            </a:prstGeom>
            <a:solidFill>
              <a:schemeClr val="tx2">
                <a:lumMod val="75000"/>
                <a:lumOff val="25000"/>
              </a:schemeClr>
            </a:solidFill>
            <a:ln w="9525" cap="flat" cmpd="sng" algn="ctr">
              <a:noFill/>
              <a:prstDash val="solid"/>
              <a:round/>
              <a:headEnd type="none" w="med" len="med"/>
              <a:tailEnd type="none" w="med" len="med"/>
            </a:ln>
            <a:effectLst/>
            <a:extLst/>
          </p:spPr>
          <p:txBody>
            <a:bodyPr anchor="ctr" anchorCtr="1"/>
            <a:lstStyle/>
            <a:p>
              <a:pPr>
                <a:defRPr/>
              </a:pPr>
              <a:r>
                <a:rPr lang="en-US" sz="1400" dirty="0">
                  <a:latin typeface="Roboto Light" pitchFamily="2" charset="0"/>
                  <a:ea typeface="Roboto Light" pitchFamily="2" charset="0"/>
                </a:rPr>
                <a:t>Property 2’</a:t>
              </a:r>
              <a:endParaRPr lang="nl-NL" sz="1400" dirty="0">
                <a:latin typeface="Roboto Light" pitchFamily="2" charset="0"/>
                <a:ea typeface="Roboto Light" pitchFamily="2" charset="0"/>
              </a:endParaRPr>
            </a:p>
          </p:txBody>
        </p:sp>
        <p:sp>
          <p:nvSpPr>
            <p:cNvPr id="51" name="Rectangle 50"/>
            <p:cNvSpPr/>
            <p:nvPr/>
          </p:nvSpPr>
          <p:spPr bwMode="auto">
            <a:xfrm>
              <a:off x="2722902" y="4682567"/>
              <a:ext cx="1271262" cy="402617"/>
            </a:xfrm>
            <a:prstGeom prst="rect">
              <a:avLst/>
            </a:prstGeom>
            <a:solidFill>
              <a:schemeClr val="tx2">
                <a:lumMod val="75000"/>
                <a:lumOff val="25000"/>
              </a:schemeClr>
            </a:solidFill>
            <a:ln w="9525" cap="flat" cmpd="sng" algn="ctr">
              <a:noFill/>
              <a:prstDash val="solid"/>
              <a:round/>
              <a:headEnd type="none" w="med" len="med"/>
              <a:tailEnd type="none" w="med" len="med"/>
            </a:ln>
            <a:effectLst/>
            <a:extLst/>
          </p:spPr>
          <p:txBody>
            <a:bodyPr anchor="ctr" anchorCtr="1"/>
            <a:lstStyle/>
            <a:p>
              <a:pPr>
                <a:defRPr/>
              </a:pPr>
              <a:r>
                <a:rPr lang="en-US" sz="1400" dirty="0">
                  <a:latin typeface="Roboto Light" pitchFamily="2" charset="0"/>
                  <a:ea typeface="Roboto Light" pitchFamily="2" charset="0"/>
                </a:rPr>
                <a:t>Property 4</a:t>
              </a:r>
              <a:endParaRPr lang="nl-NL" sz="1400" dirty="0">
                <a:latin typeface="Roboto Light" pitchFamily="2" charset="0"/>
                <a:ea typeface="Roboto Light" pitchFamily="2" charset="0"/>
              </a:endParaRPr>
            </a:p>
          </p:txBody>
        </p:sp>
        <p:sp>
          <p:nvSpPr>
            <p:cNvPr id="52" name="Rectangle 51"/>
            <p:cNvSpPr/>
            <p:nvPr/>
          </p:nvSpPr>
          <p:spPr bwMode="auto">
            <a:xfrm>
              <a:off x="2722902" y="3886194"/>
              <a:ext cx="1271262" cy="402616"/>
            </a:xfrm>
            <a:prstGeom prst="rect">
              <a:avLst/>
            </a:prstGeom>
            <a:solidFill>
              <a:schemeClr val="bg1"/>
            </a:solidFill>
            <a:ln w="9525" cap="flat" cmpd="sng" algn="ctr">
              <a:noFill/>
              <a:prstDash val="lgDash"/>
              <a:round/>
              <a:headEnd type="none" w="med" len="med"/>
              <a:tailEnd type="none" w="med" len="med"/>
            </a:ln>
            <a:effectLst/>
            <a:extLst/>
          </p:spPr>
          <p:txBody>
            <a:bodyPr anchor="ctr" anchorCtr="1"/>
            <a:lstStyle/>
            <a:p>
              <a:pPr>
                <a:defRPr/>
              </a:pPr>
              <a:endParaRPr lang="nl-NL" sz="1400" dirty="0">
                <a:latin typeface="Roboto Light" pitchFamily="2" charset="0"/>
                <a:ea typeface="Roboto Light" pitchFamily="2" charset="0"/>
              </a:endParaRPr>
            </a:p>
          </p:txBody>
        </p:sp>
        <p:sp>
          <p:nvSpPr>
            <p:cNvPr id="53" name="TextBox 52"/>
            <p:cNvSpPr txBox="1">
              <a:spLocks noChangeArrowheads="1"/>
            </p:cNvSpPr>
            <p:nvPr/>
          </p:nvSpPr>
          <p:spPr bwMode="auto">
            <a:xfrm>
              <a:off x="2496443" y="1340768"/>
              <a:ext cx="1724181"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ctr"/>
              <a:r>
                <a:rPr lang="en-US" dirty="0" smtClean="0">
                  <a:solidFill>
                    <a:schemeClr val="tx1"/>
                  </a:solidFill>
                  <a:latin typeface="Roboto Light" pitchFamily="2" charset="0"/>
                  <a:ea typeface="Roboto Light" pitchFamily="2" charset="0"/>
                </a:rPr>
                <a:t>Inherited Item</a:t>
              </a:r>
              <a:endParaRPr lang="nl-NL" dirty="0">
                <a:solidFill>
                  <a:schemeClr val="tx1"/>
                </a:solidFill>
                <a:latin typeface="Roboto Light" pitchFamily="2" charset="0"/>
                <a:ea typeface="Roboto Light" pitchFamily="2" charset="0"/>
              </a:endParaRPr>
            </a:p>
          </p:txBody>
        </p:sp>
      </p:grpSp>
      <p:grpSp>
        <p:nvGrpSpPr>
          <p:cNvPr id="22" name="Group 21"/>
          <p:cNvGrpSpPr/>
          <p:nvPr/>
        </p:nvGrpSpPr>
        <p:grpSpPr>
          <a:xfrm>
            <a:off x="4654900" y="1340768"/>
            <a:ext cx="1985462" cy="4559620"/>
            <a:chOff x="4654900" y="1340768"/>
            <a:chExt cx="1985462" cy="4559620"/>
          </a:xfrm>
        </p:grpSpPr>
        <p:sp>
          <p:nvSpPr>
            <p:cNvPr id="54" name="Rectangle 53"/>
            <p:cNvSpPr/>
            <p:nvPr/>
          </p:nvSpPr>
          <p:spPr bwMode="auto">
            <a:xfrm>
              <a:off x="4742308" y="1872000"/>
              <a:ext cx="1810646" cy="4028388"/>
            </a:xfrm>
            <a:prstGeom prst="rect">
              <a:avLst/>
            </a:prstGeom>
            <a:solidFill>
              <a:schemeClr val="tx2">
                <a:lumMod val="25000"/>
                <a:lumOff val="75000"/>
              </a:schemeClr>
            </a:solidFill>
            <a:ln w="9525" cap="flat" cmpd="sng" algn="ctr">
              <a:noFill/>
              <a:prstDash val="solid"/>
              <a:round/>
              <a:headEnd type="none" w="med" len="med"/>
              <a:tailEnd type="none" w="med" len="med"/>
            </a:ln>
            <a:effectLst/>
            <a:extLst/>
          </p:spPr>
          <p:txBody>
            <a:bodyPr/>
            <a:lstStyle/>
            <a:p>
              <a:pPr>
                <a:defRPr/>
              </a:pPr>
              <a:endParaRPr lang="nl-NL" sz="1400">
                <a:latin typeface="Roboto Light" pitchFamily="2" charset="0"/>
                <a:ea typeface="Roboto Light" pitchFamily="2" charset="0"/>
              </a:endParaRPr>
            </a:p>
          </p:txBody>
        </p:sp>
        <p:sp>
          <p:nvSpPr>
            <p:cNvPr id="55" name="Rectangle 54"/>
            <p:cNvSpPr/>
            <p:nvPr/>
          </p:nvSpPr>
          <p:spPr bwMode="auto">
            <a:xfrm>
              <a:off x="5012000" y="2304000"/>
              <a:ext cx="1271262" cy="402616"/>
            </a:xfrm>
            <a:prstGeom prst="rect">
              <a:avLst/>
            </a:prstGeom>
            <a:solidFill>
              <a:schemeClr val="bg1"/>
            </a:solidFill>
            <a:ln w="9525" cap="flat" cmpd="sng" algn="ctr">
              <a:noFill/>
              <a:prstDash val="lgDash"/>
              <a:round/>
              <a:headEnd type="none" w="med" len="med"/>
              <a:tailEnd type="none" w="med" len="med"/>
            </a:ln>
            <a:effectLst/>
            <a:extLst/>
          </p:spPr>
          <p:txBody>
            <a:bodyPr anchor="ctr" anchorCtr="1"/>
            <a:lstStyle/>
            <a:p>
              <a:pPr>
                <a:defRPr/>
              </a:pPr>
              <a:endParaRPr lang="nl-NL" sz="1400" dirty="0">
                <a:latin typeface="Roboto Light" pitchFamily="2" charset="0"/>
                <a:ea typeface="Roboto Light" pitchFamily="2" charset="0"/>
              </a:endParaRPr>
            </a:p>
          </p:txBody>
        </p:sp>
        <p:sp>
          <p:nvSpPr>
            <p:cNvPr id="56" name="Rectangle 55"/>
            <p:cNvSpPr/>
            <p:nvPr/>
          </p:nvSpPr>
          <p:spPr bwMode="auto">
            <a:xfrm>
              <a:off x="5012000" y="3096000"/>
              <a:ext cx="1271262" cy="402615"/>
            </a:xfrm>
            <a:prstGeom prst="rect">
              <a:avLst/>
            </a:prstGeom>
            <a:solidFill>
              <a:schemeClr val="accent1"/>
            </a:solidFill>
            <a:ln w="9525" cap="flat" cmpd="sng" algn="ctr">
              <a:noFill/>
              <a:prstDash val="solid"/>
              <a:round/>
              <a:headEnd type="none" w="med" len="med"/>
              <a:tailEnd type="none" w="med" len="med"/>
            </a:ln>
            <a:effectLst/>
            <a:extLst/>
          </p:spPr>
          <p:txBody>
            <a:bodyPr anchor="ctr" anchorCtr="1"/>
            <a:lstStyle/>
            <a:p>
              <a:pPr>
                <a:defRPr/>
              </a:pPr>
              <a:r>
                <a:rPr lang="en-US" sz="1400" dirty="0">
                  <a:solidFill>
                    <a:schemeClr val="bg1"/>
                  </a:solidFill>
                  <a:latin typeface="Roboto Light" pitchFamily="2" charset="0"/>
                  <a:ea typeface="Roboto Light" pitchFamily="2" charset="0"/>
                </a:rPr>
                <a:t>Property 2”</a:t>
              </a:r>
              <a:endParaRPr lang="nl-NL" sz="1400" dirty="0">
                <a:solidFill>
                  <a:schemeClr val="bg1"/>
                </a:solidFill>
                <a:latin typeface="Roboto Light" pitchFamily="2" charset="0"/>
                <a:ea typeface="Roboto Light" pitchFamily="2" charset="0"/>
              </a:endParaRPr>
            </a:p>
          </p:txBody>
        </p:sp>
        <p:sp>
          <p:nvSpPr>
            <p:cNvPr id="57" name="Rectangle 56"/>
            <p:cNvSpPr/>
            <p:nvPr/>
          </p:nvSpPr>
          <p:spPr bwMode="auto">
            <a:xfrm>
              <a:off x="5012000" y="3886194"/>
              <a:ext cx="1271262" cy="402616"/>
            </a:xfrm>
            <a:prstGeom prst="rect">
              <a:avLst/>
            </a:prstGeom>
            <a:solidFill>
              <a:schemeClr val="bg1"/>
            </a:solidFill>
            <a:ln w="9525" cap="flat" cmpd="sng" algn="ctr">
              <a:noFill/>
              <a:prstDash val="lgDash"/>
              <a:round/>
              <a:headEnd type="none" w="med" len="med"/>
              <a:tailEnd type="none" w="med" len="med"/>
            </a:ln>
            <a:effectLst/>
            <a:extLst/>
          </p:spPr>
          <p:txBody>
            <a:bodyPr anchor="ctr" anchorCtr="1"/>
            <a:lstStyle/>
            <a:p>
              <a:pPr>
                <a:defRPr/>
              </a:pPr>
              <a:endParaRPr lang="nl-NL" sz="1400" dirty="0">
                <a:latin typeface="Roboto Light" pitchFamily="2" charset="0"/>
                <a:ea typeface="Roboto Light" pitchFamily="2" charset="0"/>
              </a:endParaRPr>
            </a:p>
          </p:txBody>
        </p:sp>
        <p:sp>
          <p:nvSpPr>
            <p:cNvPr id="58" name="Rectangle 57"/>
            <p:cNvSpPr/>
            <p:nvPr/>
          </p:nvSpPr>
          <p:spPr bwMode="auto">
            <a:xfrm>
              <a:off x="5012000" y="4682568"/>
              <a:ext cx="1271262" cy="402616"/>
            </a:xfrm>
            <a:prstGeom prst="rect">
              <a:avLst/>
            </a:prstGeom>
            <a:solidFill>
              <a:schemeClr val="bg1"/>
            </a:solidFill>
            <a:ln w="9525" cap="flat" cmpd="sng" algn="ctr">
              <a:noFill/>
              <a:prstDash val="lgDash"/>
              <a:round/>
              <a:headEnd type="none" w="med" len="med"/>
              <a:tailEnd type="none" w="med" len="med"/>
            </a:ln>
            <a:effectLst/>
            <a:extLst/>
          </p:spPr>
          <p:txBody>
            <a:bodyPr anchor="ctr" anchorCtr="1"/>
            <a:lstStyle/>
            <a:p>
              <a:pPr>
                <a:defRPr/>
              </a:pPr>
              <a:endParaRPr lang="nl-NL" sz="1400" dirty="0">
                <a:latin typeface="Roboto Light" pitchFamily="2" charset="0"/>
                <a:ea typeface="Roboto Light" pitchFamily="2" charset="0"/>
              </a:endParaRPr>
            </a:p>
          </p:txBody>
        </p:sp>
        <p:sp>
          <p:nvSpPr>
            <p:cNvPr id="59" name="TextBox 58"/>
            <p:cNvSpPr txBox="1">
              <a:spLocks noChangeArrowheads="1"/>
            </p:cNvSpPr>
            <p:nvPr/>
          </p:nvSpPr>
          <p:spPr bwMode="auto">
            <a:xfrm>
              <a:off x="4654900" y="1340768"/>
              <a:ext cx="1985462"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ctr"/>
              <a:r>
                <a:rPr lang="en-US" dirty="0" smtClean="0">
                  <a:solidFill>
                    <a:schemeClr val="tx1"/>
                  </a:solidFill>
                  <a:latin typeface="Roboto Light" pitchFamily="2" charset="0"/>
                  <a:ea typeface="Roboto Light" pitchFamily="2" charset="0"/>
                </a:rPr>
                <a:t>Customized Item</a:t>
              </a:r>
              <a:endParaRPr lang="nl-NL" dirty="0">
                <a:solidFill>
                  <a:schemeClr val="tx1"/>
                </a:solidFill>
                <a:latin typeface="Roboto Light" pitchFamily="2" charset="0"/>
                <a:ea typeface="Roboto Light" pitchFamily="2" charset="0"/>
              </a:endParaRPr>
            </a:p>
          </p:txBody>
        </p:sp>
      </p:grpSp>
      <p:sp>
        <p:nvSpPr>
          <p:cNvPr id="60" name="TextBox 26"/>
          <p:cNvSpPr txBox="1">
            <a:spLocks noChangeArrowheads="1"/>
          </p:cNvSpPr>
          <p:nvPr/>
        </p:nvSpPr>
        <p:spPr bwMode="auto">
          <a:xfrm>
            <a:off x="7439880" y="1340768"/>
            <a:ext cx="1026641"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1418" tIns="45710" rIns="91418" bIns="45710">
            <a:spAutoFit/>
          </a:bodyPr>
          <a:lstStyle/>
          <a:p>
            <a:pPr algn="ctr"/>
            <a:r>
              <a:rPr lang="en-US" dirty="0">
                <a:solidFill>
                  <a:schemeClr val="tx1"/>
                </a:solidFill>
                <a:latin typeface="Roboto Light" pitchFamily="2" charset="0"/>
                <a:ea typeface="Roboto Light" pitchFamily="2" charset="0"/>
              </a:rPr>
              <a:t>${item}</a:t>
            </a:r>
            <a:endParaRPr lang="nl-NL" dirty="0">
              <a:solidFill>
                <a:schemeClr val="tx1"/>
              </a:solidFill>
              <a:latin typeface="Roboto Light" pitchFamily="2" charset="0"/>
              <a:ea typeface="Roboto Light" pitchFamily="2" charset="0"/>
            </a:endParaRPr>
          </a:p>
        </p:txBody>
      </p:sp>
      <p:sp>
        <p:nvSpPr>
          <p:cNvPr id="61" name="Rectangle 60"/>
          <p:cNvSpPr/>
          <p:nvPr/>
        </p:nvSpPr>
        <p:spPr bwMode="auto">
          <a:xfrm>
            <a:off x="7031408" y="1872001"/>
            <a:ext cx="1843583" cy="4101667"/>
          </a:xfrm>
          <a:prstGeom prst="rect">
            <a:avLst/>
          </a:prstGeom>
          <a:solidFill>
            <a:schemeClr val="tx2">
              <a:lumMod val="25000"/>
              <a:lumOff val="75000"/>
            </a:schemeClr>
          </a:solidFill>
          <a:ln w="9525" cap="flat" cmpd="sng" algn="ctr">
            <a:noFill/>
            <a:prstDash val="solid"/>
            <a:round/>
            <a:headEnd type="none" w="med" len="med"/>
            <a:tailEnd type="none" w="med" len="med"/>
          </a:ln>
          <a:effectLst/>
          <a:extLst/>
        </p:spPr>
        <p:txBody>
          <a:bodyPr lIns="91418" tIns="45710" rIns="91418" bIns="45710"/>
          <a:lstStyle/>
          <a:p>
            <a:pPr>
              <a:defRPr/>
            </a:pPr>
            <a:endParaRPr lang="nl-NL" sz="1400">
              <a:latin typeface="Roboto Light" pitchFamily="2" charset="0"/>
              <a:ea typeface="Roboto Light" pitchFamily="2" charset="0"/>
            </a:endParaRPr>
          </a:p>
        </p:txBody>
      </p:sp>
      <p:sp>
        <p:nvSpPr>
          <p:cNvPr id="62" name="Rectangle 61"/>
          <p:cNvSpPr/>
          <p:nvPr/>
        </p:nvSpPr>
        <p:spPr bwMode="auto">
          <a:xfrm>
            <a:off x="7317568" y="2304000"/>
            <a:ext cx="1271262" cy="402616"/>
          </a:xfrm>
          <a:prstGeom prst="rect">
            <a:avLst/>
          </a:prstGeom>
          <a:solidFill>
            <a:schemeClr val="tx2">
              <a:lumMod val="50000"/>
              <a:lumOff val="50000"/>
            </a:schemeClr>
          </a:solidFill>
          <a:ln w="9525" cap="flat" cmpd="sng" algn="ctr">
            <a:noFill/>
            <a:prstDash val="solid"/>
            <a:round/>
            <a:headEnd type="none" w="med" len="med"/>
            <a:tailEnd type="none" w="med" len="med"/>
          </a:ln>
          <a:effectLst/>
          <a:extLst/>
        </p:spPr>
        <p:txBody>
          <a:bodyPr lIns="91418" tIns="45710" rIns="91418" bIns="45710" anchor="ctr" anchorCtr="1"/>
          <a:lstStyle/>
          <a:p>
            <a:pPr>
              <a:defRPr/>
            </a:pPr>
            <a:r>
              <a:rPr lang="en-US" sz="1400" dirty="0">
                <a:latin typeface="Roboto Light" pitchFamily="2" charset="0"/>
                <a:ea typeface="Roboto Light" pitchFamily="2" charset="0"/>
              </a:rPr>
              <a:t>Property 1</a:t>
            </a:r>
            <a:endParaRPr lang="nl-NL" sz="1400" dirty="0">
              <a:latin typeface="Roboto Light" pitchFamily="2" charset="0"/>
              <a:ea typeface="Roboto Light" pitchFamily="2" charset="0"/>
            </a:endParaRPr>
          </a:p>
        </p:txBody>
      </p:sp>
      <p:sp>
        <p:nvSpPr>
          <p:cNvPr id="63" name="Rectangle 62"/>
          <p:cNvSpPr/>
          <p:nvPr/>
        </p:nvSpPr>
        <p:spPr bwMode="auto">
          <a:xfrm>
            <a:off x="7309938" y="3886194"/>
            <a:ext cx="1271262" cy="402616"/>
          </a:xfrm>
          <a:prstGeom prst="rect">
            <a:avLst/>
          </a:prstGeom>
          <a:solidFill>
            <a:schemeClr val="tx2">
              <a:lumMod val="50000"/>
              <a:lumOff val="50000"/>
            </a:schemeClr>
          </a:solidFill>
          <a:ln w="9525" cap="flat" cmpd="sng" algn="ctr">
            <a:noFill/>
            <a:prstDash val="solid"/>
            <a:round/>
            <a:headEnd type="none" w="med" len="med"/>
            <a:tailEnd type="none" w="med" len="med"/>
          </a:ln>
          <a:effectLst/>
          <a:extLst/>
        </p:spPr>
        <p:txBody>
          <a:bodyPr lIns="91418" tIns="45710" rIns="91418" bIns="45710" anchor="ctr" anchorCtr="1"/>
          <a:lstStyle/>
          <a:p>
            <a:pPr>
              <a:defRPr/>
            </a:pPr>
            <a:r>
              <a:rPr lang="en-US" sz="1400" dirty="0">
                <a:latin typeface="Roboto Light" pitchFamily="2" charset="0"/>
                <a:ea typeface="Roboto Light" pitchFamily="2" charset="0"/>
              </a:rPr>
              <a:t>Property 3</a:t>
            </a:r>
            <a:endParaRPr lang="nl-NL" sz="1400" dirty="0">
              <a:latin typeface="Roboto Light" pitchFamily="2" charset="0"/>
              <a:ea typeface="Roboto Light" pitchFamily="2" charset="0"/>
            </a:endParaRPr>
          </a:p>
        </p:txBody>
      </p:sp>
      <p:sp>
        <p:nvSpPr>
          <p:cNvPr id="66" name="Rectangle 65"/>
          <p:cNvSpPr/>
          <p:nvPr/>
        </p:nvSpPr>
        <p:spPr bwMode="auto">
          <a:xfrm>
            <a:off x="7317568" y="4682567"/>
            <a:ext cx="1271262" cy="402617"/>
          </a:xfrm>
          <a:prstGeom prst="rect">
            <a:avLst/>
          </a:prstGeom>
          <a:solidFill>
            <a:schemeClr val="tx2">
              <a:lumMod val="75000"/>
              <a:lumOff val="25000"/>
            </a:schemeClr>
          </a:solidFill>
          <a:ln w="9525" cap="flat" cmpd="sng" algn="ctr">
            <a:noFill/>
            <a:prstDash val="solid"/>
            <a:round/>
            <a:headEnd type="none" w="med" len="med"/>
            <a:tailEnd type="none" w="med" len="med"/>
          </a:ln>
          <a:effectLst/>
          <a:extLst/>
        </p:spPr>
        <p:txBody>
          <a:bodyPr lIns="91418" tIns="45710" rIns="91418" bIns="45710" anchor="ctr" anchorCtr="1"/>
          <a:lstStyle/>
          <a:p>
            <a:pPr>
              <a:defRPr/>
            </a:pPr>
            <a:r>
              <a:rPr lang="en-US" sz="1400" dirty="0">
                <a:latin typeface="Roboto Light" pitchFamily="2" charset="0"/>
                <a:ea typeface="Roboto Light" pitchFamily="2" charset="0"/>
              </a:rPr>
              <a:t>Property 4</a:t>
            </a:r>
            <a:endParaRPr lang="nl-NL" sz="1400" dirty="0">
              <a:latin typeface="Roboto Light" pitchFamily="2" charset="0"/>
              <a:ea typeface="Roboto Light" pitchFamily="2" charset="0"/>
            </a:endParaRPr>
          </a:p>
        </p:txBody>
      </p:sp>
      <p:sp>
        <p:nvSpPr>
          <p:cNvPr id="68" name="TextBox 67"/>
          <p:cNvSpPr txBox="1">
            <a:spLocks noChangeArrowheads="1"/>
          </p:cNvSpPr>
          <p:nvPr/>
        </p:nvSpPr>
        <p:spPr bwMode="auto">
          <a:xfrm>
            <a:off x="696285" y="1340768"/>
            <a:ext cx="921116"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1418" tIns="45710" rIns="91418" bIns="45710">
            <a:spAutoFit/>
          </a:bodyPr>
          <a:lstStyle/>
          <a:p>
            <a:pPr algn="ctr"/>
            <a:r>
              <a:rPr lang="en-US" dirty="0">
                <a:solidFill>
                  <a:schemeClr val="tx1"/>
                </a:solidFill>
                <a:latin typeface="Roboto Light" pitchFamily="2" charset="0"/>
                <a:ea typeface="Roboto Light" pitchFamily="2" charset="0"/>
              </a:rPr>
              <a:t>Item</a:t>
            </a:r>
            <a:endParaRPr lang="nl-NL" dirty="0">
              <a:solidFill>
                <a:schemeClr val="tx1"/>
              </a:solidFill>
              <a:latin typeface="Roboto Light" pitchFamily="2" charset="0"/>
              <a:ea typeface="Roboto Light" pitchFamily="2" charset="0"/>
            </a:endParaRPr>
          </a:p>
        </p:txBody>
      </p:sp>
      <p:sp>
        <p:nvSpPr>
          <p:cNvPr id="69" name="Rectangle 68"/>
          <p:cNvSpPr/>
          <p:nvPr/>
        </p:nvSpPr>
        <p:spPr bwMode="auto">
          <a:xfrm>
            <a:off x="251520" y="1872000"/>
            <a:ext cx="1810646" cy="4028388"/>
          </a:xfrm>
          <a:prstGeom prst="rect">
            <a:avLst/>
          </a:prstGeom>
          <a:solidFill>
            <a:schemeClr val="tx2">
              <a:lumMod val="25000"/>
              <a:lumOff val="75000"/>
            </a:schemeClr>
          </a:solidFill>
          <a:ln w="9525" cap="flat" cmpd="sng" algn="ctr">
            <a:noFill/>
            <a:prstDash val="solid"/>
            <a:round/>
            <a:headEnd type="none" w="med" len="med"/>
            <a:tailEnd type="none" w="med" len="med"/>
          </a:ln>
          <a:effectLst/>
          <a:extLst/>
        </p:spPr>
        <p:txBody>
          <a:bodyPr lIns="91418" tIns="45710" rIns="91418" bIns="45710"/>
          <a:lstStyle/>
          <a:p>
            <a:pPr>
              <a:defRPr/>
            </a:pPr>
            <a:endParaRPr lang="nl-NL" sz="1400">
              <a:latin typeface="Roboto Light" pitchFamily="2" charset="0"/>
              <a:ea typeface="Roboto Light" pitchFamily="2" charset="0"/>
            </a:endParaRPr>
          </a:p>
        </p:txBody>
      </p:sp>
      <p:sp>
        <p:nvSpPr>
          <p:cNvPr id="70" name="Rectangle 69"/>
          <p:cNvSpPr/>
          <p:nvPr/>
        </p:nvSpPr>
        <p:spPr bwMode="auto">
          <a:xfrm>
            <a:off x="521213" y="2304000"/>
            <a:ext cx="1271262" cy="402616"/>
          </a:xfrm>
          <a:prstGeom prst="rect">
            <a:avLst/>
          </a:prstGeom>
          <a:solidFill>
            <a:schemeClr val="tx2">
              <a:lumMod val="50000"/>
              <a:lumOff val="50000"/>
            </a:schemeClr>
          </a:solidFill>
          <a:ln w="9525" cap="flat" cmpd="sng" algn="ctr">
            <a:noFill/>
            <a:prstDash val="solid"/>
            <a:round/>
            <a:headEnd type="none" w="med" len="med"/>
            <a:tailEnd type="none" w="med" len="med"/>
          </a:ln>
          <a:effectLst/>
          <a:extLst/>
        </p:spPr>
        <p:txBody>
          <a:bodyPr lIns="91418" tIns="45710" rIns="91418" bIns="45710" anchor="ctr" anchorCtr="1"/>
          <a:lstStyle/>
          <a:p>
            <a:pPr>
              <a:defRPr/>
            </a:pPr>
            <a:r>
              <a:rPr lang="en-US" sz="1400" dirty="0">
                <a:latin typeface="Roboto Light" pitchFamily="2" charset="0"/>
                <a:ea typeface="Roboto Light" pitchFamily="2" charset="0"/>
              </a:rPr>
              <a:t>Property 1</a:t>
            </a:r>
            <a:endParaRPr lang="nl-NL" sz="1400" dirty="0">
              <a:latin typeface="Roboto Light" pitchFamily="2" charset="0"/>
              <a:ea typeface="Roboto Light" pitchFamily="2" charset="0"/>
            </a:endParaRPr>
          </a:p>
        </p:txBody>
      </p:sp>
      <p:sp>
        <p:nvSpPr>
          <p:cNvPr id="71" name="Rectangle 70"/>
          <p:cNvSpPr/>
          <p:nvPr/>
        </p:nvSpPr>
        <p:spPr bwMode="auto">
          <a:xfrm>
            <a:off x="521213" y="3096002"/>
            <a:ext cx="1271262" cy="402615"/>
          </a:xfrm>
          <a:prstGeom prst="rect">
            <a:avLst/>
          </a:prstGeom>
          <a:solidFill>
            <a:schemeClr val="tx2">
              <a:lumMod val="50000"/>
              <a:lumOff val="50000"/>
            </a:schemeClr>
          </a:solidFill>
          <a:ln w="9525" cap="flat" cmpd="sng" algn="ctr">
            <a:noFill/>
            <a:prstDash val="solid"/>
            <a:round/>
            <a:headEnd type="none" w="med" len="med"/>
            <a:tailEnd type="none" w="med" len="med"/>
          </a:ln>
          <a:effectLst/>
          <a:extLst/>
        </p:spPr>
        <p:txBody>
          <a:bodyPr lIns="91418" tIns="45710" rIns="91418" bIns="45710" anchor="ctr" anchorCtr="1"/>
          <a:lstStyle/>
          <a:p>
            <a:pPr>
              <a:defRPr/>
            </a:pPr>
            <a:r>
              <a:rPr lang="en-US" sz="1400" dirty="0">
                <a:latin typeface="Roboto Light" pitchFamily="2" charset="0"/>
                <a:ea typeface="Roboto Light" pitchFamily="2" charset="0"/>
              </a:rPr>
              <a:t>Property 2</a:t>
            </a:r>
            <a:endParaRPr lang="nl-NL" sz="1400" dirty="0">
              <a:latin typeface="Roboto Light" pitchFamily="2" charset="0"/>
              <a:ea typeface="Roboto Light" pitchFamily="2" charset="0"/>
            </a:endParaRPr>
          </a:p>
        </p:txBody>
      </p:sp>
      <p:sp>
        <p:nvSpPr>
          <p:cNvPr id="72" name="Rectangle 71"/>
          <p:cNvSpPr/>
          <p:nvPr/>
        </p:nvSpPr>
        <p:spPr bwMode="auto">
          <a:xfrm>
            <a:off x="521213" y="3886194"/>
            <a:ext cx="1271262" cy="402616"/>
          </a:xfrm>
          <a:prstGeom prst="rect">
            <a:avLst/>
          </a:prstGeom>
          <a:solidFill>
            <a:schemeClr val="tx2">
              <a:lumMod val="50000"/>
              <a:lumOff val="50000"/>
            </a:schemeClr>
          </a:solidFill>
          <a:ln w="9525" cap="flat" cmpd="sng" algn="ctr">
            <a:noFill/>
            <a:prstDash val="solid"/>
            <a:round/>
            <a:headEnd type="none" w="med" len="med"/>
            <a:tailEnd type="none" w="med" len="med"/>
          </a:ln>
          <a:effectLst/>
          <a:extLst/>
        </p:spPr>
        <p:txBody>
          <a:bodyPr lIns="91418" tIns="45710" rIns="91418" bIns="45710" anchor="ctr" anchorCtr="1"/>
          <a:lstStyle/>
          <a:p>
            <a:pPr>
              <a:defRPr/>
            </a:pPr>
            <a:r>
              <a:rPr lang="en-US" sz="1400" dirty="0">
                <a:latin typeface="Roboto Light" pitchFamily="2" charset="0"/>
                <a:ea typeface="Roboto Light" pitchFamily="2" charset="0"/>
              </a:rPr>
              <a:t>Property 3</a:t>
            </a:r>
            <a:endParaRPr lang="nl-NL" sz="1400" dirty="0">
              <a:latin typeface="Roboto Light" pitchFamily="2" charset="0"/>
              <a:ea typeface="Roboto Light" pitchFamily="2" charset="0"/>
            </a:endParaRPr>
          </a:p>
        </p:txBody>
      </p:sp>
      <p:sp>
        <p:nvSpPr>
          <p:cNvPr id="76" name="Rectangle 75"/>
          <p:cNvSpPr/>
          <p:nvPr/>
        </p:nvSpPr>
        <p:spPr bwMode="auto">
          <a:xfrm>
            <a:off x="7317568" y="3096002"/>
            <a:ext cx="1271262" cy="402615"/>
          </a:xfrm>
          <a:prstGeom prst="rect">
            <a:avLst/>
          </a:prstGeom>
          <a:solidFill>
            <a:schemeClr val="tx2">
              <a:lumMod val="50000"/>
              <a:lumOff val="50000"/>
            </a:schemeClr>
          </a:solidFill>
          <a:ln w="9525" cap="flat" cmpd="sng" algn="ctr">
            <a:noFill/>
            <a:prstDash val="solid"/>
            <a:round/>
            <a:headEnd type="none" w="med" len="med"/>
            <a:tailEnd type="none" w="med" len="med"/>
          </a:ln>
          <a:effectLst/>
          <a:extLst/>
        </p:spPr>
        <p:txBody>
          <a:bodyPr lIns="91418" tIns="45710" rIns="91418" bIns="45710" anchor="ctr" anchorCtr="1"/>
          <a:lstStyle/>
          <a:p>
            <a:pPr>
              <a:defRPr/>
            </a:pPr>
            <a:r>
              <a:rPr lang="en-US" sz="1400" dirty="0">
                <a:latin typeface="Roboto Light" pitchFamily="2" charset="0"/>
                <a:ea typeface="Roboto Light" pitchFamily="2" charset="0"/>
              </a:rPr>
              <a:t>Property 2</a:t>
            </a:r>
            <a:endParaRPr lang="nl-NL" sz="1400" dirty="0">
              <a:latin typeface="Roboto Light" pitchFamily="2" charset="0"/>
              <a:ea typeface="Roboto Light" pitchFamily="2" charset="0"/>
            </a:endParaRPr>
          </a:p>
        </p:txBody>
      </p:sp>
      <p:sp>
        <p:nvSpPr>
          <p:cNvPr id="75" name="Rectangle 74"/>
          <p:cNvSpPr/>
          <p:nvPr/>
        </p:nvSpPr>
        <p:spPr bwMode="auto">
          <a:xfrm>
            <a:off x="7317568" y="3096002"/>
            <a:ext cx="1271262" cy="402615"/>
          </a:xfrm>
          <a:prstGeom prst="rect">
            <a:avLst/>
          </a:prstGeom>
          <a:solidFill>
            <a:schemeClr val="tx2">
              <a:lumMod val="75000"/>
              <a:lumOff val="25000"/>
            </a:schemeClr>
          </a:solidFill>
          <a:ln w="9525" cap="flat" cmpd="sng" algn="ctr">
            <a:noFill/>
            <a:prstDash val="solid"/>
            <a:round/>
            <a:headEnd type="none" w="med" len="med"/>
            <a:tailEnd type="none" w="med" len="med"/>
          </a:ln>
          <a:effectLst/>
          <a:extLst/>
        </p:spPr>
        <p:txBody>
          <a:bodyPr lIns="91418" tIns="45710" rIns="91418" bIns="45710" anchor="ctr" anchorCtr="1"/>
          <a:lstStyle/>
          <a:p>
            <a:pPr>
              <a:defRPr/>
            </a:pPr>
            <a:r>
              <a:rPr lang="en-US" sz="1400" dirty="0">
                <a:latin typeface="Roboto Light" pitchFamily="2" charset="0"/>
                <a:ea typeface="Roboto Light" pitchFamily="2" charset="0"/>
              </a:rPr>
              <a:t>Property 2’</a:t>
            </a:r>
            <a:endParaRPr lang="nl-NL" sz="1400" dirty="0">
              <a:latin typeface="Roboto Light" pitchFamily="2" charset="0"/>
              <a:ea typeface="Roboto Light" pitchFamily="2" charset="0"/>
            </a:endParaRPr>
          </a:p>
        </p:txBody>
      </p:sp>
      <p:sp>
        <p:nvSpPr>
          <p:cNvPr id="67" name="Rectangle 66"/>
          <p:cNvSpPr/>
          <p:nvPr/>
        </p:nvSpPr>
        <p:spPr bwMode="auto">
          <a:xfrm>
            <a:off x="7317568" y="3096002"/>
            <a:ext cx="1271262" cy="402615"/>
          </a:xfrm>
          <a:prstGeom prst="rect">
            <a:avLst/>
          </a:prstGeom>
          <a:solidFill>
            <a:schemeClr val="accent1"/>
          </a:solidFill>
          <a:ln w="9525" cap="flat" cmpd="sng" algn="ctr">
            <a:noFill/>
            <a:prstDash val="solid"/>
            <a:round/>
            <a:headEnd type="none" w="med" len="med"/>
            <a:tailEnd type="none" w="med" len="med"/>
          </a:ln>
          <a:effectLst/>
          <a:extLst/>
        </p:spPr>
        <p:txBody>
          <a:bodyPr lIns="91418" tIns="45710" rIns="91418" bIns="45710" anchor="ctr" anchorCtr="1"/>
          <a:lstStyle/>
          <a:p>
            <a:pPr>
              <a:defRPr/>
            </a:pPr>
            <a:r>
              <a:rPr lang="en-US" sz="1400" dirty="0">
                <a:solidFill>
                  <a:schemeClr val="bg1"/>
                </a:solidFill>
                <a:latin typeface="Roboto Light" pitchFamily="2" charset="0"/>
                <a:ea typeface="Roboto Light" pitchFamily="2" charset="0"/>
              </a:rPr>
              <a:t>Property 2”</a:t>
            </a:r>
            <a:endParaRPr lang="nl-NL" sz="1400" dirty="0">
              <a:solidFill>
                <a:schemeClr val="bg1"/>
              </a:solidFill>
              <a:latin typeface="Roboto Light" pitchFamily="2" charset="0"/>
              <a:ea typeface="Roboto Light" pitchFamily="2" charset="0"/>
            </a:endParaRPr>
          </a:p>
        </p:txBody>
      </p:sp>
    </p:spTree>
    <p:extLst>
      <p:ext uri="{BB962C8B-B14F-4D97-AF65-F5344CB8AC3E}">
        <p14:creationId xmlns:p14="http://schemas.microsoft.com/office/powerpoint/2010/main" val="67101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500"/>
                                        <p:tgtEl>
                                          <p:spTgt spid="7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fade">
                                      <p:cBhvr>
                                        <p:cTn id="3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6" grpId="0" animBg="1"/>
      <p:bldP spid="76" grpId="0" animBg="1"/>
      <p:bldP spid="75" grpId="0" animBg="1"/>
      <p:bldP spid="6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Template Selection Process</a:t>
            </a:r>
            <a:endParaRPr lang="en-US" dirty="0"/>
          </a:p>
        </p:txBody>
      </p:sp>
      <p:sp>
        <p:nvSpPr>
          <p:cNvPr id="6" name="Text Placeholder 5"/>
          <p:cNvSpPr>
            <a:spLocks noGrp="1"/>
          </p:cNvSpPr>
          <p:nvPr>
            <p:ph type="body" sz="quarter" idx="14"/>
          </p:nvPr>
        </p:nvSpPr>
        <p:spPr>
          <a:xfrm>
            <a:off x="3635898" y="1109664"/>
            <a:ext cx="5160442" cy="5399087"/>
          </a:xfrm>
        </p:spPr>
        <p:txBody>
          <a:bodyPr/>
          <a:lstStyle/>
          <a:p>
            <a:pPr marL="182519" indent="-182519">
              <a:spcBef>
                <a:spcPts val="576"/>
              </a:spcBef>
              <a:buClr>
                <a:srgbClr val="2B2623">
                  <a:lumMod val="50000"/>
                  <a:lumOff val="50000"/>
                </a:srgbClr>
              </a:buClr>
              <a:buSzPct val="80000"/>
              <a:buFont typeface="Wingdings" charset="2"/>
              <a:buChar char="§"/>
            </a:pPr>
            <a:r>
              <a:rPr lang="en-US" dirty="0" smtClean="0">
                <a:solidFill>
                  <a:srgbClr val="2B2623"/>
                </a:solidFill>
              </a:rPr>
              <a:t>Portal Foundation first checks </a:t>
            </a:r>
            <a:r>
              <a:rPr lang="en-US" dirty="0">
                <a:solidFill>
                  <a:srgbClr val="2B2623"/>
                </a:solidFill>
              </a:rPr>
              <a:t>if the </a:t>
            </a:r>
            <a:r>
              <a:rPr lang="en-US" dirty="0" err="1">
                <a:solidFill>
                  <a:srgbClr val="2B2623"/>
                </a:solidFill>
              </a:rPr>
              <a:t>DefaultDevice</a:t>
            </a:r>
            <a:r>
              <a:rPr lang="en-US" dirty="0">
                <a:solidFill>
                  <a:srgbClr val="2B2623"/>
                </a:solidFill>
              </a:rPr>
              <a:t> </a:t>
            </a:r>
            <a:r>
              <a:rPr lang="en-US" dirty="0" smtClean="0">
                <a:solidFill>
                  <a:srgbClr val="2B2623"/>
                </a:solidFill>
              </a:rPr>
              <a:t>portal property </a:t>
            </a:r>
            <a:r>
              <a:rPr lang="en-US" dirty="0">
                <a:solidFill>
                  <a:srgbClr val="2B2623"/>
                </a:solidFill>
              </a:rPr>
              <a:t>is set. If </a:t>
            </a:r>
            <a:r>
              <a:rPr lang="en-US" dirty="0" smtClean="0">
                <a:solidFill>
                  <a:srgbClr val="2B2623"/>
                </a:solidFill>
              </a:rPr>
              <a:t>it is, </a:t>
            </a:r>
            <a:r>
              <a:rPr lang="en-US" dirty="0">
                <a:solidFill>
                  <a:srgbClr val="2B2623"/>
                </a:solidFill>
              </a:rPr>
              <a:t>Portal Foundation looks for a template property with a matching name</a:t>
            </a:r>
            <a:r>
              <a:rPr lang="en-US" dirty="0" smtClean="0">
                <a:solidFill>
                  <a:srgbClr val="2B2623"/>
                </a:solidFill>
              </a:rPr>
              <a:t>.</a:t>
            </a:r>
          </a:p>
          <a:p>
            <a:pPr marL="182519" indent="-182519">
              <a:spcBef>
                <a:spcPts val="576"/>
              </a:spcBef>
              <a:buClr>
                <a:srgbClr val="2B2623">
                  <a:lumMod val="50000"/>
                  <a:lumOff val="50000"/>
                </a:srgbClr>
              </a:buClr>
              <a:buSzPct val="80000"/>
              <a:buFont typeface="Wingdings" charset="2"/>
              <a:buChar char="§"/>
            </a:pPr>
            <a:r>
              <a:rPr lang="en-US" dirty="0" smtClean="0"/>
              <a:t>Portal Foundation tries to match </a:t>
            </a:r>
            <a:r>
              <a:rPr lang="en-US" dirty="0"/>
              <a:t>the User-Agent header of the request against the device recognition </a:t>
            </a:r>
            <a:r>
              <a:rPr lang="en-US" dirty="0" smtClean="0"/>
              <a:t>configuration.</a:t>
            </a:r>
          </a:p>
          <a:p>
            <a:pPr marL="182519" indent="-182519">
              <a:spcBef>
                <a:spcPts val="576"/>
              </a:spcBef>
              <a:buClr>
                <a:srgbClr val="2B2623">
                  <a:lumMod val="50000"/>
                  <a:lumOff val="50000"/>
                </a:srgbClr>
              </a:buClr>
              <a:buSzPct val="80000"/>
              <a:buFont typeface="Wingdings" charset="2"/>
              <a:buChar char="§"/>
            </a:pPr>
            <a:r>
              <a:rPr lang="en-US" dirty="0"/>
              <a:t>Portal Foundation looks for a property named </a:t>
            </a:r>
            <a:r>
              <a:rPr lang="en-US" dirty="0" err="1"/>
              <a:t>DefaultDevice</a:t>
            </a:r>
            <a:r>
              <a:rPr lang="en-US" dirty="0"/>
              <a:t> in the template object. </a:t>
            </a:r>
            <a:r>
              <a:rPr lang="en-US" dirty="0" err="1"/>
              <a:t>DefaultDevice</a:t>
            </a:r>
            <a:r>
              <a:rPr lang="en-US" dirty="0"/>
              <a:t> currently only accepts a value of Web: Portal Foundation looks for a template property named Web:</a:t>
            </a:r>
          </a:p>
          <a:p>
            <a:pPr marL="182519" indent="-182519">
              <a:spcBef>
                <a:spcPts val="576"/>
              </a:spcBef>
              <a:buClr>
                <a:srgbClr val="2B2623">
                  <a:lumMod val="50000"/>
                  <a:lumOff val="50000"/>
                </a:srgbClr>
              </a:buClr>
              <a:buSzPct val="80000"/>
              <a:buFont typeface="Wingdings" charset="2"/>
              <a:buChar char="§"/>
            </a:pPr>
            <a:r>
              <a:rPr lang="en-US" dirty="0"/>
              <a:t>Once a template property matches, Portal Foundation tries to find the template file with the name specified in the matching property.</a:t>
            </a:r>
          </a:p>
          <a:p>
            <a:pPr marL="182519" indent="-182519">
              <a:buClr>
                <a:srgbClr val="2B2623">
                  <a:lumMod val="50000"/>
                  <a:lumOff val="50000"/>
                </a:srgbClr>
              </a:buClr>
              <a:buSzPct val="80000"/>
              <a:buFont typeface="Wingdings" charset="2"/>
              <a:buChar char="§"/>
            </a:pPr>
            <a:endParaRPr lang="en-US" dirty="0"/>
          </a:p>
          <a:p>
            <a:pPr marL="182519" indent="-182519">
              <a:buClr>
                <a:srgbClr val="2B2623">
                  <a:lumMod val="50000"/>
                  <a:lumOff val="50000"/>
                </a:srgbClr>
              </a:buClr>
              <a:buSzPct val="80000"/>
              <a:buFont typeface="Wingdings" charset="2"/>
              <a:buChar char="§"/>
            </a:pPr>
            <a:endParaRPr lang="en-US" sz="2400" dirty="0">
              <a:solidFill>
                <a:srgbClr val="2B2623"/>
              </a:solidFill>
            </a:endParaRPr>
          </a:p>
        </p:txBody>
      </p:sp>
      <p:sp>
        <p:nvSpPr>
          <p:cNvPr id="4" name="Slide Number Placeholder 3"/>
          <p:cNvSpPr>
            <a:spLocks noGrp="1"/>
          </p:cNvSpPr>
          <p:nvPr>
            <p:ph type="sldNum" sz="quarter" idx="4"/>
          </p:nvPr>
        </p:nvSpPr>
        <p:spPr/>
        <p:txBody>
          <a:bodyPr/>
          <a:lstStyle/>
          <a:p>
            <a:fld id="{6FF59741-7650-A046-95B5-8D31235C520E}" type="slidenum">
              <a:rPr lang="en-US" smtClean="0"/>
              <a:pPr/>
              <a:t>46</a:t>
            </a:fld>
            <a:endParaRPr lang="en-US" dirty="0"/>
          </a:p>
        </p:txBody>
      </p:sp>
      <p:grpSp>
        <p:nvGrpSpPr>
          <p:cNvPr id="16" name="Group 15"/>
          <p:cNvGrpSpPr/>
          <p:nvPr/>
        </p:nvGrpSpPr>
        <p:grpSpPr>
          <a:xfrm>
            <a:off x="417441" y="1369936"/>
            <a:ext cx="2495835" cy="5105225"/>
            <a:chOff x="1810625" y="2427734"/>
            <a:chExt cx="2921406" cy="5975728"/>
          </a:xfrm>
        </p:grpSpPr>
        <p:sp>
          <p:nvSpPr>
            <p:cNvPr id="17" name="Rectangle 8"/>
            <p:cNvSpPr>
              <a:spLocks/>
            </p:cNvSpPr>
            <p:nvPr/>
          </p:nvSpPr>
          <p:spPr bwMode="auto">
            <a:xfrm>
              <a:off x="1893094" y="2427734"/>
              <a:ext cx="2838937" cy="937405"/>
            </a:xfrm>
            <a:custGeom>
              <a:avLst/>
              <a:gdLst>
                <a:gd name="connsiteX0" fmla="*/ 0 w 2337698"/>
                <a:gd name="connsiteY0" fmla="*/ 0 h 738220"/>
                <a:gd name="connsiteX1" fmla="*/ 2337698 w 2337698"/>
                <a:gd name="connsiteY1" fmla="*/ 0 h 738220"/>
                <a:gd name="connsiteX2" fmla="*/ 2337698 w 2337698"/>
                <a:gd name="connsiteY2" fmla="*/ 738220 h 738220"/>
                <a:gd name="connsiteX3" fmla="*/ 0 w 2337698"/>
                <a:gd name="connsiteY3" fmla="*/ 738220 h 738220"/>
                <a:gd name="connsiteX4" fmla="*/ 0 w 2337698"/>
                <a:gd name="connsiteY4" fmla="*/ 0 h 738220"/>
                <a:gd name="connsiteX0" fmla="*/ 0 w 2425380"/>
                <a:gd name="connsiteY0" fmla="*/ 0 h 800850"/>
                <a:gd name="connsiteX1" fmla="*/ 2337698 w 2425380"/>
                <a:gd name="connsiteY1" fmla="*/ 0 h 800850"/>
                <a:gd name="connsiteX2" fmla="*/ 2425380 w 2425380"/>
                <a:gd name="connsiteY2" fmla="*/ 800850 h 800850"/>
                <a:gd name="connsiteX3" fmla="*/ 0 w 2425380"/>
                <a:gd name="connsiteY3" fmla="*/ 738220 h 800850"/>
                <a:gd name="connsiteX4" fmla="*/ 0 w 2425380"/>
                <a:gd name="connsiteY4" fmla="*/ 0 h 80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80" h="800850">
                  <a:moveTo>
                    <a:pt x="0" y="0"/>
                  </a:moveTo>
                  <a:lnTo>
                    <a:pt x="2337698" y="0"/>
                  </a:lnTo>
                  <a:lnTo>
                    <a:pt x="2425380" y="800850"/>
                  </a:lnTo>
                  <a:lnTo>
                    <a:pt x="0" y="738220"/>
                  </a:lnTo>
                  <a:lnTo>
                    <a:pt x="0" y="0"/>
                  </a:lnTo>
                  <a:close/>
                </a:path>
              </a:pathLst>
            </a:custGeom>
            <a:solidFill>
              <a:schemeClr val="tx1">
                <a:lumMod val="25000"/>
                <a:lumOff val="75000"/>
              </a:schemeClr>
            </a:solidFill>
            <a:ln w="9525" cap="flat">
              <a:noFill/>
              <a:prstDash val="solid"/>
              <a:miter lim="800000"/>
              <a:headEnd type="none" w="med" len="med"/>
              <a:tailEnd type="none" w="med" len="med"/>
            </a:ln>
          </p:spPr>
          <p:txBody>
            <a:bodyPr lIns="0" tIns="0" rIns="0" bIns="0" anchor="ctr" anchorCtr="0"/>
            <a:lstStyle/>
            <a:p>
              <a:pPr algn="ctr"/>
              <a:r>
                <a:rPr lang="en-US" sz="2000" dirty="0">
                  <a:latin typeface="Roboto Light" pitchFamily="2" charset="0"/>
                  <a:ea typeface="Roboto Light" pitchFamily="2" charset="0"/>
                </a:rPr>
                <a:t>1. Portal default device</a:t>
              </a:r>
            </a:p>
          </p:txBody>
        </p:sp>
        <p:cxnSp>
          <p:nvCxnSpPr>
            <p:cNvPr id="18" name="Straight Arrow Connector 17"/>
            <p:cNvCxnSpPr/>
            <p:nvPr/>
          </p:nvCxnSpPr>
          <p:spPr bwMode="auto">
            <a:xfrm>
              <a:off x="3261246" y="3291830"/>
              <a:ext cx="0" cy="835574"/>
            </a:xfrm>
            <a:prstGeom prst="straightConnector1">
              <a:avLst/>
            </a:prstGeom>
            <a:solidFill>
              <a:srgbClr val="00B8FF"/>
            </a:solidFill>
            <a:ln w="38100" cap="flat" cmpd="sng" algn="ctr">
              <a:solidFill>
                <a:schemeClr val="tx2"/>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Rectangle 10"/>
            <p:cNvSpPr>
              <a:spLocks/>
            </p:cNvSpPr>
            <p:nvPr/>
          </p:nvSpPr>
          <p:spPr bwMode="auto">
            <a:xfrm>
              <a:off x="1863770" y="4010110"/>
              <a:ext cx="2765628" cy="981390"/>
            </a:xfrm>
            <a:custGeom>
              <a:avLst/>
              <a:gdLst>
                <a:gd name="connsiteX0" fmla="*/ 0 w 2337698"/>
                <a:gd name="connsiteY0" fmla="*/ 0 h 738220"/>
                <a:gd name="connsiteX1" fmla="*/ 2337698 w 2337698"/>
                <a:gd name="connsiteY1" fmla="*/ 0 h 738220"/>
                <a:gd name="connsiteX2" fmla="*/ 2337698 w 2337698"/>
                <a:gd name="connsiteY2" fmla="*/ 738220 h 738220"/>
                <a:gd name="connsiteX3" fmla="*/ 0 w 2337698"/>
                <a:gd name="connsiteY3" fmla="*/ 738220 h 738220"/>
                <a:gd name="connsiteX4" fmla="*/ 0 w 2337698"/>
                <a:gd name="connsiteY4" fmla="*/ 0 h 738220"/>
                <a:gd name="connsiteX0" fmla="*/ 0 w 2362750"/>
                <a:gd name="connsiteY0" fmla="*/ 0 h 838428"/>
                <a:gd name="connsiteX1" fmla="*/ 2362750 w 2362750"/>
                <a:gd name="connsiteY1" fmla="*/ 100208 h 838428"/>
                <a:gd name="connsiteX2" fmla="*/ 2362750 w 2362750"/>
                <a:gd name="connsiteY2" fmla="*/ 838428 h 838428"/>
                <a:gd name="connsiteX3" fmla="*/ 25052 w 2362750"/>
                <a:gd name="connsiteY3" fmla="*/ 838428 h 838428"/>
                <a:gd name="connsiteX4" fmla="*/ 0 w 2362750"/>
                <a:gd name="connsiteY4" fmla="*/ 0 h 838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2750" h="838428">
                  <a:moveTo>
                    <a:pt x="0" y="0"/>
                  </a:moveTo>
                  <a:lnTo>
                    <a:pt x="2362750" y="100208"/>
                  </a:lnTo>
                  <a:lnTo>
                    <a:pt x="2362750" y="838428"/>
                  </a:lnTo>
                  <a:lnTo>
                    <a:pt x="25052" y="838428"/>
                  </a:lnTo>
                  <a:lnTo>
                    <a:pt x="0" y="0"/>
                  </a:lnTo>
                  <a:close/>
                </a:path>
              </a:pathLst>
            </a:custGeom>
            <a:solidFill>
              <a:schemeClr val="tx1">
                <a:lumMod val="25000"/>
                <a:lumOff val="75000"/>
              </a:schemeClr>
            </a:solidFill>
            <a:ln w="9525" cap="flat">
              <a:noFill/>
              <a:prstDash val="solid"/>
              <a:miter lim="800000"/>
              <a:headEnd type="none" w="med" len="med"/>
              <a:tailEnd type="none" w="med" len="med"/>
            </a:ln>
          </p:spPr>
          <p:txBody>
            <a:bodyPr lIns="0" tIns="0" rIns="0" bIns="0" anchor="ctr" anchorCtr="0"/>
            <a:lstStyle/>
            <a:p>
              <a:pPr algn="ctr"/>
              <a:r>
                <a:rPr lang="en-US" sz="2000" dirty="0">
                  <a:latin typeface="Roboto Light" pitchFamily="2" charset="0"/>
                  <a:ea typeface="Roboto Light" pitchFamily="2" charset="0"/>
                </a:rPr>
                <a:t>2. Device </a:t>
              </a:r>
            </a:p>
            <a:p>
              <a:pPr algn="ctr"/>
              <a:r>
                <a:rPr lang="en-US" sz="2000" dirty="0">
                  <a:latin typeface="Roboto Light" pitchFamily="2" charset="0"/>
                  <a:ea typeface="Roboto Light" pitchFamily="2" charset="0"/>
                </a:rPr>
                <a:t>recognition</a:t>
              </a:r>
            </a:p>
          </p:txBody>
        </p:sp>
        <p:cxnSp>
          <p:nvCxnSpPr>
            <p:cNvPr id="20" name="Straight Arrow Connector 19"/>
            <p:cNvCxnSpPr/>
            <p:nvPr/>
          </p:nvCxnSpPr>
          <p:spPr bwMode="auto">
            <a:xfrm>
              <a:off x="3237425" y="4991500"/>
              <a:ext cx="0" cy="835574"/>
            </a:xfrm>
            <a:prstGeom prst="straightConnector1">
              <a:avLst/>
            </a:prstGeom>
            <a:solidFill>
              <a:srgbClr val="00B8FF"/>
            </a:solidFill>
            <a:ln w="38100" cap="flat" cmpd="sng" algn="ctr">
              <a:solidFill>
                <a:schemeClr val="tx2"/>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tangle 12"/>
            <p:cNvSpPr>
              <a:spLocks/>
            </p:cNvSpPr>
            <p:nvPr/>
          </p:nvSpPr>
          <p:spPr bwMode="auto">
            <a:xfrm>
              <a:off x="1869273" y="5768426"/>
              <a:ext cx="2809614" cy="922743"/>
            </a:xfrm>
            <a:custGeom>
              <a:avLst/>
              <a:gdLst>
                <a:gd name="connsiteX0" fmla="*/ 0 w 2337698"/>
                <a:gd name="connsiteY0" fmla="*/ 0 h 738220"/>
                <a:gd name="connsiteX1" fmla="*/ 2337698 w 2337698"/>
                <a:gd name="connsiteY1" fmla="*/ 0 h 738220"/>
                <a:gd name="connsiteX2" fmla="*/ 2337698 w 2337698"/>
                <a:gd name="connsiteY2" fmla="*/ 738220 h 738220"/>
                <a:gd name="connsiteX3" fmla="*/ 0 w 2337698"/>
                <a:gd name="connsiteY3" fmla="*/ 738220 h 738220"/>
                <a:gd name="connsiteX4" fmla="*/ 0 w 2337698"/>
                <a:gd name="connsiteY4" fmla="*/ 0 h 738220"/>
                <a:gd name="connsiteX0" fmla="*/ 0 w 2400328"/>
                <a:gd name="connsiteY0" fmla="*/ 50104 h 788324"/>
                <a:gd name="connsiteX1" fmla="*/ 2400328 w 2400328"/>
                <a:gd name="connsiteY1" fmla="*/ 0 h 788324"/>
                <a:gd name="connsiteX2" fmla="*/ 2337698 w 2400328"/>
                <a:gd name="connsiteY2" fmla="*/ 788324 h 788324"/>
                <a:gd name="connsiteX3" fmla="*/ 0 w 2400328"/>
                <a:gd name="connsiteY3" fmla="*/ 788324 h 788324"/>
                <a:gd name="connsiteX4" fmla="*/ 0 w 2400328"/>
                <a:gd name="connsiteY4" fmla="*/ 50104 h 788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28" h="788324">
                  <a:moveTo>
                    <a:pt x="0" y="50104"/>
                  </a:moveTo>
                  <a:lnTo>
                    <a:pt x="2400328" y="0"/>
                  </a:lnTo>
                  <a:lnTo>
                    <a:pt x="2337698" y="788324"/>
                  </a:lnTo>
                  <a:lnTo>
                    <a:pt x="0" y="788324"/>
                  </a:lnTo>
                  <a:lnTo>
                    <a:pt x="0" y="50104"/>
                  </a:lnTo>
                  <a:close/>
                </a:path>
              </a:pathLst>
            </a:custGeom>
            <a:solidFill>
              <a:schemeClr val="tx1">
                <a:lumMod val="25000"/>
                <a:lumOff val="75000"/>
              </a:schemeClr>
            </a:solidFill>
            <a:ln w="9525" cap="flat">
              <a:noFill/>
              <a:prstDash val="solid"/>
              <a:miter lim="800000"/>
              <a:headEnd type="none" w="med" len="med"/>
              <a:tailEnd type="none" w="med" len="med"/>
            </a:ln>
          </p:spPr>
          <p:txBody>
            <a:bodyPr lIns="0" tIns="0" rIns="0" bIns="0" anchor="ctr" anchorCtr="0"/>
            <a:lstStyle/>
            <a:p>
              <a:pPr algn="ctr"/>
              <a:r>
                <a:rPr lang="en-US" sz="2000" dirty="0">
                  <a:latin typeface="Roboto Light" pitchFamily="2" charset="0"/>
                  <a:ea typeface="Roboto Light" pitchFamily="2" charset="0"/>
                </a:rPr>
                <a:t>3. Template default device</a:t>
              </a:r>
            </a:p>
          </p:txBody>
        </p:sp>
        <p:cxnSp>
          <p:nvCxnSpPr>
            <p:cNvPr id="22" name="Straight Arrow Connector 21"/>
            <p:cNvCxnSpPr/>
            <p:nvPr/>
          </p:nvCxnSpPr>
          <p:spPr bwMode="auto">
            <a:xfrm>
              <a:off x="3237425" y="6691170"/>
              <a:ext cx="0" cy="835574"/>
            </a:xfrm>
            <a:prstGeom prst="straightConnector1">
              <a:avLst/>
            </a:prstGeom>
            <a:solidFill>
              <a:srgbClr val="00B8FF"/>
            </a:solidFill>
            <a:ln w="38100" cap="flat" cmpd="sng" algn="ctr">
              <a:solidFill>
                <a:schemeClr val="tx2"/>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14"/>
            <p:cNvSpPr>
              <a:spLocks/>
            </p:cNvSpPr>
            <p:nvPr/>
          </p:nvSpPr>
          <p:spPr bwMode="auto">
            <a:xfrm>
              <a:off x="1810625" y="7495381"/>
              <a:ext cx="2794952" cy="908081"/>
            </a:xfrm>
            <a:custGeom>
              <a:avLst/>
              <a:gdLst>
                <a:gd name="connsiteX0" fmla="*/ 0 w 2337698"/>
                <a:gd name="connsiteY0" fmla="*/ 0 h 738220"/>
                <a:gd name="connsiteX1" fmla="*/ 2337698 w 2337698"/>
                <a:gd name="connsiteY1" fmla="*/ 0 h 738220"/>
                <a:gd name="connsiteX2" fmla="*/ 2337698 w 2337698"/>
                <a:gd name="connsiteY2" fmla="*/ 738220 h 738220"/>
                <a:gd name="connsiteX3" fmla="*/ 0 w 2337698"/>
                <a:gd name="connsiteY3" fmla="*/ 738220 h 738220"/>
                <a:gd name="connsiteX4" fmla="*/ 0 w 2337698"/>
                <a:gd name="connsiteY4" fmla="*/ 0 h 738220"/>
                <a:gd name="connsiteX0" fmla="*/ 50104 w 2387802"/>
                <a:gd name="connsiteY0" fmla="*/ 0 h 775798"/>
                <a:gd name="connsiteX1" fmla="*/ 2387802 w 2387802"/>
                <a:gd name="connsiteY1" fmla="*/ 0 h 775798"/>
                <a:gd name="connsiteX2" fmla="*/ 2387802 w 2387802"/>
                <a:gd name="connsiteY2" fmla="*/ 738220 h 775798"/>
                <a:gd name="connsiteX3" fmla="*/ 0 w 2387802"/>
                <a:gd name="connsiteY3" fmla="*/ 775798 h 775798"/>
                <a:gd name="connsiteX4" fmla="*/ 50104 w 2387802"/>
                <a:gd name="connsiteY4" fmla="*/ 0 h 77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7802" h="775798">
                  <a:moveTo>
                    <a:pt x="50104" y="0"/>
                  </a:moveTo>
                  <a:lnTo>
                    <a:pt x="2387802" y="0"/>
                  </a:lnTo>
                  <a:lnTo>
                    <a:pt x="2387802" y="738220"/>
                  </a:lnTo>
                  <a:lnTo>
                    <a:pt x="0" y="775798"/>
                  </a:lnTo>
                  <a:lnTo>
                    <a:pt x="50104" y="0"/>
                  </a:lnTo>
                  <a:close/>
                </a:path>
              </a:pathLst>
            </a:custGeom>
            <a:solidFill>
              <a:schemeClr val="tx1">
                <a:lumMod val="25000"/>
                <a:lumOff val="75000"/>
              </a:schemeClr>
            </a:solidFill>
            <a:ln w="9525" cap="flat">
              <a:noFill/>
              <a:prstDash val="solid"/>
              <a:miter lim="800000"/>
              <a:headEnd type="none" w="med" len="med"/>
              <a:tailEnd type="none" w="med" len="med"/>
            </a:ln>
          </p:spPr>
          <p:txBody>
            <a:bodyPr lIns="0" tIns="0" rIns="0" bIns="0" anchor="ctr" anchorCtr="0"/>
            <a:lstStyle/>
            <a:p>
              <a:pPr algn="ctr"/>
              <a:r>
                <a:rPr lang="en-US" sz="2000" dirty="0">
                  <a:latin typeface="Roboto Light" pitchFamily="2" charset="0"/>
                  <a:ea typeface="Roboto Light" pitchFamily="2" charset="0"/>
                </a:rPr>
                <a:t>4. Find template </a:t>
              </a:r>
            </a:p>
          </p:txBody>
        </p:sp>
      </p:grpSp>
    </p:spTree>
    <p:extLst>
      <p:ext uri="{BB962C8B-B14F-4D97-AF65-F5344CB8AC3E}">
        <p14:creationId xmlns:p14="http://schemas.microsoft.com/office/powerpoint/2010/main" val="660188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Template Selection: Device </a:t>
            </a:r>
            <a:r>
              <a:rPr lang="en-US" dirty="0" err="1"/>
              <a:t>Config</a:t>
            </a:r>
            <a:endParaRPr lang="en-US" dirty="0"/>
          </a:p>
          <a:p>
            <a:endParaRPr lang="en-US" dirty="0"/>
          </a:p>
        </p:txBody>
      </p:sp>
      <p:sp>
        <p:nvSpPr>
          <p:cNvPr id="7" name="Content Placeholder 6"/>
          <p:cNvSpPr>
            <a:spLocks noGrp="1"/>
          </p:cNvSpPr>
          <p:nvPr>
            <p:ph sz="quarter" idx="14"/>
          </p:nvPr>
        </p:nvSpPr>
        <p:spPr/>
        <p:txBody>
          <a:bodyPr/>
          <a:lstStyle/>
          <a:p>
            <a:r>
              <a:rPr lang="en-US" dirty="0"/>
              <a:t>Device recognition:</a:t>
            </a:r>
          </a:p>
          <a:p>
            <a:pPr lvl="1"/>
            <a:r>
              <a:rPr lang="en-US" dirty="0"/>
              <a:t>If the User-Agent header matches a device, the device configuration specifies a device type and a </a:t>
            </a:r>
            <a:r>
              <a:rPr lang="en-US" dirty="0" smtClean="0"/>
              <a:t>fallback </a:t>
            </a:r>
            <a:r>
              <a:rPr lang="en-US" dirty="0"/>
              <a:t>device </a:t>
            </a:r>
            <a:r>
              <a:rPr lang="en-US" dirty="0" smtClean="0"/>
              <a:t>type</a:t>
            </a:r>
          </a:p>
          <a:p>
            <a:pPr lvl="1"/>
            <a:endParaRPr lang="en-US" dirty="0"/>
          </a:p>
          <a:p>
            <a:pPr lvl="1"/>
            <a:endParaRPr lang="en-US" dirty="0" smtClean="0"/>
          </a:p>
          <a:p>
            <a:r>
              <a:rPr lang="en-US" dirty="0" smtClean="0"/>
              <a:t>Device type:</a:t>
            </a:r>
          </a:p>
          <a:p>
            <a:pPr lvl="1"/>
            <a:r>
              <a:rPr lang="en-US" dirty="0"/>
              <a:t>Portal Foundation looks for a template property with name matching the device </a:t>
            </a:r>
            <a:r>
              <a:rPr lang="en-US" dirty="0" smtClean="0"/>
              <a:t>type</a:t>
            </a:r>
          </a:p>
          <a:p>
            <a:r>
              <a:rPr lang="en-US" dirty="0" smtClean="0"/>
              <a:t>Fall-back device type:</a:t>
            </a:r>
          </a:p>
          <a:p>
            <a:pPr lvl="1"/>
            <a:r>
              <a:rPr lang="en-US" dirty="0"/>
              <a:t>Portal Foundation looks for a template property with name matching the </a:t>
            </a:r>
            <a:r>
              <a:rPr lang="en-US" dirty="0" smtClean="0"/>
              <a:t>fallback </a:t>
            </a:r>
            <a:r>
              <a:rPr lang="en-US" dirty="0"/>
              <a:t>device type</a:t>
            </a:r>
          </a:p>
          <a:p>
            <a:endParaRPr lang="en-US" dirty="0" smtClean="0"/>
          </a:p>
          <a:p>
            <a:endParaRPr lang="en-US" dirty="0" smtClean="0"/>
          </a:p>
          <a:p>
            <a:endParaRPr lang="en-US" dirty="0"/>
          </a:p>
          <a:p>
            <a:endParaRPr lang="en-US" dirty="0"/>
          </a:p>
          <a:p>
            <a:endParaRPr lang="en-US" dirty="0"/>
          </a:p>
        </p:txBody>
      </p:sp>
      <p:sp>
        <p:nvSpPr>
          <p:cNvPr id="5" name="Slide Number Placeholder 4"/>
          <p:cNvSpPr>
            <a:spLocks noGrp="1"/>
          </p:cNvSpPr>
          <p:nvPr>
            <p:ph type="sldNum" sz="quarter" idx="4"/>
          </p:nvPr>
        </p:nvSpPr>
        <p:spPr/>
        <p:txBody>
          <a:bodyPr/>
          <a:lstStyle/>
          <a:p>
            <a:fld id="{6FF59741-7650-A046-95B5-8D31235C520E}" type="slidenum">
              <a:rPr lang="en-US" smtClean="0"/>
              <a:pPr/>
              <a:t>47</a:t>
            </a:fld>
            <a:endParaRPr lang="en-US" dirty="0"/>
          </a:p>
        </p:txBody>
      </p:sp>
      <p:sp>
        <p:nvSpPr>
          <p:cNvPr id="9" name="TextBox 8"/>
          <p:cNvSpPr txBox="1"/>
          <p:nvPr/>
        </p:nvSpPr>
        <p:spPr>
          <a:xfrm>
            <a:off x="378027" y="2452246"/>
            <a:ext cx="8306842" cy="428709"/>
          </a:xfrm>
          <a:custGeom>
            <a:avLst/>
            <a:gdLst>
              <a:gd name="connsiteX0" fmla="*/ 0 w 8223715"/>
              <a:gd name="connsiteY0" fmla="*/ 0 h 369332"/>
              <a:gd name="connsiteX1" fmla="*/ 8223715 w 8223715"/>
              <a:gd name="connsiteY1" fmla="*/ 0 h 369332"/>
              <a:gd name="connsiteX2" fmla="*/ 8223715 w 8223715"/>
              <a:gd name="connsiteY2" fmla="*/ 369332 h 369332"/>
              <a:gd name="connsiteX3" fmla="*/ 0 w 8223715"/>
              <a:gd name="connsiteY3" fmla="*/ 369332 h 369332"/>
              <a:gd name="connsiteX4" fmla="*/ 0 w 8223715"/>
              <a:gd name="connsiteY4" fmla="*/ 0 h 369332"/>
              <a:gd name="connsiteX0" fmla="*/ 0 w 8306842"/>
              <a:gd name="connsiteY0" fmla="*/ 0 h 428709"/>
              <a:gd name="connsiteX1" fmla="*/ 8223715 w 8306842"/>
              <a:gd name="connsiteY1" fmla="*/ 0 h 428709"/>
              <a:gd name="connsiteX2" fmla="*/ 8306842 w 8306842"/>
              <a:gd name="connsiteY2" fmla="*/ 428709 h 428709"/>
              <a:gd name="connsiteX3" fmla="*/ 0 w 8306842"/>
              <a:gd name="connsiteY3" fmla="*/ 369332 h 428709"/>
              <a:gd name="connsiteX4" fmla="*/ 0 w 8306842"/>
              <a:gd name="connsiteY4" fmla="*/ 0 h 428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6842" h="428709">
                <a:moveTo>
                  <a:pt x="0" y="0"/>
                </a:moveTo>
                <a:lnTo>
                  <a:pt x="8223715" y="0"/>
                </a:lnTo>
                <a:lnTo>
                  <a:pt x="8306842" y="428709"/>
                </a:lnTo>
                <a:lnTo>
                  <a:pt x="0" y="369332"/>
                </a:lnTo>
                <a:lnTo>
                  <a:pt x="0" y="0"/>
                </a:lnTo>
                <a:close/>
              </a:path>
            </a:pathLst>
          </a:custGeom>
          <a:solidFill>
            <a:schemeClr val="bg2">
              <a:lumMod val="85000"/>
            </a:schemeClr>
          </a:solidFill>
          <a:ln w="9525">
            <a:noFill/>
          </a:ln>
        </p:spPr>
        <p:style>
          <a:lnRef idx="2">
            <a:schemeClr val="accent5">
              <a:shade val="50000"/>
            </a:schemeClr>
          </a:lnRef>
          <a:fillRef idx="1">
            <a:schemeClr val="accent5"/>
          </a:fillRef>
          <a:effectRef idx="0">
            <a:schemeClr val="accent5"/>
          </a:effectRef>
          <a:fontRef idx="minor">
            <a:schemeClr val="lt1"/>
          </a:fontRef>
        </p:style>
        <p:txBody>
          <a:bodyPr wrap="square" lIns="91418" tIns="45710" rIns="91418" bIns="45710" rtlCol="0">
            <a:spAutoFit/>
          </a:bodyPr>
          <a:lstStyle/>
          <a:p>
            <a:pPr algn="l"/>
            <a:r>
              <a:rPr lang="nl-NL" dirty="0">
                <a:solidFill>
                  <a:schemeClr val="tx1"/>
                </a:solidFill>
                <a:latin typeface="Courier New" panose="02070309020205020404" pitchFamily="49" charset="0"/>
                <a:cs typeface="Courier New" panose="02070309020205020404" pitchFamily="49" charset="0"/>
              </a:rPr>
              <a:t>&lt;device type="iPhone" fallbackTypes="Smartphone"&gt;</a:t>
            </a:r>
          </a:p>
        </p:txBody>
      </p:sp>
    </p:spTree>
    <p:extLst>
      <p:ext uri="{BB962C8B-B14F-4D97-AF65-F5344CB8AC3E}">
        <p14:creationId xmlns:p14="http://schemas.microsoft.com/office/powerpoint/2010/main" val="3036437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Template Selection: Model</a:t>
            </a:r>
          </a:p>
          <a:p>
            <a:endParaRPr lang="en-US" dirty="0"/>
          </a:p>
        </p:txBody>
      </p:sp>
      <p:sp>
        <p:nvSpPr>
          <p:cNvPr id="43" name="Rectangle 76"/>
          <p:cNvSpPr>
            <a:spLocks/>
          </p:cNvSpPr>
          <p:nvPr/>
        </p:nvSpPr>
        <p:spPr bwMode="auto">
          <a:xfrm>
            <a:off x="1665982" y="2758474"/>
            <a:ext cx="1933157" cy="435293"/>
          </a:xfrm>
          <a:custGeom>
            <a:avLst/>
            <a:gdLst>
              <a:gd name="connsiteX0" fmla="*/ 0 w 1880052"/>
              <a:gd name="connsiteY0" fmla="*/ 0 h 401238"/>
              <a:gd name="connsiteX1" fmla="*/ 1880052 w 1880052"/>
              <a:gd name="connsiteY1" fmla="*/ 0 h 401238"/>
              <a:gd name="connsiteX2" fmla="*/ 1880052 w 1880052"/>
              <a:gd name="connsiteY2" fmla="*/ 401238 h 401238"/>
              <a:gd name="connsiteX3" fmla="*/ 0 w 1880052"/>
              <a:gd name="connsiteY3" fmla="*/ 401238 h 401238"/>
              <a:gd name="connsiteX4" fmla="*/ 0 w 1880052"/>
              <a:gd name="connsiteY4" fmla="*/ 0 h 401238"/>
              <a:gd name="connsiteX0" fmla="*/ 62630 w 1942682"/>
              <a:gd name="connsiteY0" fmla="*/ 0 h 463868"/>
              <a:gd name="connsiteX1" fmla="*/ 1942682 w 1942682"/>
              <a:gd name="connsiteY1" fmla="*/ 0 h 463868"/>
              <a:gd name="connsiteX2" fmla="*/ 1942682 w 1942682"/>
              <a:gd name="connsiteY2" fmla="*/ 401238 h 463868"/>
              <a:gd name="connsiteX3" fmla="*/ 0 w 1942682"/>
              <a:gd name="connsiteY3" fmla="*/ 463868 h 463868"/>
              <a:gd name="connsiteX4" fmla="*/ 62630 w 1942682"/>
              <a:gd name="connsiteY4" fmla="*/ 0 h 463868"/>
              <a:gd name="connsiteX0" fmla="*/ 53105 w 1933157"/>
              <a:gd name="connsiteY0" fmla="*/ 0 h 435293"/>
              <a:gd name="connsiteX1" fmla="*/ 1933157 w 1933157"/>
              <a:gd name="connsiteY1" fmla="*/ 0 h 435293"/>
              <a:gd name="connsiteX2" fmla="*/ 1933157 w 1933157"/>
              <a:gd name="connsiteY2" fmla="*/ 401238 h 435293"/>
              <a:gd name="connsiteX3" fmla="*/ 0 w 1933157"/>
              <a:gd name="connsiteY3" fmla="*/ 435293 h 435293"/>
              <a:gd name="connsiteX4" fmla="*/ 53105 w 1933157"/>
              <a:gd name="connsiteY4" fmla="*/ 0 h 435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3157" h="435293">
                <a:moveTo>
                  <a:pt x="53105" y="0"/>
                </a:moveTo>
                <a:lnTo>
                  <a:pt x="1933157" y="0"/>
                </a:lnTo>
                <a:lnTo>
                  <a:pt x="1933157" y="401238"/>
                </a:lnTo>
                <a:lnTo>
                  <a:pt x="0" y="435293"/>
                </a:lnTo>
                <a:lnTo>
                  <a:pt x="53105" y="0"/>
                </a:lnTo>
                <a:close/>
              </a:path>
            </a:pathLst>
          </a:custGeom>
          <a:solidFill>
            <a:schemeClr val="tx2">
              <a:lumMod val="75000"/>
              <a:lumOff val="2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200" kern="0" dirty="0">
                <a:solidFill>
                  <a:schemeClr val="bg1"/>
                </a:solidFill>
                <a:latin typeface="Roboto Black" panose="02000000000000000000" pitchFamily="2" charset="0"/>
                <a:ea typeface="Roboto Black" panose="02000000000000000000" pitchFamily="2" charset="0"/>
              </a:rPr>
              <a:t>Page</a:t>
            </a:r>
          </a:p>
        </p:txBody>
      </p:sp>
      <p:sp>
        <p:nvSpPr>
          <p:cNvPr id="44" name="Rectangle 77"/>
          <p:cNvSpPr>
            <a:spLocks/>
          </p:cNvSpPr>
          <p:nvPr/>
        </p:nvSpPr>
        <p:spPr bwMode="auto">
          <a:xfrm>
            <a:off x="1722420" y="3850312"/>
            <a:ext cx="1933846" cy="439338"/>
          </a:xfrm>
          <a:custGeom>
            <a:avLst/>
            <a:gdLst>
              <a:gd name="connsiteX0" fmla="*/ 0 w 1886221"/>
              <a:gd name="connsiteY0" fmla="*/ 0 h 401238"/>
              <a:gd name="connsiteX1" fmla="*/ 1886221 w 1886221"/>
              <a:gd name="connsiteY1" fmla="*/ 0 h 401238"/>
              <a:gd name="connsiteX2" fmla="*/ 1886221 w 1886221"/>
              <a:gd name="connsiteY2" fmla="*/ 401238 h 401238"/>
              <a:gd name="connsiteX3" fmla="*/ 0 w 1886221"/>
              <a:gd name="connsiteY3" fmla="*/ 401238 h 401238"/>
              <a:gd name="connsiteX4" fmla="*/ 0 w 1886221"/>
              <a:gd name="connsiteY4" fmla="*/ 0 h 401238"/>
              <a:gd name="connsiteX0" fmla="*/ 0 w 1933846"/>
              <a:gd name="connsiteY0" fmla="*/ 38100 h 439338"/>
              <a:gd name="connsiteX1" fmla="*/ 1933846 w 1933846"/>
              <a:gd name="connsiteY1" fmla="*/ 0 h 439338"/>
              <a:gd name="connsiteX2" fmla="*/ 1886221 w 1933846"/>
              <a:gd name="connsiteY2" fmla="*/ 439338 h 439338"/>
              <a:gd name="connsiteX3" fmla="*/ 0 w 1933846"/>
              <a:gd name="connsiteY3" fmla="*/ 439338 h 439338"/>
              <a:gd name="connsiteX4" fmla="*/ 0 w 1933846"/>
              <a:gd name="connsiteY4" fmla="*/ 38100 h 43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3846" h="439338">
                <a:moveTo>
                  <a:pt x="0" y="38100"/>
                </a:moveTo>
                <a:lnTo>
                  <a:pt x="1933846" y="0"/>
                </a:lnTo>
                <a:lnTo>
                  <a:pt x="1886221" y="439338"/>
                </a:lnTo>
                <a:lnTo>
                  <a:pt x="0" y="439338"/>
                </a:lnTo>
                <a:lnTo>
                  <a:pt x="0" y="38100"/>
                </a:lnTo>
                <a:close/>
              </a:path>
            </a:pathLst>
          </a:custGeom>
          <a:solidFill>
            <a:schemeClr val="tx2">
              <a:lumMod val="75000"/>
              <a:lumOff val="2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200" kern="0" dirty="0">
                <a:solidFill>
                  <a:schemeClr val="bg1"/>
                </a:solidFill>
                <a:latin typeface="Roboto Black" panose="02000000000000000000" pitchFamily="2" charset="0"/>
                <a:ea typeface="Roboto Black" panose="02000000000000000000" pitchFamily="2" charset="0"/>
              </a:rPr>
              <a:t>Container</a:t>
            </a:r>
          </a:p>
        </p:txBody>
      </p:sp>
      <p:sp>
        <p:nvSpPr>
          <p:cNvPr id="45" name="Rectangle 78"/>
          <p:cNvSpPr>
            <a:spLocks/>
          </p:cNvSpPr>
          <p:nvPr/>
        </p:nvSpPr>
        <p:spPr bwMode="auto">
          <a:xfrm>
            <a:off x="878105" y="4806949"/>
            <a:ext cx="1899102" cy="448863"/>
          </a:xfrm>
          <a:custGeom>
            <a:avLst/>
            <a:gdLst>
              <a:gd name="connsiteX0" fmla="*/ 0 w 1880052"/>
              <a:gd name="connsiteY0" fmla="*/ 0 h 401238"/>
              <a:gd name="connsiteX1" fmla="*/ 1880052 w 1880052"/>
              <a:gd name="connsiteY1" fmla="*/ 0 h 401238"/>
              <a:gd name="connsiteX2" fmla="*/ 1880052 w 1880052"/>
              <a:gd name="connsiteY2" fmla="*/ 401238 h 401238"/>
              <a:gd name="connsiteX3" fmla="*/ 0 w 1880052"/>
              <a:gd name="connsiteY3" fmla="*/ 401238 h 401238"/>
              <a:gd name="connsiteX4" fmla="*/ 0 w 1880052"/>
              <a:gd name="connsiteY4" fmla="*/ 0 h 401238"/>
              <a:gd name="connsiteX0" fmla="*/ 0 w 1899102"/>
              <a:gd name="connsiteY0" fmla="*/ 0 h 448863"/>
              <a:gd name="connsiteX1" fmla="*/ 1899102 w 1899102"/>
              <a:gd name="connsiteY1" fmla="*/ 47625 h 448863"/>
              <a:gd name="connsiteX2" fmla="*/ 1899102 w 1899102"/>
              <a:gd name="connsiteY2" fmla="*/ 448863 h 448863"/>
              <a:gd name="connsiteX3" fmla="*/ 19050 w 1899102"/>
              <a:gd name="connsiteY3" fmla="*/ 448863 h 448863"/>
              <a:gd name="connsiteX4" fmla="*/ 0 w 1899102"/>
              <a:gd name="connsiteY4" fmla="*/ 0 h 44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9102" h="448863">
                <a:moveTo>
                  <a:pt x="0" y="0"/>
                </a:moveTo>
                <a:lnTo>
                  <a:pt x="1899102" y="47625"/>
                </a:lnTo>
                <a:lnTo>
                  <a:pt x="1899102" y="448863"/>
                </a:lnTo>
                <a:lnTo>
                  <a:pt x="19050" y="448863"/>
                </a:lnTo>
                <a:lnTo>
                  <a:pt x="0" y="0"/>
                </a:lnTo>
                <a:close/>
              </a:path>
            </a:pathLst>
          </a:custGeom>
          <a:solidFill>
            <a:schemeClr val="tx2">
              <a:lumMod val="75000"/>
              <a:lumOff val="2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200" kern="0" dirty="0">
                <a:solidFill>
                  <a:schemeClr val="bg1"/>
                </a:solidFill>
                <a:latin typeface="Roboto Black" panose="02000000000000000000" pitchFamily="2" charset="0"/>
                <a:ea typeface="Roboto Black" panose="02000000000000000000" pitchFamily="2" charset="0"/>
              </a:rPr>
              <a:t>Widget 1</a:t>
            </a:r>
          </a:p>
        </p:txBody>
      </p:sp>
      <p:sp>
        <p:nvSpPr>
          <p:cNvPr id="46" name="Rectangle 79"/>
          <p:cNvSpPr>
            <a:spLocks/>
          </p:cNvSpPr>
          <p:nvPr/>
        </p:nvSpPr>
        <p:spPr bwMode="auto">
          <a:xfrm>
            <a:off x="3007806" y="4832942"/>
            <a:ext cx="1969480" cy="439338"/>
          </a:xfrm>
          <a:custGeom>
            <a:avLst/>
            <a:gdLst>
              <a:gd name="connsiteX0" fmla="*/ 0 w 1893280"/>
              <a:gd name="connsiteY0" fmla="*/ 0 h 401238"/>
              <a:gd name="connsiteX1" fmla="*/ 1893280 w 1893280"/>
              <a:gd name="connsiteY1" fmla="*/ 0 h 401238"/>
              <a:gd name="connsiteX2" fmla="*/ 1893280 w 1893280"/>
              <a:gd name="connsiteY2" fmla="*/ 401238 h 401238"/>
              <a:gd name="connsiteX3" fmla="*/ 0 w 1893280"/>
              <a:gd name="connsiteY3" fmla="*/ 401238 h 401238"/>
              <a:gd name="connsiteX4" fmla="*/ 0 w 1893280"/>
              <a:gd name="connsiteY4" fmla="*/ 0 h 401238"/>
              <a:gd name="connsiteX0" fmla="*/ 0 w 1969480"/>
              <a:gd name="connsiteY0" fmla="*/ 0 h 439338"/>
              <a:gd name="connsiteX1" fmla="*/ 1893280 w 1969480"/>
              <a:gd name="connsiteY1" fmla="*/ 0 h 439338"/>
              <a:gd name="connsiteX2" fmla="*/ 1969480 w 1969480"/>
              <a:gd name="connsiteY2" fmla="*/ 439338 h 439338"/>
              <a:gd name="connsiteX3" fmla="*/ 0 w 1969480"/>
              <a:gd name="connsiteY3" fmla="*/ 401238 h 439338"/>
              <a:gd name="connsiteX4" fmla="*/ 0 w 1969480"/>
              <a:gd name="connsiteY4" fmla="*/ 0 h 43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480" h="439338">
                <a:moveTo>
                  <a:pt x="0" y="0"/>
                </a:moveTo>
                <a:lnTo>
                  <a:pt x="1893280" y="0"/>
                </a:lnTo>
                <a:lnTo>
                  <a:pt x="1969480" y="439338"/>
                </a:lnTo>
                <a:lnTo>
                  <a:pt x="0" y="401238"/>
                </a:lnTo>
                <a:lnTo>
                  <a:pt x="0" y="0"/>
                </a:lnTo>
                <a:close/>
              </a:path>
            </a:pathLst>
          </a:custGeom>
          <a:solidFill>
            <a:schemeClr val="tx2">
              <a:lumMod val="75000"/>
              <a:lumOff val="2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200" kern="0" dirty="0">
                <a:solidFill>
                  <a:schemeClr val="bg1"/>
                </a:solidFill>
                <a:latin typeface="Roboto Black" panose="02000000000000000000" pitchFamily="2" charset="0"/>
                <a:ea typeface="Roboto Black" panose="02000000000000000000" pitchFamily="2" charset="0"/>
              </a:rPr>
              <a:t>Widget  2</a:t>
            </a:r>
          </a:p>
        </p:txBody>
      </p:sp>
      <p:cxnSp>
        <p:nvCxnSpPr>
          <p:cNvPr id="47" name="Straight Arrow Connector 46"/>
          <p:cNvCxnSpPr/>
          <p:nvPr/>
        </p:nvCxnSpPr>
        <p:spPr bwMode="auto">
          <a:xfrm>
            <a:off x="2669204" y="3176615"/>
            <a:ext cx="10509" cy="711796"/>
          </a:xfrm>
          <a:prstGeom prst="straightConnector1">
            <a:avLst/>
          </a:prstGeom>
          <a:solidFill>
            <a:srgbClr val="00B8FF"/>
          </a:solidFill>
          <a:ln w="381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Arrow Connector 47"/>
          <p:cNvCxnSpPr/>
          <p:nvPr/>
        </p:nvCxnSpPr>
        <p:spPr bwMode="auto">
          <a:xfrm flipH="1">
            <a:off x="1827658" y="4276155"/>
            <a:ext cx="282269" cy="582541"/>
          </a:xfrm>
          <a:prstGeom prst="straightConnector1">
            <a:avLst/>
          </a:prstGeom>
          <a:solidFill>
            <a:srgbClr val="00B8FF"/>
          </a:solidFill>
          <a:ln w="381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Arrow Connector 48"/>
          <p:cNvCxnSpPr/>
          <p:nvPr/>
        </p:nvCxnSpPr>
        <p:spPr bwMode="auto">
          <a:xfrm>
            <a:off x="3227075" y="4278395"/>
            <a:ext cx="653579" cy="554546"/>
          </a:xfrm>
          <a:prstGeom prst="straightConnector1">
            <a:avLst/>
          </a:prstGeom>
          <a:solidFill>
            <a:srgbClr val="00B8FF"/>
          </a:solidFill>
          <a:ln w="381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Rectangle 83"/>
          <p:cNvSpPr>
            <a:spLocks/>
          </p:cNvSpPr>
          <p:nvPr/>
        </p:nvSpPr>
        <p:spPr bwMode="auto">
          <a:xfrm>
            <a:off x="5896652" y="2663473"/>
            <a:ext cx="1571827" cy="453625"/>
          </a:xfrm>
          <a:custGeom>
            <a:avLst/>
            <a:gdLst>
              <a:gd name="connsiteX0" fmla="*/ 0 w 1533727"/>
              <a:gd name="connsiteY0" fmla="*/ 0 h 401238"/>
              <a:gd name="connsiteX1" fmla="*/ 1533727 w 1533727"/>
              <a:gd name="connsiteY1" fmla="*/ 0 h 401238"/>
              <a:gd name="connsiteX2" fmla="*/ 1533727 w 1533727"/>
              <a:gd name="connsiteY2" fmla="*/ 401238 h 401238"/>
              <a:gd name="connsiteX3" fmla="*/ 0 w 1533727"/>
              <a:gd name="connsiteY3" fmla="*/ 401238 h 401238"/>
              <a:gd name="connsiteX4" fmla="*/ 0 w 1533727"/>
              <a:gd name="connsiteY4" fmla="*/ 0 h 401238"/>
              <a:gd name="connsiteX0" fmla="*/ 0 w 1571827"/>
              <a:gd name="connsiteY0" fmla="*/ 0 h 453625"/>
              <a:gd name="connsiteX1" fmla="*/ 1571827 w 1571827"/>
              <a:gd name="connsiteY1" fmla="*/ 52387 h 453625"/>
              <a:gd name="connsiteX2" fmla="*/ 1571827 w 1571827"/>
              <a:gd name="connsiteY2" fmla="*/ 453625 h 453625"/>
              <a:gd name="connsiteX3" fmla="*/ 38100 w 1571827"/>
              <a:gd name="connsiteY3" fmla="*/ 453625 h 453625"/>
              <a:gd name="connsiteX4" fmla="*/ 0 w 1571827"/>
              <a:gd name="connsiteY4" fmla="*/ 0 h 45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827" h="453625">
                <a:moveTo>
                  <a:pt x="0" y="0"/>
                </a:moveTo>
                <a:lnTo>
                  <a:pt x="1571827" y="52387"/>
                </a:lnTo>
                <a:lnTo>
                  <a:pt x="1571827" y="453625"/>
                </a:lnTo>
                <a:lnTo>
                  <a:pt x="38100" y="453625"/>
                </a:lnTo>
                <a:lnTo>
                  <a:pt x="0" y="0"/>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err="1">
                <a:solidFill>
                  <a:srgbClr val="000000"/>
                </a:solidFill>
                <a:latin typeface="Courier New" pitchFamily="49" charset="0"/>
                <a:ea typeface="MS PGothic" pitchFamily="34" charset="-128"/>
                <a:cs typeface="Courier New" pitchFamily="49" charset="0"/>
              </a:rPr>
              <a:t>page.jsp</a:t>
            </a:r>
            <a:endParaRPr lang="en-US" sz="1400" b="1" kern="0" dirty="0">
              <a:solidFill>
                <a:srgbClr val="000000"/>
              </a:solidFill>
              <a:latin typeface="Courier New" pitchFamily="49" charset="0"/>
              <a:ea typeface="MS PGothic" pitchFamily="34" charset="-128"/>
              <a:cs typeface="Courier New" pitchFamily="49" charset="0"/>
            </a:endParaRPr>
          </a:p>
        </p:txBody>
      </p:sp>
      <p:sp>
        <p:nvSpPr>
          <p:cNvPr id="51" name="Rectangle 84"/>
          <p:cNvSpPr>
            <a:spLocks/>
          </p:cNvSpPr>
          <p:nvPr/>
        </p:nvSpPr>
        <p:spPr bwMode="auto">
          <a:xfrm>
            <a:off x="6054741" y="3815337"/>
            <a:ext cx="2203095" cy="436957"/>
          </a:xfrm>
          <a:custGeom>
            <a:avLst/>
            <a:gdLst>
              <a:gd name="connsiteX0" fmla="*/ 0 w 2176902"/>
              <a:gd name="connsiteY0" fmla="*/ 0 h 401238"/>
              <a:gd name="connsiteX1" fmla="*/ 2176902 w 2176902"/>
              <a:gd name="connsiteY1" fmla="*/ 0 h 401238"/>
              <a:gd name="connsiteX2" fmla="*/ 2176902 w 2176902"/>
              <a:gd name="connsiteY2" fmla="*/ 401238 h 401238"/>
              <a:gd name="connsiteX3" fmla="*/ 0 w 2176902"/>
              <a:gd name="connsiteY3" fmla="*/ 401238 h 401238"/>
              <a:gd name="connsiteX4" fmla="*/ 0 w 2176902"/>
              <a:gd name="connsiteY4" fmla="*/ 0 h 401238"/>
              <a:gd name="connsiteX0" fmla="*/ 0 w 2193570"/>
              <a:gd name="connsiteY0" fmla="*/ 28575 h 429813"/>
              <a:gd name="connsiteX1" fmla="*/ 2193570 w 2193570"/>
              <a:gd name="connsiteY1" fmla="*/ 0 h 429813"/>
              <a:gd name="connsiteX2" fmla="*/ 2176902 w 2193570"/>
              <a:gd name="connsiteY2" fmla="*/ 429813 h 429813"/>
              <a:gd name="connsiteX3" fmla="*/ 0 w 2193570"/>
              <a:gd name="connsiteY3" fmla="*/ 429813 h 429813"/>
              <a:gd name="connsiteX4" fmla="*/ 0 w 2193570"/>
              <a:gd name="connsiteY4" fmla="*/ 28575 h 429813"/>
              <a:gd name="connsiteX0" fmla="*/ 0 w 2203095"/>
              <a:gd name="connsiteY0" fmla="*/ 35719 h 436957"/>
              <a:gd name="connsiteX1" fmla="*/ 2203095 w 2203095"/>
              <a:gd name="connsiteY1" fmla="*/ 0 h 436957"/>
              <a:gd name="connsiteX2" fmla="*/ 2176902 w 2203095"/>
              <a:gd name="connsiteY2" fmla="*/ 436957 h 436957"/>
              <a:gd name="connsiteX3" fmla="*/ 0 w 2203095"/>
              <a:gd name="connsiteY3" fmla="*/ 436957 h 436957"/>
              <a:gd name="connsiteX4" fmla="*/ 0 w 2203095"/>
              <a:gd name="connsiteY4" fmla="*/ 35719 h 436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095" h="436957">
                <a:moveTo>
                  <a:pt x="0" y="35719"/>
                </a:moveTo>
                <a:lnTo>
                  <a:pt x="2203095" y="0"/>
                </a:lnTo>
                <a:lnTo>
                  <a:pt x="2176902" y="436957"/>
                </a:lnTo>
                <a:lnTo>
                  <a:pt x="0" y="436957"/>
                </a:lnTo>
                <a:lnTo>
                  <a:pt x="0" y="35719"/>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err="1" smtClean="0">
                <a:solidFill>
                  <a:srgbClr val="000000"/>
                </a:solidFill>
                <a:latin typeface="Courier New" pitchFamily="49" charset="0"/>
                <a:ea typeface="MS PGothic" pitchFamily="34" charset="-128"/>
                <a:cs typeface="Courier New" pitchFamily="49" charset="0"/>
              </a:rPr>
              <a:t>container.soy</a:t>
            </a:r>
            <a:endParaRPr lang="en-US" sz="1100" b="1" kern="0" dirty="0">
              <a:solidFill>
                <a:srgbClr val="000000"/>
              </a:solidFill>
              <a:latin typeface="Courier New" pitchFamily="49" charset="0"/>
              <a:ea typeface="MS PGothic" pitchFamily="34" charset="-128"/>
              <a:cs typeface="Courier New" pitchFamily="49" charset="0"/>
            </a:endParaRPr>
          </a:p>
        </p:txBody>
      </p:sp>
      <p:sp>
        <p:nvSpPr>
          <p:cNvPr id="52" name="Rectangle 85"/>
          <p:cNvSpPr>
            <a:spLocks/>
          </p:cNvSpPr>
          <p:nvPr/>
        </p:nvSpPr>
        <p:spPr bwMode="auto">
          <a:xfrm>
            <a:off x="460089" y="5876313"/>
            <a:ext cx="1608210" cy="458388"/>
          </a:xfrm>
          <a:custGeom>
            <a:avLst/>
            <a:gdLst>
              <a:gd name="connsiteX0" fmla="*/ 0 w 1560585"/>
              <a:gd name="connsiteY0" fmla="*/ 0 h 401238"/>
              <a:gd name="connsiteX1" fmla="*/ 1560585 w 1560585"/>
              <a:gd name="connsiteY1" fmla="*/ 0 h 401238"/>
              <a:gd name="connsiteX2" fmla="*/ 1560585 w 1560585"/>
              <a:gd name="connsiteY2" fmla="*/ 401238 h 401238"/>
              <a:gd name="connsiteX3" fmla="*/ 0 w 1560585"/>
              <a:gd name="connsiteY3" fmla="*/ 401238 h 401238"/>
              <a:gd name="connsiteX4" fmla="*/ 0 w 1560585"/>
              <a:gd name="connsiteY4" fmla="*/ 0 h 401238"/>
              <a:gd name="connsiteX0" fmla="*/ 0 w 1608210"/>
              <a:gd name="connsiteY0" fmla="*/ 57150 h 458388"/>
              <a:gd name="connsiteX1" fmla="*/ 1608210 w 1608210"/>
              <a:gd name="connsiteY1" fmla="*/ 0 h 458388"/>
              <a:gd name="connsiteX2" fmla="*/ 1560585 w 1608210"/>
              <a:gd name="connsiteY2" fmla="*/ 458388 h 458388"/>
              <a:gd name="connsiteX3" fmla="*/ 0 w 1608210"/>
              <a:gd name="connsiteY3" fmla="*/ 458388 h 458388"/>
              <a:gd name="connsiteX4" fmla="*/ 0 w 1608210"/>
              <a:gd name="connsiteY4" fmla="*/ 57150 h 458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210" h="458388">
                <a:moveTo>
                  <a:pt x="0" y="57150"/>
                </a:moveTo>
                <a:lnTo>
                  <a:pt x="1608210" y="0"/>
                </a:lnTo>
                <a:lnTo>
                  <a:pt x="1560585" y="458388"/>
                </a:lnTo>
                <a:lnTo>
                  <a:pt x="0" y="458388"/>
                </a:lnTo>
                <a:lnTo>
                  <a:pt x="0" y="57150"/>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a:solidFill>
                  <a:srgbClr val="000000"/>
                </a:solidFill>
                <a:latin typeface="Courier New" pitchFamily="49" charset="0"/>
                <a:ea typeface="MS PGothic" pitchFamily="34" charset="-128"/>
                <a:cs typeface="Courier New" pitchFamily="49" charset="0"/>
              </a:rPr>
              <a:t>widget-1.jsp</a:t>
            </a:r>
            <a:endParaRPr lang="en-US" sz="1400" b="1" kern="0" dirty="0">
              <a:solidFill>
                <a:srgbClr val="000000"/>
              </a:solidFill>
              <a:latin typeface="Courier New" pitchFamily="49" charset="0"/>
              <a:ea typeface="MS PGothic" pitchFamily="34" charset="-128"/>
              <a:cs typeface="Courier New" pitchFamily="49" charset="0"/>
            </a:endParaRPr>
          </a:p>
        </p:txBody>
      </p:sp>
      <p:sp>
        <p:nvSpPr>
          <p:cNvPr id="53" name="Rectangle 86"/>
          <p:cNvSpPr>
            <a:spLocks/>
          </p:cNvSpPr>
          <p:nvPr/>
        </p:nvSpPr>
        <p:spPr bwMode="auto">
          <a:xfrm>
            <a:off x="5918405" y="4665616"/>
            <a:ext cx="2412902" cy="448863"/>
          </a:xfrm>
          <a:custGeom>
            <a:avLst/>
            <a:gdLst>
              <a:gd name="connsiteX0" fmla="*/ 0 w 2374802"/>
              <a:gd name="connsiteY0" fmla="*/ 0 h 401238"/>
              <a:gd name="connsiteX1" fmla="*/ 2374802 w 2374802"/>
              <a:gd name="connsiteY1" fmla="*/ 0 h 401238"/>
              <a:gd name="connsiteX2" fmla="*/ 2374802 w 2374802"/>
              <a:gd name="connsiteY2" fmla="*/ 401238 h 401238"/>
              <a:gd name="connsiteX3" fmla="*/ 0 w 2374802"/>
              <a:gd name="connsiteY3" fmla="*/ 401238 h 401238"/>
              <a:gd name="connsiteX4" fmla="*/ 0 w 2374802"/>
              <a:gd name="connsiteY4" fmla="*/ 0 h 401238"/>
              <a:gd name="connsiteX0" fmla="*/ 0 w 2412902"/>
              <a:gd name="connsiteY0" fmla="*/ 0 h 448863"/>
              <a:gd name="connsiteX1" fmla="*/ 2374802 w 2412902"/>
              <a:gd name="connsiteY1" fmla="*/ 0 h 448863"/>
              <a:gd name="connsiteX2" fmla="*/ 2412902 w 2412902"/>
              <a:gd name="connsiteY2" fmla="*/ 448863 h 448863"/>
              <a:gd name="connsiteX3" fmla="*/ 0 w 2412902"/>
              <a:gd name="connsiteY3" fmla="*/ 401238 h 448863"/>
              <a:gd name="connsiteX4" fmla="*/ 0 w 2412902"/>
              <a:gd name="connsiteY4" fmla="*/ 0 h 44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902" h="448863">
                <a:moveTo>
                  <a:pt x="0" y="0"/>
                </a:moveTo>
                <a:lnTo>
                  <a:pt x="2374802" y="0"/>
                </a:lnTo>
                <a:lnTo>
                  <a:pt x="2412902" y="448863"/>
                </a:lnTo>
                <a:lnTo>
                  <a:pt x="0" y="401238"/>
                </a:lnTo>
                <a:lnTo>
                  <a:pt x="0" y="0"/>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err="1">
                <a:solidFill>
                  <a:srgbClr val="000000"/>
                </a:solidFill>
                <a:latin typeface="Courier New" pitchFamily="49" charset="0"/>
                <a:ea typeface="MS PGothic" pitchFamily="34" charset="-128"/>
                <a:cs typeface="Courier New" pitchFamily="49" charset="0"/>
              </a:rPr>
              <a:t>container_tablet.soy</a:t>
            </a:r>
            <a:endParaRPr lang="en-US" sz="1100" b="1" kern="0" dirty="0">
              <a:solidFill>
                <a:srgbClr val="000000"/>
              </a:solidFill>
              <a:latin typeface="Courier New" pitchFamily="49" charset="0"/>
              <a:ea typeface="MS PGothic" pitchFamily="34" charset="-128"/>
              <a:cs typeface="Courier New" pitchFamily="49" charset="0"/>
            </a:endParaRPr>
          </a:p>
        </p:txBody>
      </p:sp>
      <p:sp>
        <p:nvSpPr>
          <p:cNvPr id="54" name="Rectangle 87"/>
          <p:cNvSpPr>
            <a:spLocks/>
          </p:cNvSpPr>
          <p:nvPr/>
        </p:nvSpPr>
        <p:spPr bwMode="auto">
          <a:xfrm>
            <a:off x="2117935" y="5915806"/>
            <a:ext cx="2334852" cy="448863"/>
          </a:xfrm>
          <a:custGeom>
            <a:avLst/>
            <a:gdLst>
              <a:gd name="connsiteX0" fmla="*/ 0 w 2325327"/>
              <a:gd name="connsiteY0" fmla="*/ 0 h 401238"/>
              <a:gd name="connsiteX1" fmla="*/ 2325327 w 2325327"/>
              <a:gd name="connsiteY1" fmla="*/ 0 h 401238"/>
              <a:gd name="connsiteX2" fmla="*/ 2325327 w 2325327"/>
              <a:gd name="connsiteY2" fmla="*/ 401238 h 401238"/>
              <a:gd name="connsiteX3" fmla="*/ 0 w 2325327"/>
              <a:gd name="connsiteY3" fmla="*/ 401238 h 401238"/>
              <a:gd name="connsiteX4" fmla="*/ 0 w 2325327"/>
              <a:gd name="connsiteY4" fmla="*/ 0 h 401238"/>
              <a:gd name="connsiteX0" fmla="*/ 0 w 2334852"/>
              <a:gd name="connsiteY0" fmla="*/ 0 h 448863"/>
              <a:gd name="connsiteX1" fmla="*/ 2334852 w 2334852"/>
              <a:gd name="connsiteY1" fmla="*/ 47625 h 448863"/>
              <a:gd name="connsiteX2" fmla="*/ 2334852 w 2334852"/>
              <a:gd name="connsiteY2" fmla="*/ 448863 h 448863"/>
              <a:gd name="connsiteX3" fmla="*/ 9525 w 2334852"/>
              <a:gd name="connsiteY3" fmla="*/ 448863 h 448863"/>
              <a:gd name="connsiteX4" fmla="*/ 0 w 2334852"/>
              <a:gd name="connsiteY4" fmla="*/ 0 h 44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4852" h="448863">
                <a:moveTo>
                  <a:pt x="0" y="0"/>
                </a:moveTo>
                <a:lnTo>
                  <a:pt x="2334852" y="47625"/>
                </a:lnTo>
                <a:lnTo>
                  <a:pt x="2334852" y="448863"/>
                </a:lnTo>
                <a:lnTo>
                  <a:pt x="9525" y="448863"/>
                </a:lnTo>
                <a:lnTo>
                  <a:pt x="0" y="0"/>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a:solidFill>
                  <a:srgbClr val="000000"/>
                </a:solidFill>
                <a:latin typeface="Courier New" pitchFamily="49" charset="0"/>
                <a:ea typeface="MS PGothic" pitchFamily="34" charset="-128"/>
                <a:cs typeface="Courier New" pitchFamily="49" charset="0"/>
              </a:rPr>
              <a:t>widget-1-mobile.jsp</a:t>
            </a:r>
            <a:endParaRPr lang="en-US" sz="1400" b="1" kern="0" dirty="0">
              <a:solidFill>
                <a:srgbClr val="000000"/>
              </a:solidFill>
              <a:latin typeface="Courier New" pitchFamily="49" charset="0"/>
              <a:ea typeface="MS PGothic" pitchFamily="34" charset="-128"/>
              <a:cs typeface="Courier New" pitchFamily="49" charset="0"/>
            </a:endParaRPr>
          </a:p>
        </p:txBody>
      </p:sp>
      <p:sp>
        <p:nvSpPr>
          <p:cNvPr id="55" name="Rectangle 88"/>
          <p:cNvSpPr>
            <a:spLocks/>
          </p:cNvSpPr>
          <p:nvPr/>
        </p:nvSpPr>
        <p:spPr bwMode="auto">
          <a:xfrm>
            <a:off x="4612888" y="5977963"/>
            <a:ext cx="1608491" cy="426638"/>
          </a:xfrm>
          <a:custGeom>
            <a:avLst/>
            <a:gdLst>
              <a:gd name="connsiteX0" fmla="*/ 0 w 1525941"/>
              <a:gd name="connsiteY0" fmla="*/ 0 h 401238"/>
              <a:gd name="connsiteX1" fmla="*/ 1525941 w 1525941"/>
              <a:gd name="connsiteY1" fmla="*/ 0 h 401238"/>
              <a:gd name="connsiteX2" fmla="*/ 1525941 w 1525941"/>
              <a:gd name="connsiteY2" fmla="*/ 401238 h 401238"/>
              <a:gd name="connsiteX3" fmla="*/ 0 w 1525941"/>
              <a:gd name="connsiteY3" fmla="*/ 401238 h 401238"/>
              <a:gd name="connsiteX4" fmla="*/ 0 w 1525941"/>
              <a:gd name="connsiteY4" fmla="*/ 0 h 401238"/>
              <a:gd name="connsiteX0" fmla="*/ 0 w 1576741"/>
              <a:gd name="connsiteY0" fmla="*/ 0 h 407588"/>
              <a:gd name="connsiteX1" fmla="*/ 1525941 w 1576741"/>
              <a:gd name="connsiteY1" fmla="*/ 0 h 407588"/>
              <a:gd name="connsiteX2" fmla="*/ 1576741 w 1576741"/>
              <a:gd name="connsiteY2" fmla="*/ 407588 h 407588"/>
              <a:gd name="connsiteX3" fmla="*/ 0 w 1576741"/>
              <a:gd name="connsiteY3" fmla="*/ 401238 h 407588"/>
              <a:gd name="connsiteX4" fmla="*/ 0 w 1576741"/>
              <a:gd name="connsiteY4" fmla="*/ 0 h 407588"/>
              <a:gd name="connsiteX0" fmla="*/ 0 w 1608491"/>
              <a:gd name="connsiteY0" fmla="*/ 0 h 426638"/>
              <a:gd name="connsiteX1" fmla="*/ 1525941 w 1608491"/>
              <a:gd name="connsiteY1" fmla="*/ 0 h 426638"/>
              <a:gd name="connsiteX2" fmla="*/ 1608491 w 1608491"/>
              <a:gd name="connsiteY2" fmla="*/ 426638 h 426638"/>
              <a:gd name="connsiteX3" fmla="*/ 0 w 1608491"/>
              <a:gd name="connsiteY3" fmla="*/ 401238 h 426638"/>
              <a:gd name="connsiteX4" fmla="*/ 0 w 1608491"/>
              <a:gd name="connsiteY4" fmla="*/ 0 h 426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491" h="426638">
                <a:moveTo>
                  <a:pt x="0" y="0"/>
                </a:moveTo>
                <a:lnTo>
                  <a:pt x="1525941" y="0"/>
                </a:lnTo>
                <a:lnTo>
                  <a:pt x="1608491" y="426638"/>
                </a:lnTo>
                <a:lnTo>
                  <a:pt x="0" y="401238"/>
                </a:lnTo>
                <a:lnTo>
                  <a:pt x="0" y="0"/>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a:solidFill>
                  <a:srgbClr val="000000"/>
                </a:solidFill>
                <a:latin typeface="Courier New" pitchFamily="49" charset="0"/>
                <a:ea typeface="MS PGothic" pitchFamily="34" charset="-128"/>
                <a:cs typeface="Courier New" pitchFamily="49" charset="0"/>
              </a:rPr>
              <a:t>widget-2.jsp</a:t>
            </a:r>
            <a:endParaRPr lang="en-US" sz="1400" b="1" kern="0" dirty="0">
              <a:solidFill>
                <a:srgbClr val="000000"/>
              </a:solidFill>
              <a:latin typeface="Courier New" pitchFamily="49" charset="0"/>
              <a:ea typeface="MS PGothic" pitchFamily="34" charset="-128"/>
              <a:cs typeface="Courier New" pitchFamily="49" charset="0"/>
            </a:endParaRPr>
          </a:p>
        </p:txBody>
      </p:sp>
      <p:sp>
        <p:nvSpPr>
          <p:cNvPr id="56" name="Rectangle 89"/>
          <p:cNvSpPr>
            <a:spLocks/>
          </p:cNvSpPr>
          <p:nvPr/>
        </p:nvSpPr>
        <p:spPr bwMode="auto">
          <a:xfrm>
            <a:off x="6308129" y="5957482"/>
            <a:ext cx="2368329" cy="439338"/>
          </a:xfrm>
          <a:custGeom>
            <a:avLst/>
            <a:gdLst>
              <a:gd name="connsiteX0" fmla="*/ 0 w 2320704"/>
              <a:gd name="connsiteY0" fmla="*/ 0 h 401238"/>
              <a:gd name="connsiteX1" fmla="*/ 2320704 w 2320704"/>
              <a:gd name="connsiteY1" fmla="*/ 0 h 401238"/>
              <a:gd name="connsiteX2" fmla="*/ 2320704 w 2320704"/>
              <a:gd name="connsiteY2" fmla="*/ 401238 h 401238"/>
              <a:gd name="connsiteX3" fmla="*/ 0 w 2320704"/>
              <a:gd name="connsiteY3" fmla="*/ 401238 h 401238"/>
              <a:gd name="connsiteX4" fmla="*/ 0 w 2320704"/>
              <a:gd name="connsiteY4" fmla="*/ 0 h 401238"/>
              <a:gd name="connsiteX0" fmla="*/ 0 w 2368329"/>
              <a:gd name="connsiteY0" fmla="*/ 38100 h 439338"/>
              <a:gd name="connsiteX1" fmla="*/ 2368329 w 2368329"/>
              <a:gd name="connsiteY1" fmla="*/ 0 h 439338"/>
              <a:gd name="connsiteX2" fmla="*/ 2320704 w 2368329"/>
              <a:gd name="connsiteY2" fmla="*/ 439338 h 439338"/>
              <a:gd name="connsiteX3" fmla="*/ 0 w 2368329"/>
              <a:gd name="connsiteY3" fmla="*/ 439338 h 439338"/>
              <a:gd name="connsiteX4" fmla="*/ 0 w 2368329"/>
              <a:gd name="connsiteY4" fmla="*/ 38100 h 43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329" h="439338">
                <a:moveTo>
                  <a:pt x="0" y="38100"/>
                </a:moveTo>
                <a:lnTo>
                  <a:pt x="2368329" y="0"/>
                </a:lnTo>
                <a:lnTo>
                  <a:pt x="2320704" y="439338"/>
                </a:lnTo>
                <a:lnTo>
                  <a:pt x="0" y="439338"/>
                </a:lnTo>
                <a:lnTo>
                  <a:pt x="0" y="38100"/>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a:solidFill>
                  <a:srgbClr val="000000"/>
                </a:solidFill>
                <a:latin typeface="Courier New" pitchFamily="49" charset="0"/>
                <a:ea typeface="MS PGothic" pitchFamily="34" charset="-128"/>
                <a:cs typeface="Courier New" pitchFamily="49" charset="0"/>
              </a:rPr>
              <a:t>widget-2-mobile.jsp</a:t>
            </a:r>
            <a:endParaRPr lang="en-US" sz="1400" b="1" kern="0" dirty="0">
              <a:solidFill>
                <a:srgbClr val="000000"/>
              </a:solidFill>
              <a:latin typeface="Courier New" pitchFamily="49" charset="0"/>
              <a:ea typeface="MS PGothic" pitchFamily="34" charset="-128"/>
              <a:cs typeface="Courier New" pitchFamily="49" charset="0"/>
            </a:endParaRPr>
          </a:p>
        </p:txBody>
      </p:sp>
      <p:cxnSp>
        <p:nvCxnSpPr>
          <p:cNvPr id="57" name="Straight Arrow Connector 56"/>
          <p:cNvCxnSpPr/>
          <p:nvPr/>
        </p:nvCxnSpPr>
        <p:spPr bwMode="auto">
          <a:xfrm flipH="1">
            <a:off x="1137080" y="5255812"/>
            <a:ext cx="485464" cy="659994"/>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p:cNvCxnSpPr/>
          <p:nvPr/>
        </p:nvCxnSpPr>
        <p:spPr bwMode="auto">
          <a:xfrm>
            <a:off x="2186372" y="5255812"/>
            <a:ext cx="1032527" cy="679860"/>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p:cNvCxnSpPr/>
          <p:nvPr/>
        </p:nvCxnSpPr>
        <p:spPr bwMode="auto">
          <a:xfrm>
            <a:off x="3851920" y="5255812"/>
            <a:ext cx="1409038" cy="729770"/>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Arrow Connector 59"/>
          <p:cNvCxnSpPr/>
          <p:nvPr/>
        </p:nvCxnSpPr>
        <p:spPr bwMode="auto">
          <a:xfrm>
            <a:off x="4570805" y="5272279"/>
            <a:ext cx="2939960" cy="705677"/>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p:cNvCxnSpPr/>
          <p:nvPr/>
        </p:nvCxnSpPr>
        <p:spPr bwMode="auto">
          <a:xfrm flipV="1">
            <a:off x="3599138" y="2930583"/>
            <a:ext cx="2335614" cy="28510"/>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Arrow Connector 61"/>
          <p:cNvCxnSpPr/>
          <p:nvPr/>
        </p:nvCxnSpPr>
        <p:spPr bwMode="auto">
          <a:xfrm flipV="1">
            <a:off x="3627800" y="4035814"/>
            <a:ext cx="2438822" cy="54994"/>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Straight Arrow Connector 62"/>
          <p:cNvCxnSpPr/>
          <p:nvPr/>
        </p:nvCxnSpPr>
        <p:spPr bwMode="auto">
          <a:xfrm>
            <a:off x="3627799" y="4089030"/>
            <a:ext cx="2306953" cy="769664"/>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TextBox 63"/>
          <p:cNvSpPr txBox="1"/>
          <p:nvPr/>
        </p:nvSpPr>
        <p:spPr>
          <a:xfrm>
            <a:off x="4305835" y="2699122"/>
            <a:ext cx="731621" cy="276999"/>
          </a:xfrm>
          <a:prstGeom prst="rect">
            <a:avLst/>
          </a:prstGeom>
          <a:noFill/>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web</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sp>
        <p:nvSpPr>
          <p:cNvPr id="65" name="TextBox 64"/>
          <p:cNvSpPr txBox="1"/>
          <p:nvPr/>
        </p:nvSpPr>
        <p:spPr>
          <a:xfrm>
            <a:off x="4382876" y="3815337"/>
            <a:ext cx="678813" cy="276999"/>
          </a:xfrm>
          <a:prstGeom prst="rect">
            <a:avLst/>
          </a:prstGeom>
          <a:noFill/>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web</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sp>
        <p:nvSpPr>
          <p:cNvPr id="66" name="TextBox 65"/>
          <p:cNvSpPr txBox="1"/>
          <p:nvPr/>
        </p:nvSpPr>
        <p:spPr>
          <a:xfrm>
            <a:off x="4517382" y="4229076"/>
            <a:ext cx="854169" cy="276999"/>
          </a:xfrm>
          <a:prstGeom prst="rect">
            <a:avLst/>
          </a:prstGeom>
          <a:noFill/>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tablet</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sp>
        <p:nvSpPr>
          <p:cNvPr id="67" name="TextBox 66"/>
          <p:cNvSpPr txBox="1"/>
          <p:nvPr/>
        </p:nvSpPr>
        <p:spPr>
          <a:xfrm>
            <a:off x="5733620" y="5405066"/>
            <a:ext cx="1453155" cy="276999"/>
          </a:xfrm>
          <a:prstGeom prst="rect">
            <a:avLst/>
          </a:prstGeom>
          <a:noFill/>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smartphone</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sp>
        <p:nvSpPr>
          <p:cNvPr id="68" name="TextBox 67"/>
          <p:cNvSpPr txBox="1"/>
          <p:nvPr/>
        </p:nvSpPr>
        <p:spPr>
          <a:xfrm>
            <a:off x="2585078" y="5426652"/>
            <a:ext cx="1283990" cy="276999"/>
          </a:xfrm>
          <a:prstGeom prst="rect">
            <a:avLst/>
          </a:prstGeom>
          <a:noFill/>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smartphone</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sp>
        <p:nvSpPr>
          <p:cNvPr id="69" name="TextBox 68"/>
          <p:cNvSpPr txBox="1"/>
          <p:nvPr/>
        </p:nvSpPr>
        <p:spPr>
          <a:xfrm>
            <a:off x="878105" y="5426651"/>
            <a:ext cx="635676" cy="276999"/>
          </a:xfrm>
          <a:prstGeom prst="rect">
            <a:avLst/>
          </a:prstGeom>
          <a:noFill/>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web</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sp>
        <p:nvSpPr>
          <p:cNvPr id="70" name="TextBox 69"/>
          <p:cNvSpPr txBox="1"/>
          <p:nvPr/>
        </p:nvSpPr>
        <p:spPr>
          <a:xfrm>
            <a:off x="4497181" y="5447311"/>
            <a:ext cx="580003" cy="276999"/>
          </a:xfrm>
          <a:prstGeom prst="rect">
            <a:avLst/>
          </a:prstGeom>
          <a:noFill/>
          <a:ln>
            <a:noFill/>
          </a:ln>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web</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spTree>
    <p:extLst>
      <p:ext uri="{BB962C8B-B14F-4D97-AF65-F5344CB8AC3E}">
        <p14:creationId xmlns:p14="http://schemas.microsoft.com/office/powerpoint/2010/main" val="241461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500"/>
                                        <p:tgtEl>
                                          <p:spTgt spid="66"/>
                                        </p:tgtEl>
                                      </p:cBhvr>
                                    </p:animEffect>
                                  </p:childTnLst>
                                </p:cTn>
                              </p:par>
                              <p:par>
                                <p:cTn id="22" presetID="10" presetClass="entr" presetSubtype="0" fill="hold"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500"/>
                                        <p:tgtEl>
                                          <p:spTgt spid="62"/>
                                        </p:tgtEl>
                                      </p:cBhvr>
                                    </p:animEffect>
                                  </p:childTnLst>
                                </p:cTn>
                              </p:par>
                              <p:par>
                                <p:cTn id="25" presetID="10" presetClass="entr" presetSubtype="0" fill="hold"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500"/>
                                        <p:tgtEl>
                                          <p:spTgt spid="5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fade">
                                      <p:cBhvr>
                                        <p:cTn id="38" dur="500"/>
                                        <p:tgtEl>
                                          <p:spTgt spid="5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500"/>
                                        <p:tgtEl>
                                          <p:spTgt spid="6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8"/>
                                        </p:tgtEl>
                                        <p:attrNameLst>
                                          <p:attrName>style.visibility</p:attrName>
                                        </p:attrNameLst>
                                      </p:cBhvr>
                                      <p:to>
                                        <p:strVal val="visible"/>
                                      </p:to>
                                    </p:set>
                                    <p:animEffect transition="in" filter="fade">
                                      <p:cBhvr>
                                        <p:cTn id="44" dur="500"/>
                                        <p:tgtEl>
                                          <p:spTgt spid="68"/>
                                        </p:tgtEl>
                                      </p:cBhvr>
                                    </p:animEffect>
                                  </p:childTnLst>
                                </p:cTn>
                              </p:par>
                              <p:par>
                                <p:cTn id="45" presetID="10"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fade">
                                      <p:cBhvr>
                                        <p:cTn id="50" dur="500"/>
                                        <p:tgtEl>
                                          <p:spTgt spid="5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animEffect transition="in" filter="fade">
                                      <p:cBhvr>
                                        <p:cTn id="61" dur="500"/>
                                        <p:tgtEl>
                                          <p:spTgt spid="70"/>
                                        </p:tgtEl>
                                      </p:cBhvr>
                                    </p:animEffect>
                                  </p:childTnLst>
                                </p:cTn>
                              </p:par>
                              <p:par>
                                <p:cTn id="62" presetID="10" presetClass="entr" presetSubtype="0" fill="hold" nodeType="withEffect">
                                  <p:stCondLst>
                                    <p:cond delay="0"/>
                                  </p:stCondLst>
                                  <p:childTnLst>
                                    <p:set>
                                      <p:cBhvr>
                                        <p:cTn id="63" dur="1" fill="hold">
                                          <p:stCondLst>
                                            <p:cond delay="0"/>
                                          </p:stCondLst>
                                        </p:cTn>
                                        <p:tgtEl>
                                          <p:spTgt spid="60"/>
                                        </p:tgtEl>
                                        <p:attrNameLst>
                                          <p:attrName>style.visibility</p:attrName>
                                        </p:attrNameLst>
                                      </p:cBhvr>
                                      <p:to>
                                        <p:strVal val="visible"/>
                                      </p:to>
                                    </p:set>
                                    <p:animEffect transition="in" filter="fade">
                                      <p:cBhvr>
                                        <p:cTn id="64" dur="500"/>
                                        <p:tgtEl>
                                          <p:spTgt spid="6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fade">
                                      <p:cBhvr>
                                        <p:cTn id="67" dur="500"/>
                                        <p:tgtEl>
                                          <p:spTgt spid="6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55" grpId="0" animBg="1"/>
      <p:bldP spid="56" grpId="0" animBg="1"/>
      <p:bldP spid="64" grpId="0"/>
      <p:bldP spid="65" grpId="0"/>
      <p:bldP spid="66" grpId="0"/>
      <p:bldP spid="67" grpId="0"/>
      <p:bldP spid="68" grpId="0"/>
      <p:bldP spid="69" grpId="0"/>
      <p:bldP spid="7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Template Selection: Desktop (web)</a:t>
            </a:r>
          </a:p>
          <a:p>
            <a:endParaRPr lang="en-US" dirty="0"/>
          </a:p>
        </p:txBody>
      </p:sp>
      <p:sp>
        <p:nvSpPr>
          <p:cNvPr id="42" name="Rectangle 75"/>
          <p:cNvSpPr>
            <a:spLocks/>
          </p:cNvSpPr>
          <p:nvPr/>
        </p:nvSpPr>
        <p:spPr bwMode="auto">
          <a:xfrm>
            <a:off x="496205" y="1142127"/>
            <a:ext cx="1476165" cy="1063735"/>
          </a:xfrm>
          <a:custGeom>
            <a:avLst/>
            <a:gdLst>
              <a:gd name="connsiteX0" fmla="*/ 0 w 1426061"/>
              <a:gd name="connsiteY0" fmla="*/ 0 h 1038683"/>
              <a:gd name="connsiteX1" fmla="*/ 1426061 w 1426061"/>
              <a:gd name="connsiteY1" fmla="*/ 0 h 1038683"/>
              <a:gd name="connsiteX2" fmla="*/ 1426061 w 1426061"/>
              <a:gd name="connsiteY2" fmla="*/ 1038683 h 1038683"/>
              <a:gd name="connsiteX3" fmla="*/ 0 w 1426061"/>
              <a:gd name="connsiteY3" fmla="*/ 1038683 h 1038683"/>
              <a:gd name="connsiteX4" fmla="*/ 0 w 1426061"/>
              <a:gd name="connsiteY4" fmla="*/ 0 h 1038683"/>
              <a:gd name="connsiteX0" fmla="*/ 0 w 1476165"/>
              <a:gd name="connsiteY0" fmla="*/ 25052 h 1063735"/>
              <a:gd name="connsiteX1" fmla="*/ 1476165 w 1476165"/>
              <a:gd name="connsiteY1" fmla="*/ 0 h 1063735"/>
              <a:gd name="connsiteX2" fmla="*/ 1426061 w 1476165"/>
              <a:gd name="connsiteY2" fmla="*/ 1063735 h 1063735"/>
              <a:gd name="connsiteX3" fmla="*/ 0 w 1476165"/>
              <a:gd name="connsiteY3" fmla="*/ 1063735 h 1063735"/>
              <a:gd name="connsiteX4" fmla="*/ 0 w 1476165"/>
              <a:gd name="connsiteY4" fmla="*/ 25052 h 106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6165" h="1063735">
                <a:moveTo>
                  <a:pt x="0" y="25052"/>
                </a:moveTo>
                <a:lnTo>
                  <a:pt x="1476165" y="0"/>
                </a:lnTo>
                <a:lnTo>
                  <a:pt x="1426061" y="1063735"/>
                </a:lnTo>
                <a:lnTo>
                  <a:pt x="0" y="1063735"/>
                </a:lnTo>
                <a:lnTo>
                  <a:pt x="0" y="25052"/>
                </a:lnTo>
                <a:close/>
              </a:path>
            </a:pathLst>
          </a:custGeom>
          <a:solidFill>
            <a:schemeClr val="accent1"/>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endParaRPr lang="en-US" sz="1200" kern="0" dirty="0">
              <a:solidFill>
                <a:schemeClr val="bg1"/>
              </a:solidFill>
              <a:latin typeface="Gill Sans" charset="0"/>
              <a:ea typeface="MS PGothic" pitchFamily="34" charset="-128"/>
            </a:endParaRPr>
          </a:p>
        </p:txBody>
      </p:sp>
      <p:sp>
        <p:nvSpPr>
          <p:cNvPr id="43" name="Rectangle 76"/>
          <p:cNvSpPr>
            <a:spLocks/>
          </p:cNvSpPr>
          <p:nvPr/>
        </p:nvSpPr>
        <p:spPr bwMode="auto">
          <a:xfrm>
            <a:off x="1665982" y="2758474"/>
            <a:ext cx="1933157" cy="435293"/>
          </a:xfrm>
          <a:custGeom>
            <a:avLst/>
            <a:gdLst>
              <a:gd name="connsiteX0" fmla="*/ 0 w 1880052"/>
              <a:gd name="connsiteY0" fmla="*/ 0 h 401238"/>
              <a:gd name="connsiteX1" fmla="*/ 1880052 w 1880052"/>
              <a:gd name="connsiteY1" fmla="*/ 0 h 401238"/>
              <a:gd name="connsiteX2" fmla="*/ 1880052 w 1880052"/>
              <a:gd name="connsiteY2" fmla="*/ 401238 h 401238"/>
              <a:gd name="connsiteX3" fmla="*/ 0 w 1880052"/>
              <a:gd name="connsiteY3" fmla="*/ 401238 h 401238"/>
              <a:gd name="connsiteX4" fmla="*/ 0 w 1880052"/>
              <a:gd name="connsiteY4" fmla="*/ 0 h 401238"/>
              <a:gd name="connsiteX0" fmla="*/ 62630 w 1942682"/>
              <a:gd name="connsiteY0" fmla="*/ 0 h 463868"/>
              <a:gd name="connsiteX1" fmla="*/ 1942682 w 1942682"/>
              <a:gd name="connsiteY1" fmla="*/ 0 h 463868"/>
              <a:gd name="connsiteX2" fmla="*/ 1942682 w 1942682"/>
              <a:gd name="connsiteY2" fmla="*/ 401238 h 463868"/>
              <a:gd name="connsiteX3" fmla="*/ 0 w 1942682"/>
              <a:gd name="connsiteY3" fmla="*/ 463868 h 463868"/>
              <a:gd name="connsiteX4" fmla="*/ 62630 w 1942682"/>
              <a:gd name="connsiteY4" fmla="*/ 0 h 463868"/>
              <a:gd name="connsiteX0" fmla="*/ 53105 w 1933157"/>
              <a:gd name="connsiteY0" fmla="*/ 0 h 435293"/>
              <a:gd name="connsiteX1" fmla="*/ 1933157 w 1933157"/>
              <a:gd name="connsiteY1" fmla="*/ 0 h 435293"/>
              <a:gd name="connsiteX2" fmla="*/ 1933157 w 1933157"/>
              <a:gd name="connsiteY2" fmla="*/ 401238 h 435293"/>
              <a:gd name="connsiteX3" fmla="*/ 0 w 1933157"/>
              <a:gd name="connsiteY3" fmla="*/ 435293 h 435293"/>
              <a:gd name="connsiteX4" fmla="*/ 53105 w 1933157"/>
              <a:gd name="connsiteY4" fmla="*/ 0 h 435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3157" h="435293">
                <a:moveTo>
                  <a:pt x="53105" y="0"/>
                </a:moveTo>
                <a:lnTo>
                  <a:pt x="1933157" y="0"/>
                </a:lnTo>
                <a:lnTo>
                  <a:pt x="1933157" y="401238"/>
                </a:lnTo>
                <a:lnTo>
                  <a:pt x="0" y="435293"/>
                </a:lnTo>
                <a:lnTo>
                  <a:pt x="53105" y="0"/>
                </a:lnTo>
                <a:close/>
              </a:path>
            </a:pathLst>
          </a:custGeom>
          <a:solidFill>
            <a:schemeClr val="tx2">
              <a:lumMod val="75000"/>
              <a:lumOff val="2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200" kern="0" dirty="0">
                <a:solidFill>
                  <a:schemeClr val="bg1"/>
                </a:solidFill>
                <a:latin typeface="Roboto Black" panose="02000000000000000000" pitchFamily="2" charset="0"/>
                <a:ea typeface="Roboto Black" panose="02000000000000000000" pitchFamily="2" charset="0"/>
              </a:rPr>
              <a:t>Page</a:t>
            </a:r>
          </a:p>
        </p:txBody>
      </p:sp>
      <p:sp>
        <p:nvSpPr>
          <p:cNvPr id="44" name="Rectangle 77"/>
          <p:cNvSpPr>
            <a:spLocks/>
          </p:cNvSpPr>
          <p:nvPr/>
        </p:nvSpPr>
        <p:spPr bwMode="auto">
          <a:xfrm>
            <a:off x="1722420" y="3850312"/>
            <a:ext cx="1933846" cy="439338"/>
          </a:xfrm>
          <a:custGeom>
            <a:avLst/>
            <a:gdLst>
              <a:gd name="connsiteX0" fmla="*/ 0 w 1886221"/>
              <a:gd name="connsiteY0" fmla="*/ 0 h 401238"/>
              <a:gd name="connsiteX1" fmla="*/ 1886221 w 1886221"/>
              <a:gd name="connsiteY1" fmla="*/ 0 h 401238"/>
              <a:gd name="connsiteX2" fmla="*/ 1886221 w 1886221"/>
              <a:gd name="connsiteY2" fmla="*/ 401238 h 401238"/>
              <a:gd name="connsiteX3" fmla="*/ 0 w 1886221"/>
              <a:gd name="connsiteY3" fmla="*/ 401238 h 401238"/>
              <a:gd name="connsiteX4" fmla="*/ 0 w 1886221"/>
              <a:gd name="connsiteY4" fmla="*/ 0 h 401238"/>
              <a:gd name="connsiteX0" fmla="*/ 0 w 1933846"/>
              <a:gd name="connsiteY0" fmla="*/ 38100 h 439338"/>
              <a:gd name="connsiteX1" fmla="*/ 1933846 w 1933846"/>
              <a:gd name="connsiteY1" fmla="*/ 0 h 439338"/>
              <a:gd name="connsiteX2" fmla="*/ 1886221 w 1933846"/>
              <a:gd name="connsiteY2" fmla="*/ 439338 h 439338"/>
              <a:gd name="connsiteX3" fmla="*/ 0 w 1933846"/>
              <a:gd name="connsiteY3" fmla="*/ 439338 h 439338"/>
              <a:gd name="connsiteX4" fmla="*/ 0 w 1933846"/>
              <a:gd name="connsiteY4" fmla="*/ 38100 h 43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3846" h="439338">
                <a:moveTo>
                  <a:pt x="0" y="38100"/>
                </a:moveTo>
                <a:lnTo>
                  <a:pt x="1933846" y="0"/>
                </a:lnTo>
                <a:lnTo>
                  <a:pt x="1886221" y="439338"/>
                </a:lnTo>
                <a:lnTo>
                  <a:pt x="0" y="439338"/>
                </a:lnTo>
                <a:lnTo>
                  <a:pt x="0" y="38100"/>
                </a:lnTo>
                <a:close/>
              </a:path>
            </a:pathLst>
          </a:custGeom>
          <a:solidFill>
            <a:schemeClr val="tx2">
              <a:lumMod val="75000"/>
              <a:lumOff val="2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200" kern="0" dirty="0">
                <a:solidFill>
                  <a:schemeClr val="bg1"/>
                </a:solidFill>
                <a:latin typeface="Roboto Black" panose="02000000000000000000" pitchFamily="2" charset="0"/>
                <a:ea typeface="Roboto Black" panose="02000000000000000000" pitchFamily="2" charset="0"/>
              </a:rPr>
              <a:t>Container</a:t>
            </a:r>
          </a:p>
        </p:txBody>
      </p:sp>
      <p:sp>
        <p:nvSpPr>
          <p:cNvPr id="45" name="Rectangle 78"/>
          <p:cNvSpPr>
            <a:spLocks/>
          </p:cNvSpPr>
          <p:nvPr/>
        </p:nvSpPr>
        <p:spPr bwMode="auto">
          <a:xfrm>
            <a:off x="878105" y="4806949"/>
            <a:ext cx="1899102" cy="448863"/>
          </a:xfrm>
          <a:custGeom>
            <a:avLst/>
            <a:gdLst>
              <a:gd name="connsiteX0" fmla="*/ 0 w 1880052"/>
              <a:gd name="connsiteY0" fmla="*/ 0 h 401238"/>
              <a:gd name="connsiteX1" fmla="*/ 1880052 w 1880052"/>
              <a:gd name="connsiteY1" fmla="*/ 0 h 401238"/>
              <a:gd name="connsiteX2" fmla="*/ 1880052 w 1880052"/>
              <a:gd name="connsiteY2" fmla="*/ 401238 h 401238"/>
              <a:gd name="connsiteX3" fmla="*/ 0 w 1880052"/>
              <a:gd name="connsiteY3" fmla="*/ 401238 h 401238"/>
              <a:gd name="connsiteX4" fmla="*/ 0 w 1880052"/>
              <a:gd name="connsiteY4" fmla="*/ 0 h 401238"/>
              <a:gd name="connsiteX0" fmla="*/ 0 w 1899102"/>
              <a:gd name="connsiteY0" fmla="*/ 0 h 448863"/>
              <a:gd name="connsiteX1" fmla="*/ 1899102 w 1899102"/>
              <a:gd name="connsiteY1" fmla="*/ 47625 h 448863"/>
              <a:gd name="connsiteX2" fmla="*/ 1899102 w 1899102"/>
              <a:gd name="connsiteY2" fmla="*/ 448863 h 448863"/>
              <a:gd name="connsiteX3" fmla="*/ 19050 w 1899102"/>
              <a:gd name="connsiteY3" fmla="*/ 448863 h 448863"/>
              <a:gd name="connsiteX4" fmla="*/ 0 w 1899102"/>
              <a:gd name="connsiteY4" fmla="*/ 0 h 44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9102" h="448863">
                <a:moveTo>
                  <a:pt x="0" y="0"/>
                </a:moveTo>
                <a:lnTo>
                  <a:pt x="1899102" y="47625"/>
                </a:lnTo>
                <a:lnTo>
                  <a:pt x="1899102" y="448863"/>
                </a:lnTo>
                <a:lnTo>
                  <a:pt x="19050" y="448863"/>
                </a:lnTo>
                <a:lnTo>
                  <a:pt x="0" y="0"/>
                </a:lnTo>
                <a:close/>
              </a:path>
            </a:pathLst>
          </a:custGeom>
          <a:solidFill>
            <a:schemeClr val="tx2">
              <a:lumMod val="75000"/>
              <a:lumOff val="2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200" kern="0" dirty="0">
                <a:solidFill>
                  <a:schemeClr val="bg1"/>
                </a:solidFill>
                <a:latin typeface="Roboto Black" panose="02000000000000000000" pitchFamily="2" charset="0"/>
                <a:ea typeface="Roboto Black" panose="02000000000000000000" pitchFamily="2" charset="0"/>
              </a:rPr>
              <a:t>Widget 1</a:t>
            </a:r>
          </a:p>
        </p:txBody>
      </p:sp>
      <p:sp>
        <p:nvSpPr>
          <p:cNvPr id="46" name="Rectangle 79"/>
          <p:cNvSpPr>
            <a:spLocks/>
          </p:cNvSpPr>
          <p:nvPr/>
        </p:nvSpPr>
        <p:spPr bwMode="auto">
          <a:xfrm>
            <a:off x="3007806" y="4832942"/>
            <a:ext cx="1969480" cy="439338"/>
          </a:xfrm>
          <a:custGeom>
            <a:avLst/>
            <a:gdLst>
              <a:gd name="connsiteX0" fmla="*/ 0 w 1893280"/>
              <a:gd name="connsiteY0" fmla="*/ 0 h 401238"/>
              <a:gd name="connsiteX1" fmla="*/ 1893280 w 1893280"/>
              <a:gd name="connsiteY1" fmla="*/ 0 h 401238"/>
              <a:gd name="connsiteX2" fmla="*/ 1893280 w 1893280"/>
              <a:gd name="connsiteY2" fmla="*/ 401238 h 401238"/>
              <a:gd name="connsiteX3" fmla="*/ 0 w 1893280"/>
              <a:gd name="connsiteY3" fmla="*/ 401238 h 401238"/>
              <a:gd name="connsiteX4" fmla="*/ 0 w 1893280"/>
              <a:gd name="connsiteY4" fmla="*/ 0 h 401238"/>
              <a:gd name="connsiteX0" fmla="*/ 0 w 1969480"/>
              <a:gd name="connsiteY0" fmla="*/ 0 h 439338"/>
              <a:gd name="connsiteX1" fmla="*/ 1893280 w 1969480"/>
              <a:gd name="connsiteY1" fmla="*/ 0 h 439338"/>
              <a:gd name="connsiteX2" fmla="*/ 1969480 w 1969480"/>
              <a:gd name="connsiteY2" fmla="*/ 439338 h 439338"/>
              <a:gd name="connsiteX3" fmla="*/ 0 w 1969480"/>
              <a:gd name="connsiteY3" fmla="*/ 401238 h 439338"/>
              <a:gd name="connsiteX4" fmla="*/ 0 w 1969480"/>
              <a:gd name="connsiteY4" fmla="*/ 0 h 43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480" h="439338">
                <a:moveTo>
                  <a:pt x="0" y="0"/>
                </a:moveTo>
                <a:lnTo>
                  <a:pt x="1893280" y="0"/>
                </a:lnTo>
                <a:lnTo>
                  <a:pt x="1969480" y="439338"/>
                </a:lnTo>
                <a:lnTo>
                  <a:pt x="0" y="401238"/>
                </a:lnTo>
                <a:lnTo>
                  <a:pt x="0" y="0"/>
                </a:lnTo>
                <a:close/>
              </a:path>
            </a:pathLst>
          </a:custGeom>
          <a:solidFill>
            <a:schemeClr val="tx2">
              <a:lumMod val="75000"/>
              <a:lumOff val="2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200" kern="0" dirty="0">
                <a:solidFill>
                  <a:schemeClr val="bg1"/>
                </a:solidFill>
                <a:latin typeface="Roboto Black" panose="02000000000000000000" pitchFamily="2" charset="0"/>
                <a:ea typeface="Roboto Black" panose="02000000000000000000" pitchFamily="2" charset="0"/>
              </a:rPr>
              <a:t>Widget  2</a:t>
            </a:r>
          </a:p>
        </p:txBody>
      </p:sp>
      <p:cxnSp>
        <p:nvCxnSpPr>
          <p:cNvPr id="47" name="Straight Arrow Connector 46"/>
          <p:cNvCxnSpPr/>
          <p:nvPr/>
        </p:nvCxnSpPr>
        <p:spPr bwMode="auto">
          <a:xfrm>
            <a:off x="2669204" y="3176615"/>
            <a:ext cx="10509" cy="711796"/>
          </a:xfrm>
          <a:prstGeom prst="straightConnector1">
            <a:avLst/>
          </a:prstGeom>
          <a:solidFill>
            <a:srgbClr val="00B8FF"/>
          </a:solidFill>
          <a:ln w="381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Arrow Connector 47"/>
          <p:cNvCxnSpPr/>
          <p:nvPr/>
        </p:nvCxnSpPr>
        <p:spPr bwMode="auto">
          <a:xfrm flipH="1">
            <a:off x="1827658" y="4276155"/>
            <a:ext cx="282269" cy="582541"/>
          </a:xfrm>
          <a:prstGeom prst="straightConnector1">
            <a:avLst/>
          </a:prstGeom>
          <a:solidFill>
            <a:srgbClr val="00B8FF"/>
          </a:solidFill>
          <a:ln w="381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Arrow Connector 48"/>
          <p:cNvCxnSpPr/>
          <p:nvPr/>
        </p:nvCxnSpPr>
        <p:spPr bwMode="auto">
          <a:xfrm>
            <a:off x="3227075" y="4278395"/>
            <a:ext cx="653579" cy="554546"/>
          </a:xfrm>
          <a:prstGeom prst="straightConnector1">
            <a:avLst/>
          </a:prstGeom>
          <a:solidFill>
            <a:srgbClr val="00B8FF"/>
          </a:solidFill>
          <a:ln w="381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Rectangle 83"/>
          <p:cNvSpPr>
            <a:spLocks/>
          </p:cNvSpPr>
          <p:nvPr/>
        </p:nvSpPr>
        <p:spPr bwMode="auto">
          <a:xfrm>
            <a:off x="5896652" y="2663473"/>
            <a:ext cx="1571827" cy="453625"/>
          </a:xfrm>
          <a:custGeom>
            <a:avLst/>
            <a:gdLst>
              <a:gd name="connsiteX0" fmla="*/ 0 w 1533727"/>
              <a:gd name="connsiteY0" fmla="*/ 0 h 401238"/>
              <a:gd name="connsiteX1" fmla="*/ 1533727 w 1533727"/>
              <a:gd name="connsiteY1" fmla="*/ 0 h 401238"/>
              <a:gd name="connsiteX2" fmla="*/ 1533727 w 1533727"/>
              <a:gd name="connsiteY2" fmla="*/ 401238 h 401238"/>
              <a:gd name="connsiteX3" fmla="*/ 0 w 1533727"/>
              <a:gd name="connsiteY3" fmla="*/ 401238 h 401238"/>
              <a:gd name="connsiteX4" fmla="*/ 0 w 1533727"/>
              <a:gd name="connsiteY4" fmla="*/ 0 h 401238"/>
              <a:gd name="connsiteX0" fmla="*/ 0 w 1571827"/>
              <a:gd name="connsiteY0" fmla="*/ 0 h 453625"/>
              <a:gd name="connsiteX1" fmla="*/ 1571827 w 1571827"/>
              <a:gd name="connsiteY1" fmla="*/ 52387 h 453625"/>
              <a:gd name="connsiteX2" fmla="*/ 1571827 w 1571827"/>
              <a:gd name="connsiteY2" fmla="*/ 453625 h 453625"/>
              <a:gd name="connsiteX3" fmla="*/ 38100 w 1571827"/>
              <a:gd name="connsiteY3" fmla="*/ 453625 h 453625"/>
              <a:gd name="connsiteX4" fmla="*/ 0 w 1571827"/>
              <a:gd name="connsiteY4" fmla="*/ 0 h 45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827" h="453625">
                <a:moveTo>
                  <a:pt x="0" y="0"/>
                </a:moveTo>
                <a:lnTo>
                  <a:pt x="1571827" y="52387"/>
                </a:lnTo>
                <a:lnTo>
                  <a:pt x="1571827" y="453625"/>
                </a:lnTo>
                <a:lnTo>
                  <a:pt x="38100" y="453625"/>
                </a:lnTo>
                <a:lnTo>
                  <a:pt x="0" y="0"/>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err="1">
                <a:solidFill>
                  <a:srgbClr val="000000"/>
                </a:solidFill>
                <a:latin typeface="Courier New" pitchFamily="49" charset="0"/>
                <a:ea typeface="MS PGothic" pitchFamily="34" charset="-128"/>
                <a:cs typeface="Courier New" pitchFamily="49" charset="0"/>
              </a:rPr>
              <a:t>page.jsp</a:t>
            </a:r>
            <a:endParaRPr lang="en-US" sz="1400" b="1" kern="0" dirty="0">
              <a:solidFill>
                <a:srgbClr val="000000"/>
              </a:solidFill>
              <a:latin typeface="Courier New" pitchFamily="49" charset="0"/>
              <a:ea typeface="MS PGothic" pitchFamily="34" charset="-128"/>
              <a:cs typeface="Courier New" pitchFamily="49" charset="0"/>
            </a:endParaRPr>
          </a:p>
        </p:txBody>
      </p:sp>
      <p:sp>
        <p:nvSpPr>
          <p:cNvPr id="51" name="Rectangle 84"/>
          <p:cNvSpPr>
            <a:spLocks/>
          </p:cNvSpPr>
          <p:nvPr/>
        </p:nvSpPr>
        <p:spPr bwMode="auto">
          <a:xfrm>
            <a:off x="6054741" y="3815337"/>
            <a:ext cx="2203095" cy="436957"/>
          </a:xfrm>
          <a:custGeom>
            <a:avLst/>
            <a:gdLst>
              <a:gd name="connsiteX0" fmla="*/ 0 w 2176902"/>
              <a:gd name="connsiteY0" fmla="*/ 0 h 401238"/>
              <a:gd name="connsiteX1" fmla="*/ 2176902 w 2176902"/>
              <a:gd name="connsiteY1" fmla="*/ 0 h 401238"/>
              <a:gd name="connsiteX2" fmla="*/ 2176902 w 2176902"/>
              <a:gd name="connsiteY2" fmla="*/ 401238 h 401238"/>
              <a:gd name="connsiteX3" fmla="*/ 0 w 2176902"/>
              <a:gd name="connsiteY3" fmla="*/ 401238 h 401238"/>
              <a:gd name="connsiteX4" fmla="*/ 0 w 2176902"/>
              <a:gd name="connsiteY4" fmla="*/ 0 h 401238"/>
              <a:gd name="connsiteX0" fmla="*/ 0 w 2193570"/>
              <a:gd name="connsiteY0" fmla="*/ 28575 h 429813"/>
              <a:gd name="connsiteX1" fmla="*/ 2193570 w 2193570"/>
              <a:gd name="connsiteY1" fmla="*/ 0 h 429813"/>
              <a:gd name="connsiteX2" fmla="*/ 2176902 w 2193570"/>
              <a:gd name="connsiteY2" fmla="*/ 429813 h 429813"/>
              <a:gd name="connsiteX3" fmla="*/ 0 w 2193570"/>
              <a:gd name="connsiteY3" fmla="*/ 429813 h 429813"/>
              <a:gd name="connsiteX4" fmla="*/ 0 w 2193570"/>
              <a:gd name="connsiteY4" fmla="*/ 28575 h 429813"/>
              <a:gd name="connsiteX0" fmla="*/ 0 w 2203095"/>
              <a:gd name="connsiteY0" fmla="*/ 35719 h 436957"/>
              <a:gd name="connsiteX1" fmla="*/ 2203095 w 2203095"/>
              <a:gd name="connsiteY1" fmla="*/ 0 h 436957"/>
              <a:gd name="connsiteX2" fmla="*/ 2176902 w 2203095"/>
              <a:gd name="connsiteY2" fmla="*/ 436957 h 436957"/>
              <a:gd name="connsiteX3" fmla="*/ 0 w 2203095"/>
              <a:gd name="connsiteY3" fmla="*/ 436957 h 436957"/>
              <a:gd name="connsiteX4" fmla="*/ 0 w 2203095"/>
              <a:gd name="connsiteY4" fmla="*/ 35719 h 436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095" h="436957">
                <a:moveTo>
                  <a:pt x="0" y="35719"/>
                </a:moveTo>
                <a:lnTo>
                  <a:pt x="2203095" y="0"/>
                </a:lnTo>
                <a:lnTo>
                  <a:pt x="2176902" y="436957"/>
                </a:lnTo>
                <a:lnTo>
                  <a:pt x="0" y="436957"/>
                </a:lnTo>
                <a:lnTo>
                  <a:pt x="0" y="35719"/>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err="1" smtClean="0">
                <a:solidFill>
                  <a:srgbClr val="000000"/>
                </a:solidFill>
                <a:latin typeface="Courier New" pitchFamily="49" charset="0"/>
                <a:ea typeface="MS PGothic" pitchFamily="34" charset="-128"/>
                <a:cs typeface="Courier New" pitchFamily="49" charset="0"/>
              </a:rPr>
              <a:t>container.soy</a:t>
            </a:r>
            <a:endParaRPr lang="en-US" sz="1100" b="1" kern="0" dirty="0">
              <a:solidFill>
                <a:srgbClr val="000000"/>
              </a:solidFill>
              <a:latin typeface="Courier New" pitchFamily="49" charset="0"/>
              <a:ea typeface="MS PGothic" pitchFamily="34" charset="-128"/>
              <a:cs typeface="Courier New" pitchFamily="49" charset="0"/>
            </a:endParaRPr>
          </a:p>
        </p:txBody>
      </p:sp>
      <p:sp>
        <p:nvSpPr>
          <p:cNvPr id="52" name="Rectangle 85"/>
          <p:cNvSpPr>
            <a:spLocks/>
          </p:cNvSpPr>
          <p:nvPr/>
        </p:nvSpPr>
        <p:spPr bwMode="auto">
          <a:xfrm>
            <a:off x="460089" y="5876313"/>
            <a:ext cx="1608210" cy="458388"/>
          </a:xfrm>
          <a:custGeom>
            <a:avLst/>
            <a:gdLst>
              <a:gd name="connsiteX0" fmla="*/ 0 w 1560585"/>
              <a:gd name="connsiteY0" fmla="*/ 0 h 401238"/>
              <a:gd name="connsiteX1" fmla="*/ 1560585 w 1560585"/>
              <a:gd name="connsiteY1" fmla="*/ 0 h 401238"/>
              <a:gd name="connsiteX2" fmla="*/ 1560585 w 1560585"/>
              <a:gd name="connsiteY2" fmla="*/ 401238 h 401238"/>
              <a:gd name="connsiteX3" fmla="*/ 0 w 1560585"/>
              <a:gd name="connsiteY3" fmla="*/ 401238 h 401238"/>
              <a:gd name="connsiteX4" fmla="*/ 0 w 1560585"/>
              <a:gd name="connsiteY4" fmla="*/ 0 h 401238"/>
              <a:gd name="connsiteX0" fmla="*/ 0 w 1608210"/>
              <a:gd name="connsiteY0" fmla="*/ 57150 h 458388"/>
              <a:gd name="connsiteX1" fmla="*/ 1608210 w 1608210"/>
              <a:gd name="connsiteY1" fmla="*/ 0 h 458388"/>
              <a:gd name="connsiteX2" fmla="*/ 1560585 w 1608210"/>
              <a:gd name="connsiteY2" fmla="*/ 458388 h 458388"/>
              <a:gd name="connsiteX3" fmla="*/ 0 w 1608210"/>
              <a:gd name="connsiteY3" fmla="*/ 458388 h 458388"/>
              <a:gd name="connsiteX4" fmla="*/ 0 w 1608210"/>
              <a:gd name="connsiteY4" fmla="*/ 57150 h 458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210" h="458388">
                <a:moveTo>
                  <a:pt x="0" y="57150"/>
                </a:moveTo>
                <a:lnTo>
                  <a:pt x="1608210" y="0"/>
                </a:lnTo>
                <a:lnTo>
                  <a:pt x="1560585" y="458388"/>
                </a:lnTo>
                <a:lnTo>
                  <a:pt x="0" y="458388"/>
                </a:lnTo>
                <a:lnTo>
                  <a:pt x="0" y="57150"/>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a:solidFill>
                  <a:srgbClr val="000000"/>
                </a:solidFill>
                <a:latin typeface="Courier New" pitchFamily="49" charset="0"/>
                <a:ea typeface="MS PGothic" pitchFamily="34" charset="-128"/>
                <a:cs typeface="Courier New" pitchFamily="49" charset="0"/>
              </a:rPr>
              <a:t>widget-1.jsp</a:t>
            </a:r>
            <a:endParaRPr lang="en-US" sz="1400" b="1" kern="0" dirty="0">
              <a:solidFill>
                <a:srgbClr val="000000"/>
              </a:solidFill>
              <a:latin typeface="Courier New" pitchFamily="49" charset="0"/>
              <a:ea typeface="MS PGothic" pitchFamily="34" charset="-128"/>
              <a:cs typeface="Courier New" pitchFamily="49" charset="0"/>
            </a:endParaRPr>
          </a:p>
        </p:txBody>
      </p:sp>
      <p:sp>
        <p:nvSpPr>
          <p:cNvPr id="53" name="Rectangle 86"/>
          <p:cNvSpPr>
            <a:spLocks/>
          </p:cNvSpPr>
          <p:nvPr/>
        </p:nvSpPr>
        <p:spPr bwMode="auto">
          <a:xfrm>
            <a:off x="5918405" y="4665616"/>
            <a:ext cx="2412902" cy="448863"/>
          </a:xfrm>
          <a:custGeom>
            <a:avLst/>
            <a:gdLst>
              <a:gd name="connsiteX0" fmla="*/ 0 w 2374802"/>
              <a:gd name="connsiteY0" fmla="*/ 0 h 401238"/>
              <a:gd name="connsiteX1" fmla="*/ 2374802 w 2374802"/>
              <a:gd name="connsiteY1" fmla="*/ 0 h 401238"/>
              <a:gd name="connsiteX2" fmla="*/ 2374802 w 2374802"/>
              <a:gd name="connsiteY2" fmla="*/ 401238 h 401238"/>
              <a:gd name="connsiteX3" fmla="*/ 0 w 2374802"/>
              <a:gd name="connsiteY3" fmla="*/ 401238 h 401238"/>
              <a:gd name="connsiteX4" fmla="*/ 0 w 2374802"/>
              <a:gd name="connsiteY4" fmla="*/ 0 h 401238"/>
              <a:gd name="connsiteX0" fmla="*/ 0 w 2412902"/>
              <a:gd name="connsiteY0" fmla="*/ 0 h 448863"/>
              <a:gd name="connsiteX1" fmla="*/ 2374802 w 2412902"/>
              <a:gd name="connsiteY1" fmla="*/ 0 h 448863"/>
              <a:gd name="connsiteX2" fmla="*/ 2412902 w 2412902"/>
              <a:gd name="connsiteY2" fmla="*/ 448863 h 448863"/>
              <a:gd name="connsiteX3" fmla="*/ 0 w 2412902"/>
              <a:gd name="connsiteY3" fmla="*/ 401238 h 448863"/>
              <a:gd name="connsiteX4" fmla="*/ 0 w 2412902"/>
              <a:gd name="connsiteY4" fmla="*/ 0 h 44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902" h="448863">
                <a:moveTo>
                  <a:pt x="0" y="0"/>
                </a:moveTo>
                <a:lnTo>
                  <a:pt x="2374802" y="0"/>
                </a:lnTo>
                <a:lnTo>
                  <a:pt x="2412902" y="448863"/>
                </a:lnTo>
                <a:lnTo>
                  <a:pt x="0" y="401238"/>
                </a:lnTo>
                <a:lnTo>
                  <a:pt x="0" y="0"/>
                </a:lnTo>
                <a:close/>
              </a:path>
            </a:pathLst>
          </a:custGeom>
          <a:solidFill>
            <a:schemeClr val="tx1">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err="1">
                <a:solidFill>
                  <a:srgbClr val="000000"/>
                </a:solidFill>
                <a:latin typeface="Courier New" pitchFamily="49" charset="0"/>
                <a:ea typeface="MS PGothic" pitchFamily="34" charset="-128"/>
                <a:cs typeface="Courier New" pitchFamily="49" charset="0"/>
              </a:rPr>
              <a:t>container_tablet.soy</a:t>
            </a:r>
            <a:endParaRPr lang="en-US" sz="1100" b="1" kern="0" dirty="0">
              <a:solidFill>
                <a:srgbClr val="000000"/>
              </a:solidFill>
              <a:latin typeface="Courier New" pitchFamily="49" charset="0"/>
              <a:ea typeface="MS PGothic" pitchFamily="34" charset="-128"/>
              <a:cs typeface="Courier New" pitchFamily="49" charset="0"/>
            </a:endParaRPr>
          </a:p>
        </p:txBody>
      </p:sp>
      <p:sp>
        <p:nvSpPr>
          <p:cNvPr id="54" name="Rectangle 87"/>
          <p:cNvSpPr>
            <a:spLocks/>
          </p:cNvSpPr>
          <p:nvPr/>
        </p:nvSpPr>
        <p:spPr bwMode="auto">
          <a:xfrm>
            <a:off x="2117935" y="5915806"/>
            <a:ext cx="2334852" cy="448863"/>
          </a:xfrm>
          <a:custGeom>
            <a:avLst/>
            <a:gdLst>
              <a:gd name="connsiteX0" fmla="*/ 0 w 2325327"/>
              <a:gd name="connsiteY0" fmla="*/ 0 h 401238"/>
              <a:gd name="connsiteX1" fmla="*/ 2325327 w 2325327"/>
              <a:gd name="connsiteY1" fmla="*/ 0 h 401238"/>
              <a:gd name="connsiteX2" fmla="*/ 2325327 w 2325327"/>
              <a:gd name="connsiteY2" fmla="*/ 401238 h 401238"/>
              <a:gd name="connsiteX3" fmla="*/ 0 w 2325327"/>
              <a:gd name="connsiteY3" fmla="*/ 401238 h 401238"/>
              <a:gd name="connsiteX4" fmla="*/ 0 w 2325327"/>
              <a:gd name="connsiteY4" fmla="*/ 0 h 401238"/>
              <a:gd name="connsiteX0" fmla="*/ 0 w 2334852"/>
              <a:gd name="connsiteY0" fmla="*/ 0 h 448863"/>
              <a:gd name="connsiteX1" fmla="*/ 2334852 w 2334852"/>
              <a:gd name="connsiteY1" fmla="*/ 47625 h 448863"/>
              <a:gd name="connsiteX2" fmla="*/ 2334852 w 2334852"/>
              <a:gd name="connsiteY2" fmla="*/ 448863 h 448863"/>
              <a:gd name="connsiteX3" fmla="*/ 9525 w 2334852"/>
              <a:gd name="connsiteY3" fmla="*/ 448863 h 448863"/>
              <a:gd name="connsiteX4" fmla="*/ 0 w 2334852"/>
              <a:gd name="connsiteY4" fmla="*/ 0 h 44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4852" h="448863">
                <a:moveTo>
                  <a:pt x="0" y="0"/>
                </a:moveTo>
                <a:lnTo>
                  <a:pt x="2334852" y="47625"/>
                </a:lnTo>
                <a:lnTo>
                  <a:pt x="2334852" y="448863"/>
                </a:lnTo>
                <a:lnTo>
                  <a:pt x="9525" y="448863"/>
                </a:lnTo>
                <a:lnTo>
                  <a:pt x="0" y="0"/>
                </a:lnTo>
                <a:close/>
              </a:path>
            </a:pathLst>
          </a:custGeom>
          <a:solidFill>
            <a:schemeClr val="tx1">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a:solidFill>
                  <a:srgbClr val="000000"/>
                </a:solidFill>
                <a:latin typeface="Courier New" pitchFamily="49" charset="0"/>
                <a:ea typeface="MS PGothic" pitchFamily="34" charset="-128"/>
                <a:cs typeface="Courier New" pitchFamily="49" charset="0"/>
              </a:rPr>
              <a:t>widget-1-mobile.jsp</a:t>
            </a:r>
            <a:endParaRPr lang="en-US" sz="1400" b="1" kern="0" dirty="0">
              <a:solidFill>
                <a:srgbClr val="000000"/>
              </a:solidFill>
              <a:latin typeface="Courier New" pitchFamily="49" charset="0"/>
              <a:ea typeface="MS PGothic" pitchFamily="34" charset="-128"/>
              <a:cs typeface="Courier New" pitchFamily="49" charset="0"/>
            </a:endParaRPr>
          </a:p>
        </p:txBody>
      </p:sp>
      <p:sp>
        <p:nvSpPr>
          <p:cNvPr id="55" name="Rectangle 88"/>
          <p:cNvSpPr>
            <a:spLocks/>
          </p:cNvSpPr>
          <p:nvPr/>
        </p:nvSpPr>
        <p:spPr bwMode="auto">
          <a:xfrm>
            <a:off x="4612888" y="5977963"/>
            <a:ext cx="1608491" cy="426638"/>
          </a:xfrm>
          <a:custGeom>
            <a:avLst/>
            <a:gdLst>
              <a:gd name="connsiteX0" fmla="*/ 0 w 1525941"/>
              <a:gd name="connsiteY0" fmla="*/ 0 h 401238"/>
              <a:gd name="connsiteX1" fmla="*/ 1525941 w 1525941"/>
              <a:gd name="connsiteY1" fmla="*/ 0 h 401238"/>
              <a:gd name="connsiteX2" fmla="*/ 1525941 w 1525941"/>
              <a:gd name="connsiteY2" fmla="*/ 401238 h 401238"/>
              <a:gd name="connsiteX3" fmla="*/ 0 w 1525941"/>
              <a:gd name="connsiteY3" fmla="*/ 401238 h 401238"/>
              <a:gd name="connsiteX4" fmla="*/ 0 w 1525941"/>
              <a:gd name="connsiteY4" fmla="*/ 0 h 401238"/>
              <a:gd name="connsiteX0" fmla="*/ 0 w 1576741"/>
              <a:gd name="connsiteY0" fmla="*/ 0 h 407588"/>
              <a:gd name="connsiteX1" fmla="*/ 1525941 w 1576741"/>
              <a:gd name="connsiteY1" fmla="*/ 0 h 407588"/>
              <a:gd name="connsiteX2" fmla="*/ 1576741 w 1576741"/>
              <a:gd name="connsiteY2" fmla="*/ 407588 h 407588"/>
              <a:gd name="connsiteX3" fmla="*/ 0 w 1576741"/>
              <a:gd name="connsiteY3" fmla="*/ 401238 h 407588"/>
              <a:gd name="connsiteX4" fmla="*/ 0 w 1576741"/>
              <a:gd name="connsiteY4" fmla="*/ 0 h 407588"/>
              <a:gd name="connsiteX0" fmla="*/ 0 w 1608491"/>
              <a:gd name="connsiteY0" fmla="*/ 0 h 426638"/>
              <a:gd name="connsiteX1" fmla="*/ 1525941 w 1608491"/>
              <a:gd name="connsiteY1" fmla="*/ 0 h 426638"/>
              <a:gd name="connsiteX2" fmla="*/ 1608491 w 1608491"/>
              <a:gd name="connsiteY2" fmla="*/ 426638 h 426638"/>
              <a:gd name="connsiteX3" fmla="*/ 0 w 1608491"/>
              <a:gd name="connsiteY3" fmla="*/ 401238 h 426638"/>
              <a:gd name="connsiteX4" fmla="*/ 0 w 1608491"/>
              <a:gd name="connsiteY4" fmla="*/ 0 h 426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491" h="426638">
                <a:moveTo>
                  <a:pt x="0" y="0"/>
                </a:moveTo>
                <a:lnTo>
                  <a:pt x="1525941" y="0"/>
                </a:lnTo>
                <a:lnTo>
                  <a:pt x="1608491" y="426638"/>
                </a:lnTo>
                <a:lnTo>
                  <a:pt x="0" y="401238"/>
                </a:lnTo>
                <a:lnTo>
                  <a:pt x="0" y="0"/>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a:solidFill>
                  <a:srgbClr val="000000"/>
                </a:solidFill>
                <a:latin typeface="Courier New" pitchFamily="49" charset="0"/>
                <a:ea typeface="MS PGothic" pitchFamily="34" charset="-128"/>
                <a:cs typeface="Courier New" pitchFamily="49" charset="0"/>
              </a:rPr>
              <a:t>widget-2.jsp</a:t>
            </a:r>
            <a:endParaRPr lang="en-US" sz="1400" b="1" kern="0" dirty="0">
              <a:solidFill>
                <a:srgbClr val="000000"/>
              </a:solidFill>
              <a:latin typeface="Courier New" pitchFamily="49" charset="0"/>
              <a:ea typeface="MS PGothic" pitchFamily="34" charset="-128"/>
              <a:cs typeface="Courier New" pitchFamily="49" charset="0"/>
            </a:endParaRPr>
          </a:p>
        </p:txBody>
      </p:sp>
      <p:sp>
        <p:nvSpPr>
          <p:cNvPr id="56" name="Rectangle 89"/>
          <p:cNvSpPr>
            <a:spLocks/>
          </p:cNvSpPr>
          <p:nvPr/>
        </p:nvSpPr>
        <p:spPr bwMode="auto">
          <a:xfrm>
            <a:off x="6308129" y="5957482"/>
            <a:ext cx="2368329" cy="439338"/>
          </a:xfrm>
          <a:custGeom>
            <a:avLst/>
            <a:gdLst>
              <a:gd name="connsiteX0" fmla="*/ 0 w 2320704"/>
              <a:gd name="connsiteY0" fmla="*/ 0 h 401238"/>
              <a:gd name="connsiteX1" fmla="*/ 2320704 w 2320704"/>
              <a:gd name="connsiteY1" fmla="*/ 0 h 401238"/>
              <a:gd name="connsiteX2" fmla="*/ 2320704 w 2320704"/>
              <a:gd name="connsiteY2" fmla="*/ 401238 h 401238"/>
              <a:gd name="connsiteX3" fmla="*/ 0 w 2320704"/>
              <a:gd name="connsiteY3" fmla="*/ 401238 h 401238"/>
              <a:gd name="connsiteX4" fmla="*/ 0 w 2320704"/>
              <a:gd name="connsiteY4" fmla="*/ 0 h 401238"/>
              <a:gd name="connsiteX0" fmla="*/ 0 w 2368329"/>
              <a:gd name="connsiteY0" fmla="*/ 38100 h 439338"/>
              <a:gd name="connsiteX1" fmla="*/ 2368329 w 2368329"/>
              <a:gd name="connsiteY1" fmla="*/ 0 h 439338"/>
              <a:gd name="connsiteX2" fmla="*/ 2320704 w 2368329"/>
              <a:gd name="connsiteY2" fmla="*/ 439338 h 439338"/>
              <a:gd name="connsiteX3" fmla="*/ 0 w 2368329"/>
              <a:gd name="connsiteY3" fmla="*/ 439338 h 439338"/>
              <a:gd name="connsiteX4" fmla="*/ 0 w 2368329"/>
              <a:gd name="connsiteY4" fmla="*/ 38100 h 43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329" h="439338">
                <a:moveTo>
                  <a:pt x="0" y="38100"/>
                </a:moveTo>
                <a:lnTo>
                  <a:pt x="2368329" y="0"/>
                </a:lnTo>
                <a:lnTo>
                  <a:pt x="2320704" y="439338"/>
                </a:lnTo>
                <a:lnTo>
                  <a:pt x="0" y="439338"/>
                </a:lnTo>
                <a:lnTo>
                  <a:pt x="0" y="38100"/>
                </a:lnTo>
                <a:close/>
              </a:path>
            </a:pathLst>
          </a:custGeom>
          <a:solidFill>
            <a:schemeClr val="tx1">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a:solidFill>
                  <a:srgbClr val="000000"/>
                </a:solidFill>
                <a:latin typeface="Courier New" pitchFamily="49" charset="0"/>
                <a:ea typeface="MS PGothic" pitchFamily="34" charset="-128"/>
                <a:cs typeface="Courier New" pitchFamily="49" charset="0"/>
              </a:rPr>
              <a:t>widget-2-mobile.jsp</a:t>
            </a:r>
            <a:endParaRPr lang="en-US" sz="1400" b="1" kern="0" dirty="0">
              <a:solidFill>
                <a:srgbClr val="000000"/>
              </a:solidFill>
              <a:latin typeface="Courier New" pitchFamily="49" charset="0"/>
              <a:ea typeface="MS PGothic" pitchFamily="34" charset="-128"/>
              <a:cs typeface="Courier New" pitchFamily="49" charset="0"/>
            </a:endParaRPr>
          </a:p>
        </p:txBody>
      </p:sp>
      <p:cxnSp>
        <p:nvCxnSpPr>
          <p:cNvPr id="57" name="Straight Arrow Connector 56"/>
          <p:cNvCxnSpPr/>
          <p:nvPr/>
        </p:nvCxnSpPr>
        <p:spPr bwMode="auto">
          <a:xfrm flipH="1">
            <a:off x="1137080" y="5255812"/>
            <a:ext cx="485464" cy="659994"/>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p:cNvCxnSpPr/>
          <p:nvPr/>
        </p:nvCxnSpPr>
        <p:spPr bwMode="auto">
          <a:xfrm>
            <a:off x="2186372" y="5255812"/>
            <a:ext cx="1032527" cy="679860"/>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p:cNvCxnSpPr/>
          <p:nvPr/>
        </p:nvCxnSpPr>
        <p:spPr bwMode="auto">
          <a:xfrm>
            <a:off x="3851920" y="5255812"/>
            <a:ext cx="1409038" cy="729770"/>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Arrow Connector 59"/>
          <p:cNvCxnSpPr/>
          <p:nvPr/>
        </p:nvCxnSpPr>
        <p:spPr bwMode="auto">
          <a:xfrm>
            <a:off x="4570805" y="5272279"/>
            <a:ext cx="2939960" cy="705677"/>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p:cNvCxnSpPr/>
          <p:nvPr/>
        </p:nvCxnSpPr>
        <p:spPr bwMode="auto">
          <a:xfrm flipV="1">
            <a:off x="3599138" y="2930583"/>
            <a:ext cx="2335614" cy="28510"/>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Arrow Connector 61"/>
          <p:cNvCxnSpPr/>
          <p:nvPr/>
        </p:nvCxnSpPr>
        <p:spPr bwMode="auto">
          <a:xfrm flipV="1">
            <a:off x="3627800" y="4035814"/>
            <a:ext cx="2438822" cy="54994"/>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Straight Arrow Connector 62"/>
          <p:cNvCxnSpPr/>
          <p:nvPr/>
        </p:nvCxnSpPr>
        <p:spPr bwMode="auto">
          <a:xfrm>
            <a:off x="3627799" y="4089030"/>
            <a:ext cx="2306953" cy="769664"/>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TextBox 63"/>
          <p:cNvSpPr txBox="1"/>
          <p:nvPr/>
        </p:nvSpPr>
        <p:spPr>
          <a:xfrm>
            <a:off x="4305835" y="2699122"/>
            <a:ext cx="731621" cy="276999"/>
          </a:xfrm>
          <a:prstGeom prst="rect">
            <a:avLst/>
          </a:prstGeom>
          <a:noFill/>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web</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sp>
        <p:nvSpPr>
          <p:cNvPr id="65" name="TextBox 64"/>
          <p:cNvSpPr txBox="1"/>
          <p:nvPr/>
        </p:nvSpPr>
        <p:spPr>
          <a:xfrm>
            <a:off x="4382876" y="3815337"/>
            <a:ext cx="678813" cy="276999"/>
          </a:xfrm>
          <a:prstGeom prst="rect">
            <a:avLst/>
          </a:prstGeom>
          <a:noFill/>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web</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sp>
        <p:nvSpPr>
          <p:cNvPr id="66" name="TextBox 65"/>
          <p:cNvSpPr txBox="1"/>
          <p:nvPr/>
        </p:nvSpPr>
        <p:spPr>
          <a:xfrm>
            <a:off x="4517382" y="4229076"/>
            <a:ext cx="854169" cy="276999"/>
          </a:xfrm>
          <a:prstGeom prst="rect">
            <a:avLst/>
          </a:prstGeom>
          <a:noFill/>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tablet</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sp>
        <p:nvSpPr>
          <p:cNvPr id="67" name="TextBox 66"/>
          <p:cNvSpPr txBox="1"/>
          <p:nvPr/>
        </p:nvSpPr>
        <p:spPr>
          <a:xfrm>
            <a:off x="5733620" y="5405066"/>
            <a:ext cx="1453155" cy="276999"/>
          </a:xfrm>
          <a:prstGeom prst="rect">
            <a:avLst/>
          </a:prstGeom>
          <a:noFill/>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smartphone</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sp>
        <p:nvSpPr>
          <p:cNvPr id="68" name="TextBox 67"/>
          <p:cNvSpPr txBox="1"/>
          <p:nvPr/>
        </p:nvSpPr>
        <p:spPr>
          <a:xfrm>
            <a:off x="2585078" y="5426652"/>
            <a:ext cx="1283990" cy="276999"/>
          </a:xfrm>
          <a:prstGeom prst="rect">
            <a:avLst/>
          </a:prstGeom>
          <a:noFill/>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smartphone</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sp>
        <p:nvSpPr>
          <p:cNvPr id="69" name="TextBox 68"/>
          <p:cNvSpPr txBox="1"/>
          <p:nvPr/>
        </p:nvSpPr>
        <p:spPr>
          <a:xfrm>
            <a:off x="878105" y="5426651"/>
            <a:ext cx="635676" cy="276999"/>
          </a:xfrm>
          <a:prstGeom prst="rect">
            <a:avLst/>
          </a:prstGeom>
          <a:noFill/>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web</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sp>
        <p:nvSpPr>
          <p:cNvPr id="70" name="TextBox 69"/>
          <p:cNvSpPr txBox="1"/>
          <p:nvPr/>
        </p:nvSpPr>
        <p:spPr>
          <a:xfrm>
            <a:off x="4497181" y="5447311"/>
            <a:ext cx="580003" cy="276999"/>
          </a:xfrm>
          <a:prstGeom prst="rect">
            <a:avLst/>
          </a:prstGeom>
          <a:noFill/>
          <a:ln>
            <a:noFill/>
          </a:ln>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web</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grpSp>
        <p:nvGrpSpPr>
          <p:cNvPr id="71" name="Group 70"/>
          <p:cNvGrpSpPr/>
          <p:nvPr/>
        </p:nvGrpSpPr>
        <p:grpSpPr>
          <a:xfrm>
            <a:off x="841318" y="1301269"/>
            <a:ext cx="2710619" cy="792000"/>
            <a:chOff x="1250238" y="2049215"/>
            <a:chExt cx="4907756" cy="1433971"/>
          </a:xfrm>
        </p:grpSpPr>
        <p:pic>
          <p:nvPicPr>
            <p:cNvPr id="7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 r="58388" b="47729"/>
            <a:stretch/>
          </p:blipFill>
          <p:spPr bwMode="auto">
            <a:xfrm>
              <a:off x="1250238" y="2049215"/>
              <a:ext cx="1414463" cy="143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3" name="Group 72"/>
            <p:cNvGrpSpPr/>
            <p:nvPr/>
          </p:nvGrpSpPr>
          <p:grpSpPr>
            <a:xfrm>
              <a:off x="3685552" y="2200470"/>
              <a:ext cx="2472442" cy="1009652"/>
              <a:chOff x="3380079" y="2337914"/>
              <a:chExt cx="2472442" cy="1009652"/>
            </a:xfrm>
          </p:grpSpPr>
          <p:pic>
            <p:nvPicPr>
              <p:cNvPr id="74" name="Picture 73" descr="phone.png"/>
              <p:cNvPicPr>
                <a:picLocks noChangeAspect="1"/>
              </p:cNvPicPr>
              <p:nvPr/>
            </p:nvPicPr>
            <p:blipFill>
              <a:blip r:embed="rId4" cstate="print"/>
              <a:srcRect b="682"/>
              <a:stretch>
                <a:fillRect/>
              </a:stretch>
            </p:blipFill>
            <p:spPr bwMode="auto">
              <a:xfrm>
                <a:off x="5493746" y="2618459"/>
                <a:ext cx="358775" cy="590550"/>
              </a:xfrm>
              <a:prstGeom prst="rect">
                <a:avLst/>
              </a:prstGeom>
              <a:effectLst>
                <a:reflection stA="26000" endPos="23000" dir="5400000" sy="-100000" algn="bl" rotWithShape="0"/>
              </a:effectLst>
            </p:spPr>
          </p:pic>
          <p:pic>
            <p:nvPicPr>
              <p:cNvPr id="75" name="Picture 10"/>
              <p:cNvPicPr>
                <a:picLocks noChangeAspect="1" noChangeArrowheads="1"/>
              </p:cNvPicPr>
              <p:nvPr/>
            </p:nvPicPr>
            <p:blipFill>
              <a:blip r:embed="rId5" cstate="print"/>
              <a:srcRect b="1331"/>
              <a:stretch>
                <a:fillRect/>
              </a:stretch>
            </p:blipFill>
            <p:spPr bwMode="auto">
              <a:xfrm>
                <a:off x="3380079" y="2337914"/>
                <a:ext cx="712787" cy="1009652"/>
              </a:xfrm>
              <a:prstGeom prst="rect">
                <a:avLst/>
              </a:prstGeom>
              <a:noFill/>
              <a:ln w="9525">
                <a:noFill/>
                <a:miter lim="800000"/>
                <a:headEnd/>
                <a:tailEnd/>
              </a:ln>
              <a:effectLst>
                <a:reflection stA="18000" endPos="27000" dir="5400000" sy="-100000" algn="bl" rotWithShape="0"/>
              </a:effectLst>
            </p:spPr>
          </p:pic>
        </p:grpSp>
      </p:grpSp>
      <p:sp>
        <p:nvSpPr>
          <p:cNvPr id="113" name="Rectangle 109"/>
          <p:cNvSpPr>
            <a:spLocks/>
          </p:cNvSpPr>
          <p:nvPr/>
        </p:nvSpPr>
        <p:spPr bwMode="auto">
          <a:xfrm>
            <a:off x="5896652" y="2663473"/>
            <a:ext cx="1574208" cy="456007"/>
          </a:xfrm>
          <a:custGeom>
            <a:avLst/>
            <a:gdLst>
              <a:gd name="connsiteX0" fmla="*/ 0 w 1533727"/>
              <a:gd name="connsiteY0" fmla="*/ 0 h 401238"/>
              <a:gd name="connsiteX1" fmla="*/ 1533727 w 1533727"/>
              <a:gd name="connsiteY1" fmla="*/ 0 h 401238"/>
              <a:gd name="connsiteX2" fmla="*/ 1533727 w 1533727"/>
              <a:gd name="connsiteY2" fmla="*/ 401238 h 401238"/>
              <a:gd name="connsiteX3" fmla="*/ 0 w 1533727"/>
              <a:gd name="connsiteY3" fmla="*/ 401238 h 401238"/>
              <a:gd name="connsiteX4" fmla="*/ 0 w 1533727"/>
              <a:gd name="connsiteY4" fmla="*/ 0 h 401238"/>
              <a:gd name="connsiteX0" fmla="*/ 0 w 1574208"/>
              <a:gd name="connsiteY0" fmla="*/ 0 h 456007"/>
              <a:gd name="connsiteX1" fmla="*/ 1574208 w 1574208"/>
              <a:gd name="connsiteY1" fmla="*/ 54769 h 456007"/>
              <a:gd name="connsiteX2" fmla="*/ 1574208 w 1574208"/>
              <a:gd name="connsiteY2" fmla="*/ 456007 h 456007"/>
              <a:gd name="connsiteX3" fmla="*/ 40481 w 1574208"/>
              <a:gd name="connsiteY3" fmla="*/ 456007 h 456007"/>
              <a:gd name="connsiteX4" fmla="*/ 0 w 1574208"/>
              <a:gd name="connsiteY4" fmla="*/ 0 h 456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208" h="456007">
                <a:moveTo>
                  <a:pt x="0" y="0"/>
                </a:moveTo>
                <a:lnTo>
                  <a:pt x="1574208" y="54769"/>
                </a:lnTo>
                <a:lnTo>
                  <a:pt x="1574208" y="456007"/>
                </a:lnTo>
                <a:lnTo>
                  <a:pt x="40481" y="456007"/>
                </a:lnTo>
                <a:lnTo>
                  <a:pt x="0" y="0"/>
                </a:lnTo>
                <a:close/>
              </a:path>
            </a:pathLst>
          </a:custGeom>
          <a:solidFill>
            <a:schemeClr val="accent1"/>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err="1">
                <a:solidFill>
                  <a:schemeClr val="bg1"/>
                </a:solidFill>
                <a:latin typeface="Courier New" pitchFamily="49" charset="0"/>
                <a:ea typeface="MS PGothic" pitchFamily="34" charset="-128"/>
                <a:cs typeface="Courier New" pitchFamily="49" charset="0"/>
              </a:rPr>
              <a:t>page.jsp</a:t>
            </a:r>
            <a:endParaRPr lang="en-US" sz="1400" b="1" kern="0" dirty="0">
              <a:solidFill>
                <a:schemeClr val="bg1"/>
              </a:solidFill>
              <a:latin typeface="Courier New" pitchFamily="49" charset="0"/>
              <a:ea typeface="MS PGothic" pitchFamily="34" charset="-128"/>
              <a:cs typeface="Courier New" pitchFamily="49" charset="0"/>
            </a:endParaRPr>
          </a:p>
        </p:txBody>
      </p:sp>
      <p:sp>
        <p:nvSpPr>
          <p:cNvPr id="116" name="Rectangle 110"/>
          <p:cNvSpPr>
            <a:spLocks/>
          </p:cNvSpPr>
          <p:nvPr/>
        </p:nvSpPr>
        <p:spPr bwMode="auto">
          <a:xfrm>
            <a:off x="6054741" y="3815337"/>
            <a:ext cx="2200715" cy="434575"/>
          </a:xfrm>
          <a:custGeom>
            <a:avLst/>
            <a:gdLst>
              <a:gd name="connsiteX0" fmla="*/ 0 w 2176902"/>
              <a:gd name="connsiteY0" fmla="*/ 0 h 401238"/>
              <a:gd name="connsiteX1" fmla="*/ 2176902 w 2176902"/>
              <a:gd name="connsiteY1" fmla="*/ 0 h 401238"/>
              <a:gd name="connsiteX2" fmla="*/ 2176902 w 2176902"/>
              <a:gd name="connsiteY2" fmla="*/ 401238 h 401238"/>
              <a:gd name="connsiteX3" fmla="*/ 0 w 2176902"/>
              <a:gd name="connsiteY3" fmla="*/ 401238 h 401238"/>
              <a:gd name="connsiteX4" fmla="*/ 0 w 2176902"/>
              <a:gd name="connsiteY4" fmla="*/ 0 h 401238"/>
              <a:gd name="connsiteX0" fmla="*/ 0 w 2200715"/>
              <a:gd name="connsiteY0" fmla="*/ 33337 h 434575"/>
              <a:gd name="connsiteX1" fmla="*/ 2200715 w 2200715"/>
              <a:gd name="connsiteY1" fmla="*/ 0 h 434575"/>
              <a:gd name="connsiteX2" fmla="*/ 2176902 w 2200715"/>
              <a:gd name="connsiteY2" fmla="*/ 434575 h 434575"/>
              <a:gd name="connsiteX3" fmla="*/ 0 w 2200715"/>
              <a:gd name="connsiteY3" fmla="*/ 434575 h 434575"/>
              <a:gd name="connsiteX4" fmla="*/ 0 w 2200715"/>
              <a:gd name="connsiteY4" fmla="*/ 33337 h 434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715" h="434575">
                <a:moveTo>
                  <a:pt x="0" y="33337"/>
                </a:moveTo>
                <a:lnTo>
                  <a:pt x="2200715" y="0"/>
                </a:lnTo>
                <a:lnTo>
                  <a:pt x="2176902" y="434575"/>
                </a:lnTo>
                <a:lnTo>
                  <a:pt x="0" y="434575"/>
                </a:lnTo>
                <a:lnTo>
                  <a:pt x="0" y="33337"/>
                </a:lnTo>
                <a:close/>
              </a:path>
            </a:pathLst>
          </a:custGeom>
          <a:solidFill>
            <a:schemeClr val="accent1"/>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err="1">
                <a:solidFill>
                  <a:schemeClr val="bg1"/>
                </a:solidFill>
                <a:latin typeface="Courier New" pitchFamily="49" charset="0"/>
                <a:ea typeface="MS PGothic" pitchFamily="34" charset="-128"/>
                <a:cs typeface="Courier New" pitchFamily="49" charset="0"/>
              </a:rPr>
              <a:t>container.soy</a:t>
            </a:r>
            <a:endParaRPr lang="en-US" sz="1100" b="1" kern="0" dirty="0">
              <a:solidFill>
                <a:schemeClr val="bg1"/>
              </a:solidFill>
              <a:latin typeface="Courier New" pitchFamily="49" charset="0"/>
              <a:ea typeface="MS PGothic" pitchFamily="34" charset="-128"/>
              <a:cs typeface="Courier New" pitchFamily="49" charset="0"/>
            </a:endParaRPr>
          </a:p>
        </p:txBody>
      </p:sp>
      <p:sp>
        <p:nvSpPr>
          <p:cNvPr id="117" name="Rectangle 111"/>
          <p:cNvSpPr>
            <a:spLocks/>
          </p:cNvSpPr>
          <p:nvPr/>
        </p:nvSpPr>
        <p:spPr bwMode="auto">
          <a:xfrm>
            <a:off x="460089" y="5876313"/>
            <a:ext cx="1614560" cy="455213"/>
          </a:xfrm>
          <a:custGeom>
            <a:avLst/>
            <a:gdLst>
              <a:gd name="connsiteX0" fmla="*/ 0 w 1560585"/>
              <a:gd name="connsiteY0" fmla="*/ 0 h 401238"/>
              <a:gd name="connsiteX1" fmla="*/ 1560585 w 1560585"/>
              <a:gd name="connsiteY1" fmla="*/ 0 h 401238"/>
              <a:gd name="connsiteX2" fmla="*/ 1560585 w 1560585"/>
              <a:gd name="connsiteY2" fmla="*/ 401238 h 401238"/>
              <a:gd name="connsiteX3" fmla="*/ 0 w 1560585"/>
              <a:gd name="connsiteY3" fmla="*/ 401238 h 401238"/>
              <a:gd name="connsiteX4" fmla="*/ 0 w 1560585"/>
              <a:gd name="connsiteY4" fmla="*/ 0 h 401238"/>
              <a:gd name="connsiteX0" fmla="*/ 0 w 1614560"/>
              <a:gd name="connsiteY0" fmla="*/ 53975 h 455213"/>
              <a:gd name="connsiteX1" fmla="*/ 1614560 w 1614560"/>
              <a:gd name="connsiteY1" fmla="*/ 0 h 455213"/>
              <a:gd name="connsiteX2" fmla="*/ 1560585 w 1614560"/>
              <a:gd name="connsiteY2" fmla="*/ 455213 h 455213"/>
              <a:gd name="connsiteX3" fmla="*/ 0 w 1614560"/>
              <a:gd name="connsiteY3" fmla="*/ 455213 h 455213"/>
              <a:gd name="connsiteX4" fmla="*/ 0 w 1614560"/>
              <a:gd name="connsiteY4" fmla="*/ 53975 h 45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560" h="455213">
                <a:moveTo>
                  <a:pt x="0" y="53975"/>
                </a:moveTo>
                <a:lnTo>
                  <a:pt x="1614560" y="0"/>
                </a:lnTo>
                <a:lnTo>
                  <a:pt x="1560585" y="455213"/>
                </a:lnTo>
                <a:lnTo>
                  <a:pt x="0" y="455213"/>
                </a:lnTo>
                <a:lnTo>
                  <a:pt x="0" y="53975"/>
                </a:lnTo>
                <a:close/>
              </a:path>
            </a:pathLst>
          </a:custGeom>
          <a:solidFill>
            <a:schemeClr val="accent1"/>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a:solidFill>
                  <a:schemeClr val="bg1"/>
                </a:solidFill>
                <a:latin typeface="Courier New" pitchFamily="49" charset="0"/>
                <a:ea typeface="MS PGothic" pitchFamily="34" charset="-128"/>
                <a:cs typeface="Courier New" pitchFamily="49" charset="0"/>
              </a:rPr>
              <a:t>widget-1.jsp</a:t>
            </a:r>
            <a:endParaRPr lang="en-US" sz="1400" b="1" kern="0" dirty="0">
              <a:solidFill>
                <a:schemeClr val="bg1"/>
              </a:solidFill>
              <a:latin typeface="Courier New" pitchFamily="49" charset="0"/>
              <a:ea typeface="MS PGothic" pitchFamily="34" charset="-128"/>
              <a:cs typeface="Courier New" pitchFamily="49" charset="0"/>
            </a:endParaRPr>
          </a:p>
        </p:txBody>
      </p:sp>
      <p:sp>
        <p:nvSpPr>
          <p:cNvPr id="118" name="Rectangle 113"/>
          <p:cNvSpPr>
            <a:spLocks/>
          </p:cNvSpPr>
          <p:nvPr/>
        </p:nvSpPr>
        <p:spPr bwMode="auto">
          <a:xfrm>
            <a:off x="4612888" y="5977963"/>
            <a:ext cx="1609285" cy="422669"/>
          </a:xfrm>
          <a:custGeom>
            <a:avLst/>
            <a:gdLst>
              <a:gd name="connsiteX0" fmla="*/ 0 w 1525941"/>
              <a:gd name="connsiteY0" fmla="*/ 0 h 401238"/>
              <a:gd name="connsiteX1" fmla="*/ 1525941 w 1525941"/>
              <a:gd name="connsiteY1" fmla="*/ 0 h 401238"/>
              <a:gd name="connsiteX2" fmla="*/ 1525941 w 1525941"/>
              <a:gd name="connsiteY2" fmla="*/ 401238 h 401238"/>
              <a:gd name="connsiteX3" fmla="*/ 0 w 1525941"/>
              <a:gd name="connsiteY3" fmla="*/ 401238 h 401238"/>
              <a:gd name="connsiteX4" fmla="*/ 0 w 1525941"/>
              <a:gd name="connsiteY4" fmla="*/ 0 h 401238"/>
              <a:gd name="connsiteX0" fmla="*/ 0 w 1609285"/>
              <a:gd name="connsiteY0" fmla="*/ 0 h 422669"/>
              <a:gd name="connsiteX1" fmla="*/ 1525941 w 1609285"/>
              <a:gd name="connsiteY1" fmla="*/ 0 h 422669"/>
              <a:gd name="connsiteX2" fmla="*/ 1609285 w 1609285"/>
              <a:gd name="connsiteY2" fmla="*/ 422669 h 422669"/>
              <a:gd name="connsiteX3" fmla="*/ 0 w 1609285"/>
              <a:gd name="connsiteY3" fmla="*/ 401238 h 422669"/>
              <a:gd name="connsiteX4" fmla="*/ 0 w 1609285"/>
              <a:gd name="connsiteY4" fmla="*/ 0 h 422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9285" h="422669">
                <a:moveTo>
                  <a:pt x="0" y="0"/>
                </a:moveTo>
                <a:lnTo>
                  <a:pt x="1525941" y="0"/>
                </a:lnTo>
                <a:lnTo>
                  <a:pt x="1609285" y="422669"/>
                </a:lnTo>
                <a:lnTo>
                  <a:pt x="0" y="401238"/>
                </a:lnTo>
                <a:lnTo>
                  <a:pt x="0" y="0"/>
                </a:lnTo>
                <a:close/>
              </a:path>
            </a:pathLst>
          </a:custGeom>
          <a:solidFill>
            <a:schemeClr val="accent1"/>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a:solidFill>
                  <a:schemeClr val="bg1"/>
                </a:solidFill>
                <a:latin typeface="Courier New" pitchFamily="49" charset="0"/>
                <a:ea typeface="MS PGothic" pitchFamily="34" charset="-128"/>
                <a:cs typeface="Courier New" pitchFamily="49" charset="0"/>
              </a:rPr>
              <a:t>widget-2.jsp</a:t>
            </a:r>
            <a:endParaRPr lang="en-US" sz="1400" b="1" kern="0" dirty="0">
              <a:solidFill>
                <a:schemeClr val="bg1"/>
              </a:solidFill>
              <a:latin typeface="Courier New" pitchFamily="49" charset="0"/>
              <a:ea typeface="MS PGothic" pitchFamily="34" charset="-128"/>
              <a:cs typeface="Courier New" pitchFamily="49" charset="0"/>
            </a:endParaRPr>
          </a:p>
        </p:txBody>
      </p:sp>
      <p:sp>
        <p:nvSpPr>
          <p:cNvPr id="119" name="Rectangle 114"/>
          <p:cNvSpPr>
            <a:spLocks/>
          </p:cNvSpPr>
          <p:nvPr/>
        </p:nvSpPr>
        <p:spPr bwMode="auto">
          <a:xfrm>
            <a:off x="5371549" y="1388653"/>
            <a:ext cx="3070474" cy="451342"/>
          </a:xfrm>
          <a:custGeom>
            <a:avLst/>
            <a:gdLst>
              <a:gd name="connsiteX0" fmla="*/ 0 w 3032896"/>
              <a:gd name="connsiteY0" fmla="*/ 0 h 401238"/>
              <a:gd name="connsiteX1" fmla="*/ 3032896 w 3032896"/>
              <a:gd name="connsiteY1" fmla="*/ 0 h 401238"/>
              <a:gd name="connsiteX2" fmla="*/ 3032896 w 3032896"/>
              <a:gd name="connsiteY2" fmla="*/ 401238 h 401238"/>
              <a:gd name="connsiteX3" fmla="*/ 0 w 3032896"/>
              <a:gd name="connsiteY3" fmla="*/ 401238 h 401238"/>
              <a:gd name="connsiteX4" fmla="*/ 0 w 3032896"/>
              <a:gd name="connsiteY4" fmla="*/ 0 h 401238"/>
              <a:gd name="connsiteX0" fmla="*/ 37578 w 3070474"/>
              <a:gd name="connsiteY0" fmla="*/ 0 h 451342"/>
              <a:gd name="connsiteX1" fmla="*/ 3070474 w 3070474"/>
              <a:gd name="connsiteY1" fmla="*/ 0 h 451342"/>
              <a:gd name="connsiteX2" fmla="*/ 3070474 w 3070474"/>
              <a:gd name="connsiteY2" fmla="*/ 401238 h 451342"/>
              <a:gd name="connsiteX3" fmla="*/ 0 w 3070474"/>
              <a:gd name="connsiteY3" fmla="*/ 451342 h 451342"/>
              <a:gd name="connsiteX4" fmla="*/ 37578 w 3070474"/>
              <a:gd name="connsiteY4" fmla="*/ 0 h 451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0474" h="451342">
                <a:moveTo>
                  <a:pt x="37578" y="0"/>
                </a:moveTo>
                <a:lnTo>
                  <a:pt x="3070474" y="0"/>
                </a:lnTo>
                <a:lnTo>
                  <a:pt x="3070474" y="401238"/>
                </a:lnTo>
                <a:lnTo>
                  <a:pt x="0" y="451342"/>
                </a:lnTo>
                <a:lnTo>
                  <a:pt x="37578" y="0"/>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200" b="1" kern="0" dirty="0">
                <a:solidFill>
                  <a:srgbClr val="000000"/>
                </a:solidFill>
                <a:latin typeface="Courier New" pitchFamily="49" charset="0"/>
                <a:ea typeface="MS PGothic" pitchFamily="34" charset="-128"/>
                <a:cs typeface="Courier New" pitchFamily="49" charset="0"/>
              </a:rPr>
              <a:t>(default = web)</a:t>
            </a:r>
          </a:p>
        </p:txBody>
      </p:sp>
    </p:spTree>
    <p:extLst>
      <p:ext uri="{BB962C8B-B14F-4D97-AF65-F5344CB8AC3E}">
        <p14:creationId xmlns:p14="http://schemas.microsoft.com/office/powerpoint/2010/main" val="2880687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500"/>
                                        <p:tgtEl>
                                          <p:spTgt spid="1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500"/>
                                        <p:tgtEl>
                                          <p:spTgt spid="1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8"/>
                                        </p:tgtEl>
                                        <p:attrNameLst>
                                          <p:attrName>style.visibility</p:attrName>
                                        </p:attrNameLst>
                                      </p:cBhvr>
                                      <p:to>
                                        <p:strVal val="visible"/>
                                      </p:to>
                                    </p:set>
                                    <p:animEffect transition="in" filter="fade">
                                      <p:cBhvr>
                                        <p:cTn id="22" dur="500"/>
                                        <p:tgtEl>
                                          <p:spTgt spid="1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7"/>
                                        </p:tgtEl>
                                        <p:attrNameLst>
                                          <p:attrName>style.visibility</p:attrName>
                                        </p:attrNameLst>
                                      </p:cBhvr>
                                      <p:to>
                                        <p:strVal val="visible"/>
                                      </p:to>
                                    </p:set>
                                    <p:animEffect transition="in" filter="fade">
                                      <p:cBhvr>
                                        <p:cTn id="25"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113" grpId="0" animBg="1"/>
      <p:bldP spid="116" grpId="0" animBg="1"/>
      <p:bldP spid="117" grpId="0" animBg="1"/>
      <p:bldP spid="1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Backbase Products</a:t>
            </a:r>
            <a:endParaRPr lang="en-US" dirty="0"/>
          </a:p>
        </p:txBody>
      </p:sp>
      <p:sp>
        <p:nvSpPr>
          <p:cNvPr id="3" name="Slide Number Placeholder 2"/>
          <p:cNvSpPr>
            <a:spLocks noGrp="1"/>
          </p:cNvSpPr>
          <p:nvPr>
            <p:ph type="sldNum" sz="quarter" idx="4"/>
          </p:nvPr>
        </p:nvSpPr>
        <p:spPr/>
        <p:txBody>
          <a:bodyPr/>
          <a:lstStyle/>
          <a:p>
            <a:fld id="{6FF59741-7650-A046-95B5-8D31235C520E}" type="slidenum">
              <a:rPr lang="en-US" smtClean="0"/>
              <a:pPr/>
              <a:t>5</a:t>
            </a:fld>
            <a:endParaRPr lang="en-US" dirty="0"/>
          </a:p>
        </p:txBody>
      </p:sp>
      <p:pic>
        <p:nvPicPr>
          <p:cNvPr id="1027" name="Picture 3" descr="C:\Users\dragoslav\Documents\documentation-overview-d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406" y="1363080"/>
            <a:ext cx="8217189" cy="48965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4139952" y="1484784"/>
            <a:ext cx="864096" cy="193712"/>
          </a:xfrm>
          <a:prstGeom prst="rect">
            <a:avLst/>
          </a:prstGeom>
          <a:solidFill>
            <a:schemeClr val="bg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Tree>
    <p:extLst>
      <p:ext uri="{BB962C8B-B14F-4D97-AF65-F5344CB8AC3E}">
        <p14:creationId xmlns:p14="http://schemas.microsoft.com/office/powerpoint/2010/main" val="40294463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Template Selection: </a:t>
            </a:r>
            <a:r>
              <a:rPr lang="en-US" dirty="0" smtClean="0"/>
              <a:t>iPad (tablet)</a:t>
            </a:r>
            <a:endParaRPr lang="en-US" dirty="0"/>
          </a:p>
          <a:p>
            <a:endParaRPr lang="en-US" dirty="0"/>
          </a:p>
        </p:txBody>
      </p:sp>
      <p:sp>
        <p:nvSpPr>
          <p:cNvPr id="42" name="Rectangle 75"/>
          <p:cNvSpPr>
            <a:spLocks/>
          </p:cNvSpPr>
          <p:nvPr/>
        </p:nvSpPr>
        <p:spPr bwMode="auto">
          <a:xfrm>
            <a:off x="1750910" y="1142127"/>
            <a:ext cx="1476165" cy="1063735"/>
          </a:xfrm>
          <a:custGeom>
            <a:avLst/>
            <a:gdLst>
              <a:gd name="connsiteX0" fmla="*/ 0 w 1426061"/>
              <a:gd name="connsiteY0" fmla="*/ 0 h 1038683"/>
              <a:gd name="connsiteX1" fmla="*/ 1426061 w 1426061"/>
              <a:gd name="connsiteY1" fmla="*/ 0 h 1038683"/>
              <a:gd name="connsiteX2" fmla="*/ 1426061 w 1426061"/>
              <a:gd name="connsiteY2" fmla="*/ 1038683 h 1038683"/>
              <a:gd name="connsiteX3" fmla="*/ 0 w 1426061"/>
              <a:gd name="connsiteY3" fmla="*/ 1038683 h 1038683"/>
              <a:gd name="connsiteX4" fmla="*/ 0 w 1426061"/>
              <a:gd name="connsiteY4" fmla="*/ 0 h 1038683"/>
              <a:gd name="connsiteX0" fmla="*/ 0 w 1476165"/>
              <a:gd name="connsiteY0" fmla="*/ 25052 h 1063735"/>
              <a:gd name="connsiteX1" fmla="*/ 1476165 w 1476165"/>
              <a:gd name="connsiteY1" fmla="*/ 0 h 1063735"/>
              <a:gd name="connsiteX2" fmla="*/ 1426061 w 1476165"/>
              <a:gd name="connsiteY2" fmla="*/ 1063735 h 1063735"/>
              <a:gd name="connsiteX3" fmla="*/ 0 w 1476165"/>
              <a:gd name="connsiteY3" fmla="*/ 1063735 h 1063735"/>
              <a:gd name="connsiteX4" fmla="*/ 0 w 1476165"/>
              <a:gd name="connsiteY4" fmla="*/ 25052 h 106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6165" h="1063735">
                <a:moveTo>
                  <a:pt x="0" y="25052"/>
                </a:moveTo>
                <a:lnTo>
                  <a:pt x="1476165" y="0"/>
                </a:lnTo>
                <a:lnTo>
                  <a:pt x="1426061" y="1063735"/>
                </a:lnTo>
                <a:lnTo>
                  <a:pt x="0" y="1063735"/>
                </a:lnTo>
                <a:lnTo>
                  <a:pt x="0" y="25052"/>
                </a:lnTo>
                <a:close/>
              </a:path>
            </a:pathLst>
          </a:custGeom>
          <a:solidFill>
            <a:schemeClr val="accent1"/>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endParaRPr lang="en-US" sz="1200" kern="0" dirty="0">
              <a:solidFill>
                <a:schemeClr val="bg1"/>
              </a:solidFill>
              <a:latin typeface="Gill Sans" charset="0"/>
              <a:ea typeface="MS PGothic" pitchFamily="34" charset="-128"/>
            </a:endParaRPr>
          </a:p>
        </p:txBody>
      </p:sp>
      <p:sp>
        <p:nvSpPr>
          <p:cNvPr id="43" name="Rectangle 76"/>
          <p:cNvSpPr>
            <a:spLocks/>
          </p:cNvSpPr>
          <p:nvPr/>
        </p:nvSpPr>
        <p:spPr bwMode="auto">
          <a:xfrm>
            <a:off x="1665982" y="2758474"/>
            <a:ext cx="1933157" cy="435293"/>
          </a:xfrm>
          <a:custGeom>
            <a:avLst/>
            <a:gdLst>
              <a:gd name="connsiteX0" fmla="*/ 0 w 1880052"/>
              <a:gd name="connsiteY0" fmla="*/ 0 h 401238"/>
              <a:gd name="connsiteX1" fmla="*/ 1880052 w 1880052"/>
              <a:gd name="connsiteY1" fmla="*/ 0 h 401238"/>
              <a:gd name="connsiteX2" fmla="*/ 1880052 w 1880052"/>
              <a:gd name="connsiteY2" fmla="*/ 401238 h 401238"/>
              <a:gd name="connsiteX3" fmla="*/ 0 w 1880052"/>
              <a:gd name="connsiteY3" fmla="*/ 401238 h 401238"/>
              <a:gd name="connsiteX4" fmla="*/ 0 w 1880052"/>
              <a:gd name="connsiteY4" fmla="*/ 0 h 401238"/>
              <a:gd name="connsiteX0" fmla="*/ 62630 w 1942682"/>
              <a:gd name="connsiteY0" fmla="*/ 0 h 463868"/>
              <a:gd name="connsiteX1" fmla="*/ 1942682 w 1942682"/>
              <a:gd name="connsiteY1" fmla="*/ 0 h 463868"/>
              <a:gd name="connsiteX2" fmla="*/ 1942682 w 1942682"/>
              <a:gd name="connsiteY2" fmla="*/ 401238 h 463868"/>
              <a:gd name="connsiteX3" fmla="*/ 0 w 1942682"/>
              <a:gd name="connsiteY3" fmla="*/ 463868 h 463868"/>
              <a:gd name="connsiteX4" fmla="*/ 62630 w 1942682"/>
              <a:gd name="connsiteY4" fmla="*/ 0 h 463868"/>
              <a:gd name="connsiteX0" fmla="*/ 53105 w 1933157"/>
              <a:gd name="connsiteY0" fmla="*/ 0 h 435293"/>
              <a:gd name="connsiteX1" fmla="*/ 1933157 w 1933157"/>
              <a:gd name="connsiteY1" fmla="*/ 0 h 435293"/>
              <a:gd name="connsiteX2" fmla="*/ 1933157 w 1933157"/>
              <a:gd name="connsiteY2" fmla="*/ 401238 h 435293"/>
              <a:gd name="connsiteX3" fmla="*/ 0 w 1933157"/>
              <a:gd name="connsiteY3" fmla="*/ 435293 h 435293"/>
              <a:gd name="connsiteX4" fmla="*/ 53105 w 1933157"/>
              <a:gd name="connsiteY4" fmla="*/ 0 h 435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3157" h="435293">
                <a:moveTo>
                  <a:pt x="53105" y="0"/>
                </a:moveTo>
                <a:lnTo>
                  <a:pt x="1933157" y="0"/>
                </a:lnTo>
                <a:lnTo>
                  <a:pt x="1933157" y="401238"/>
                </a:lnTo>
                <a:lnTo>
                  <a:pt x="0" y="435293"/>
                </a:lnTo>
                <a:lnTo>
                  <a:pt x="53105" y="0"/>
                </a:lnTo>
                <a:close/>
              </a:path>
            </a:pathLst>
          </a:custGeom>
          <a:solidFill>
            <a:schemeClr val="tx2">
              <a:lumMod val="75000"/>
              <a:lumOff val="2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200" kern="0" dirty="0">
                <a:solidFill>
                  <a:schemeClr val="bg1"/>
                </a:solidFill>
                <a:latin typeface="Roboto Black" panose="02000000000000000000" pitchFamily="2" charset="0"/>
                <a:ea typeface="Roboto Black" panose="02000000000000000000" pitchFamily="2" charset="0"/>
              </a:rPr>
              <a:t>Page</a:t>
            </a:r>
          </a:p>
        </p:txBody>
      </p:sp>
      <p:sp>
        <p:nvSpPr>
          <p:cNvPr id="44" name="Rectangle 77"/>
          <p:cNvSpPr>
            <a:spLocks/>
          </p:cNvSpPr>
          <p:nvPr/>
        </p:nvSpPr>
        <p:spPr bwMode="auto">
          <a:xfrm>
            <a:off x="1722420" y="3850312"/>
            <a:ext cx="1933846" cy="439338"/>
          </a:xfrm>
          <a:custGeom>
            <a:avLst/>
            <a:gdLst>
              <a:gd name="connsiteX0" fmla="*/ 0 w 1886221"/>
              <a:gd name="connsiteY0" fmla="*/ 0 h 401238"/>
              <a:gd name="connsiteX1" fmla="*/ 1886221 w 1886221"/>
              <a:gd name="connsiteY1" fmla="*/ 0 h 401238"/>
              <a:gd name="connsiteX2" fmla="*/ 1886221 w 1886221"/>
              <a:gd name="connsiteY2" fmla="*/ 401238 h 401238"/>
              <a:gd name="connsiteX3" fmla="*/ 0 w 1886221"/>
              <a:gd name="connsiteY3" fmla="*/ 401238 h 401238"/>
              <a:gd name="connsiteX4" fmla="*/ 0 w 1886221"/>
              <a:gd name="connsiteY4" fmla="*/ 0 h 401238"/>
              <a:gd name="connsiteX0" fmla="*/ 0 w 1933846"/>
              <a:gd name="connsiteY0" fmla="*/ 38100 h 439338"/>
              <a:gd name="connsiteX1" fmla="*/ 1933846 w 1933846"/>
              <a:gd name="connsiteY1" fmla="*/ 0 h 439338"/>
              <a:gd name="connsiteX2" fmla="*/ 1886221 w 1933846"/>
              <a:gd name="connsiteY2" fmla="*/ 439338 h 439338"/>
              <a:gd name="connsiteX3" fmla="*/ 0 w 1933846"/>
              <a:gd name="connsiteY3" fmla="*/ 439338 h 439338"/>
              <a:gd name="connsiteX4" fmla="*/ 0 w 1933846"/>
              <a:gd name="connsiteY4" fmla="*/ 38100 h 43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3846" h="439338">
                <a:moveTo>
                  <a:pt x="0" y="38100"/>
                </a:moveTo>
                <a:lnTo>
                  <a:pt x="1933846" y="0"/>
                </a:lnTo>
                <a:lnTo>
                  <a:pt x="1886221" y="439338"/>
                </a:lnTo>
                <a:lnTo>
                  <a:pt x="0" y="439338"/>
                </a:lnTo>
                <a:lnTo>
                  <a:pt x="0" y="38100"/>
                </a:lnTo>
                <a:close/>
              </a:path>
            </a:pathLst>
          </a:custGeom>
          <a:solidFill>
            <a:schemeClr val="tx2">
              <a:lumMod val="75000"/>
              <a:lumOff val="2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200" kern="0" dirty="0">
                <a:solidFill>
                  <a:schemeClr val="bg1"/>
                </a:solidFill>
                <a:latin typeface="Roboto Black" panose="02000000000000000000" pitchFamily="2" charset="0"/>
                <a:ea typeface="Roboto Black" panose="02000000000000000000" pitchFamily="2" charset="0"/>
              </a:rPr>
              <a:t>Container</a:t>
            </a:r>
          </a:p>
        </p:txBody>
      </p:sp>
      <p:sp>
        <p:nvSpPr>
          <p:cNvPr id="45" name="Rectangle 78"/>
          <p:cNvSpPr>
            <a:spLocks/>
          </p:cNvSpPr>
          <p:nvPr/>
        </p:nvSpPr>
        <p:spPr bwMode="auto">
          <a:xfrm>
            <a:off x="878105" y="4806949"/>
            <a:ext cx="1899102" cy="448863"/>
          </a:xfrm>
          <a:custGeom>
            <a:avLst/>
            <a:gdLst>
              <a:gd name="connsiteX0" fmla="*/ 0 w 1880052"/>
              <a:gd name="connsiteY0" fmla="*/ 0 h 401238"/>
              <a:gd name="connsiteX1" fmla="*/ 1880052 w 1880052"/>
              <a:gd name="connsiteY1" fmla="*/ 0 h 401238"/>
              <a:gd name="connsiteX2" fmla="*/ 1880052 w 1880052"/>
              <a:gd name="connsiteY2" fmla="*/ 401238 h 401238"/>
              <a:gd name="connsiteX3" fmla="*/ 0 w 1880052"/>
              <a:gd name="connsiteY3" fmla="*/ 401238 h 401238"/>
              <a:gd name="connsiteX4" fmla="*/ 0 w 1880052"/>
              <a:gd name="connsiteY4" fmla="*/ 0 h 401238"/>
              <a:gd name="connsiteX0" fmla="*/ 0 w 1899102"/>
              <a:gd name="connsiteY0" fmla="*/ 0 h 448863"/>
              <a:gd name="connsiteX1" fmla="*/ 1899102 w 1899102"/>
              <a:gd name="connsiteY1" fmla="*/ 47625 h 448863"/>
              <a:gd name="connsiteX2" fmla="*/ 1899102 w 1899102"/>
              <a:gd name="connsiteY2" fmla="*/ 448863 h 448863"/>
              <a:gd name="connsiteX3" fmla="*/ 19050 w 1899102"/>
              <a:gd name="connsiteY3" fmla="*/ 448863 h 448863"/>
              <a:gd name="connsiteX4" fmla="*/ 0 w 1899102"/>
              <a:gd name="connsiteY4" fmla="*/ 0 h 44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9102" h="448863">
                <a:moveTo>
                  <a:pt x="0" y="0"/>
                </a:moveTo>
                <a:lnTo>
                  <a:pt x="1899102" y="47625"/>
                </a:lnTo>
                <a:lnTo>
                  <a:pt x="1899102" y="448863"/>
                </a:lnTo>
                <a:lnTo>
                  <a:pt x="19050" y="448863"/>
                </a:lnTo>
                <a:lnTo>
                  <a:pt x="0" y="0"/>
                </a:lnTo>
                <a:close/>
              </a:path>
            </a:pathLst>
          </a:custGeom>
          <a:solidFill>
            <a:schemeClr val="tx2">
              <a:lumMod val="75000"/>
              <a:lumOff val="2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200" kern="0" dirty="0">
                <a:solidFill>
                  <a:schemeClr val="bg1"/>
                </a:solidFill>
                <a:latin typeface="Roboto Black" panose="02000000000000000000" pitchFamily="2" charset="0"/>
                <a:ea typeface="Roboto Black" panose="02000000000000000000" pitchFamily="2" charset="0"/>
              </a:rPr>
              <a:t>Widget 1</a:t>
            </a:r>
          </a:p>
        </p:txBody>
      </p:sp>
      <p:sp>
        <p:nvSpPr>
          <p:cNvPr id="46" name="Rectangle 79"/>
          <p:cNvSpPr>
            <a:spLocks/>
          </p:cNvSpPr>
          <p:nvPr/>
        </p:nvSpPr>
        <p:spPr bwMode="auto">
          <a:xfrm>
            <a:off x="3007806" y="4832942"/>
            <a:ext cx="1969480" cy="439338"/>
          </a:xfrm>
          <a:custGeom>
            <a:avLst/>
            <a:gdLst>
              <a:gd name="connsiteX0" fmla="*/ 0 w 1893280"/>
              <a:gd name="connsiteY0" fmla="*/ 0 h 401238"/>
              <a:gd name="connsiteX1" fmla="*/ 1893280 w 1893280"/>
              <a:gd name="connsiteY1" fmla="*/ 0 h 401238"/>
              <a:gd name="connsiteX2" fmla="*/ 1893280 w 1893280"/>
              <a:gd name="connsiteY2" fmla="*/ 401238 h 401238"/>
              <a:gd name="connsiteX3" fmla="*/ 0 w 1893280"/>
              <a:gd name="connsiteY3" fmla="*/ 401238 h 401238"/>
              <a:gd name="connsiteX4" fmla="*/ 0 w 1893280"/>
              <a:gd name="connsiteY4" fmla="*/ 0 h 401238"/>
              <a:gd name="connsiteX0" fmla="*/ 0 w 1969480"/>
              <a:gd name="connsiteY0" fmla="*/ 0 h 439338"/>
              <a:gd name="connsiteX1" fmla="*/ 1893280 w 1969480"/>
              <a:gd name="connsiteY1" fmla="*/ 0 h 439338"/>
              <a:gd name="connsiteX2" fmla="*/ 1969480 w 1969480"/>
              <a:gd name="connsiteY2" fmla="*/ 439338 h 439338"/>
              <a:gd name="connsiteX3" fmla="*/ 0 w 1969480"/>
              <a:gd name="connsiteY3" fmla="*/ 401238 h 439338"/>
              <a:gd name="connsiteX4" fmla="*/ 0 w 1969480"/>
              <a:gd name="connsiteY4" fmla="*/ 0 h 43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480" h="439338">
                <a:moveTo>
                  <a:pt x="0" y="0"/>
                </a:moveTo>
                <a:lnTo>
                  <a:pt x="1893280" y="0"/>
                </a:lnTo>
                <a:lnTo>
                  <a:pt x="1969480" y="439338"/>
                </a:lnTo>
                <a:lnTo>
                  <a:pt x="0" y="401238"/>
                </a:lnTo>
                <a:lnTo>
                  <a:pt x="0" y="0"/>
                </a:lnTo>
                <a:close/>
              </a:path>
            </a:pathLst>
          </a:custGeom>
          <a:solidFill>
            <a:schemeClr val="tx2">
              <a:lumMod val="75000"/>
              <a:lumOff val="2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200" kern="0" dirty="0">
                <a:solidFill>
                  <a:schemeClr val="bg1"/>
                </a:solidFill>
                <a:latin typeface="Roboto Black" panose="02000000000000000000" pitchFamily="2" charset="0"/>
                <a:ea typeface="Roboto Black" panose="02000000000000000000" pitchFamily="2" charset="0"/>
              </a:rPr>
              <a:t>Widget  2</a:t>
            </a:r>
          </a:p>
        </p:txBody>
      </p:sp>
      <p:cxnSp>
        <p:nvCxnSpPr>
          <p:cNvPr id="47" name="Straight Arrow Connector 46"/>
          <p:cNvCxnSpPr/>
          <p:nvPr/>
        </p:nvCxnSpPr>
        <p:spPr bwMode="auto">
          <a:xfrm>
            <a:off x="2669204" y="3176615"/>
            <a:ext cx="10509" cy="711796"/>
          </a:xfrm>
          <a:prstGeom prst="straightConnector1">
            <a:avLst/>
          </a:prstGeom>
          <a:solidFill>
            <a:srgbClr val="00B8FF"/>
          </a:solidFill>
          <a:ln w="381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Arrow Connector 47"/>
          <p:cNvCxnSpPr/>
          <p:nvPr/>
        </p:nvCxnSpPr>
        <p:spPr bwMode="auto">
          <a:xfrm flipH="1">
            <a:off x="1827658" y="4276155"/>
            <a:ext cx="282269" cy="582541"/>
          </a:xfrm>
          <a:prstGeom prst="straightConnector1">
            <a:avLst/>
          </a:prstGeom>
          <a:solidFill>
            <a:srgbClr val="00B8FF"/>
          </a:solidFill>
          <a:ln w="381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Arrow Connector 48"/>
          <p:cNvCxnSpPr/>
          <p:nvPr/>
        </p:nvCxnSpPr>
        <p:spPr bwMode="auto">
          <a:xfrm>
            <a:off x="3227075" y="4278395"/>
            <a:ext cx="653579" cy="554546"/>
          </a:xfrm>
          <a:prstGeom prst="straightConnector1">
            <a:avLst/>
          </a:prstGeom>
          <a:solidFill>
            <a:srgbClr val="00B8FF"/>
          </a:solidFill>
          <a:ln w="381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Rectangle 83"/>
          <p:cNvSpPr>
            <a:spLocks/>
          </p:cNvSpPr>
          <p:nvPr/>
        </p:nvSpPr>
        <p:spPr bwMode="auto">
          <a:xfrm>
            <a:off x="5896652" y="2663473"/>
            <a:ext cx="1571827" cy="453625"/>
          </a:xfrm>
          <a:custGeom>
            <a:avLst/>
            <a:gdLst>
              <a:gd name="connsiteX0" fmla="*/ 0 w 1533727"/>
              <a:gd name="connsiteY0" fmla="*/ 0 h 401238"/>
              <a:gd name="connsiteX1" fmla="*/ 1533727 w 1533727"/>
              <a:gd name="connsiteY1" fmla="*/ 0 h 401238"/>
              <a:gd name="connsiteX2" fmla="*/ 1533727 w 1533727"/>
              <a:gd name="connsiteY2" fmla="*/ 401238 h 401238"/>
              <a:gd name="connsiteX3" fmla="*/ 0 w 1533727"/>
              <a:gd name="connsiteY3" fmla="*/ 401238 h 401238"/>
              <a:gd name="connsiteX4" fmla="*/ 0 w 1533727"/>
              <a:gd name="connsiteY4" fmla="*/ 0 h 401238"/>
              <a:gd name="connsiteX0" fmla="*/ 0 w 1571827"/>
              <a:gd name="connsiteY0" fmla="*/ 0 h 453625"/>
              <a:gd name="connsiteX1" fmla="*/ 1571827 w 1571827"/>
              <a:gd name="connsiteY1" fmla="*/ 52387 h 453625"/>
              <a:gd name="connsiteX2" fmla="*/ 1571827 w 1571827"/>
              <a:gd name="connsiteY2" fmla="*/ 453625 h 453625"/>
              <a:gd name="connsiteX3" fmla="*/ 38100 w 1571827"/>
              <a:gd name="connsiteY3" fmla="*/ 453625 h 453625"/>
              <a:gd name="connsiteX4" fmla="*/ 0 w 1571827"/>
              <a:gd name="connsiteY4" fmla="*/ 0 h 45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827" h="453625">
                <a:moveTo>
                  <a:pt x="0" y="0"/>
                </a:moveTo>
                <a:lnTo>
                  <a:pt x="1571827" y="52387"/>
                </a:lnTo>
                <a:lnTo>
                  <a:pt x="1571827" y="453625"/>
                </a:lnTo>
                <a:lnTo>
                  <a:pt x="38100" y="453625"/>
                </a:lnTo>
                <a:lnTo>
                  <a:pt x="0" y="0"/>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err="1">
                <a:solidFill>
                  <a:srgbClr val="000000"/>
                </a:solidFill>
                <a:latin typeface="Courier New" pitchFamily="49" charset="0"/>
                <a:ea typeface="MS PGothic" pitchFamily="34" charset="-128"/>
                <a:cs typeface="Courier New" pitchFamily="49" charset="0"/>
              </a:rPr>
              <a:t>page.jsp</a:t>
            </a:r>
            <a:endParaRPr lang="en-US" sz="1400" b="1" kern="0" dirty="0">
              <a:solidFill>
                <a:srgbClr val="000000"/>
              </a:solidFill>
              <a:latin typeface="Courier New" pitchFamily="49" charset="0"/>
              <a:ea typeface="MS PGothic" pitchFamily="34" charset="-128"/>
              <a:cs typeface="Courier New" pitchFamily="49" charset="0"/>
            </a:endParaRPr>
          </a:p>
        </p:txBody>
      </p:sp>
      <p:sp>
        <p:nvSpPr>
          <p:cNvPr id="51" name="Rectangle 84"/>
          <p:cNvSpPr>
            <a:spLocks/>
          </p:cNvSpPr>
          <p:nvPr/>
        </p:nvSpPr>
        <p:spPr bwMode="auto">
          <a:xfrm>
            <a:off x="6054741" y="3815337"/>
            <a:ext cx="2203095" cy="436957"/>
          </a:xfrm>
          <a:custGeom>
            <a:avLst/>
            <a:gdLst>
              <a:gd name="connsiteX0" fmla="*/ 0 w 2176902"/>
              <a:gd name="connsiteY0" fmla="*/ 0 h 401238"/>
              <a:gd name="connsiteX1" fmla="*/ 2176902 w 2176902"/>
              <a:gd name="connsiteY1" fmla="*/ 0 h 401238"/>
              <a:gd name="connsiteX2" fmla="*/ 2176902 w 2176902"/>
              <a:gd name="connsiteY2" fmla="*/ 401238 h 401238"/>
              <a:gd name="connsiteX3" fmla="*/ 0 w 2176902"/>
              <a:gd name="connsiteY3" fmla="*/ 401238 h 401238"/>
              <a:gd name="connsiteX4" fmla="*/ 0 w 2176902"/>
              <a:gd name="connsiteY4" fmla="*/ 0 h 401238"/>
              <a:gd name="connsiteX0" fmla="*/ 0 w 2193570"/>
              <a:gd name="connsiteY0" fmla="*/ 28575 h 429813"/>
              <a:gd name="connsiteX1" fmla="*/ 2193570 w 2193570"/>
              <a:gd name="connsiteY1" fmla="*/ 0 h 429813"/>
              <a:gd name="connsiteX2" fmla="*/ 2176902 w 2193570"/>
              <a:gd name="connsiteY2" fmla="*/ 429813 h 429813"/>
              <a:gd name="connsiteX3" fmla="*/ 0 w 2193570"/>
              <a:gd name="connsiteY3" fmla="*/ 429813 h 429813"/>
              <a:gd name="connsiteX4" fmla="*/ 0 w 2193570"/>
              <a:gd name="connsiteY4" fmla="*/ 28575 h 429813"/>
              <a:gd name="connsiteX0" fmla="*/ 0 w 2203095"/>
              <a:gd name="connsiteY0" fmla="*/ 35719 h 436957"/>
              <a:gd name="connsiteX1" fmla="*/ 2203095 w 2203095"/>
              <a:gd name="connsiteY1" fmla="*/ 0 h 436957"/>
              <a:gd name="connsiteX2" fmla="*/ 2176902 w 2203095"/>
              <a:gd name="connsiteY2" fmla="*/ 436957 h 436957"/>
              <a:gd name="connsiteX3" fmla="*/ 0 w 2203095"/>
              <a:gd name="connsiteY3" fmla="*/ 436957 h 436957"/>
              <a:gd name="connsiteX4" fmla="*/ 0 w 2203095"/>
              <a:gd name="connsiteY4" fmla="*/ 35719 h 436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095" h="436957">
                <a:moveTo>
                  <a:pt x="0" y="35719"/>
                </a:moveTo>
                <a:lnTo>
                  <a:pt x="2203095" y="0"/>
                </a:lnTo>
                <a:lnTo>
                  <a:pt x="2176902" y="436957"/>
                </a:lnTo>
                <a:lnTo>
                  <a:pt x="0" y="436957"/>
                </a:lnTo>
                <a:lnTo>
                  <a:pt x="0" y="35719"/>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err="1" smtClean="0">
                <a:solidFill>
                  <a:srgbClr val="000000"/>
                </a:solidFill>
                <a:latin typeface="Courier New" pitchFamily="49" charset="0"/>
                <a:ea typeface="MS PGothic" pitchFamily="34" charset="-128"/>
                <a:cs typeface="Courier New" pitchFamily="49" charset="0"/>
              </a:rPr>
              <a:t>container.soy</a:t>
            </a:r>
            <a:endParaRPr lang="en-US" sz="1100" b="1" kern="0" dirty="0">
              <a:solidFill>
                <a:srgbClr val="000000"/>
              </a:solidFill>
              <a:latin typeface="Courier New" pitchFamily="49" charset="0"/>
              <a:ea typeface="MS PGothic" pitchFamily="34" charset="-128"/>
              <a:cs typeface="Courier New" pitchFamily="49" charset="0"/>
            </a:endParaRPr>
          </a:p>
        </p:txBody>
      </p:sp>
      <p:sp>
        <p:nvSpPr>
          <p:cNvPr id="52" name="Rectangle 85"/>
          <p:cNvSpPr>
            <a:spLocks/>
          </p:cNvSpPr>
          <p:nvPr/>
        </p:nvSpPr>
        <p:spPr bwMode="auto">
          <a:xfrm>
            <a:off x="460089" y="5876313"/>
            <a:ext cx="1608210" cy="458388"/>
          </a:xfrm>
          <a:custGeom>
            <a:avLst/>
            <a:gdLst>
              <a:gd name="connsiteX0" fmla="*/ 0 w 1560585"/>
              <a:gd name="connsiteY0" fmla="*/ 0 h 401238"/>
              <a:gd name="connsiteX1" fmla="*/ 1560585 w 1560585"/>
              <a:gd name="connsiteY1" fmla="*/ 0 h 401238"/>
              <a:gd name="connsiteX2" fmla="*/ 1560585 w 1560585"/>
              <a:gd name="connsiteY2" fmla="*/ 401238 h 401238"/>
              <a:gd name="connsiteX3" fmla="*/ 0 w 1560585"/>
              <a:gd name="connsiteY3" fmla="*/ 401238 h 401238"/>
              <a:gd name="connsiteX4" fmla="*/ 0 w 1560585"/>
              <a:gd name="connsiteY4" fmla="*/ 0 h 401238"/>
              <a:gd name="connsiteX0" fmla="*/ 0 w 1608210"/>
              <a:gd name="connsiteY0" fmla="*/ 57150 h 458388"/>
              <a:gd name="connsiteX1" fmla="*/ 1608210 w 1608210"/>
              <a:gd name="connsiteY1" fmla="*/ 0 h 458388"/>
              <a:gd name="connsiteX2" fmla="*/ 1560585 w 1608210"/>
              <a:gd name="connsiteY2" fmla="*/ 458388 h 458388"/>
              <a:gd name="connsiteX3" fmla="*/ 0 w 1608210"/>
              <a:gd name="connsiteY3" fmla="*/ 458388 h 458388"/>
              <a:gd name="connsiteX4" fmla="*/ 0 w 1608210"/>
              <a:gd name="connsiteY4" fmla="*/ 57150 h 458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210" h="458388">
                <a:moveTo>
                  <a:pt x="0" y="57150"/>
                </a:moveTo>
                <a:lnTo>
                  <a:pt x="1608210" y="0"/>
                </a:lnTo>
                <a:lnTo>
                  <a:pt x="1560585" y="458388"/>
                </a:lnTo>
                <a:lnTo>
                  <a:pt x="0" y="458388"/>
                </a:lnTo>
                <a:lnTo>
                  <a:pt x="0" y="57150"/>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a:solidFill>
                  <a:srgbClr val="000000"/>
                </a:solidFill>
                <a:latin typeface="Courier New" pitchFamily="49" charset="0"/>
                <a:ea typeface="MS PGothic" pitchFamily="34" charset="-128"/>
                <a:cs typeface="Courier New" pitchFamily="49" charset="0"/>
              </a:rPr>
              <a:t>widget-1.jsp</a:t>
            </a:r>
            <a:endParaRPr lang="en-US" sz="1400" b="1" kern="0" dirty="0">
              <a:solidFill>
                <a:srgbClr val="000000"/>
              </a:solidFill>
              <a:latin typeface="Courier New" pitchFamily="49" charset="0"/>
              <a:ea typeface="MS PGothic" pitchFamily="34" charset="-128"/>
              <a:cs typeface="Courier New" pitchFamily="49" charset="0"/>
            </a:endParaRPr>
          </a:p>
        </p:txBody>
      </p:sp>
      <p:sp>
        <p:nvSpPr>
          <p:cNvPr id="53" name="Rectangle 86"/>
          <p:cNvSpPr>
            <a:spLocks/>
          </p:cNvSpPr>
          <p:nvPr/>
        </p:nvSpPr>
        <p:spPr bwMode="auto">
          <a:xfrm>
            <a:off x="5918405" y="4665616"/>
            <a:ext cx="2412902" cy="448863"/>
          </a:xfrm>
          <a:custGeom>
            <a:avLst/>
            <a:gdLst>
              <a:gd name="connsiteX0" fmla="*/ 0 w 2374802"/>
              <a:gd name="connsiteY0" fmla="*/ 0 h 401238"/>
              <a:gd name="connsiteX1" fmla="*/ 2374802 w 2374802"/>
              <a:gd name="connsiteY1" fmla="*/ 0 h 401238"/>
              <a:gd name="connsiteX2" fmla="*/ 2374802 w 2374802"/>
              <a:gd name="connsiteY2" fmla="*/ 401238 h 401238"/>
              <a:gd name="connsiteX3" fmla="*/ 0 w 2374802"/>
              <a:gd name="connsiteY3" fmla="*/ 401238 h 401238"/>
              <a:gd name="connsiteX4" fmla="*/ 0 w 2374802"/>
              <a:gd name="connsiteY4" fmla="*/ 0 h 401238"/>
              <a:gd name="connsiteX0" fmla="*/ 0 w 2412902"/>
              <a:gd name="connsiteY0" fmla="*/ 0 h 448863"/>
              <a:gd name="connsiteX1" fmla="*/ 2374802 w 2412902"/>
              <a:gd name="connsiteY1" fmla="*/ 0 h 448863"/>
              <a:gd name="connsiteX2" fmla="*/ 2412902 w 2412902"/>
              <a:gd name="connsiteY2" fmla="*/ 448863 h 448863"/>
              <a:gd name="connsiteX3" fmla="*/ 0 w 2412902"/>
              <a:gd name="connsiteY3" fmla="*/ 401238 h 448863"/>
              <a:gd name="connsiteX4" fmla="*/ 0 w 2412902"/>
              <a:gd name="connsiteY4" fmla="*/ 0 h 44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902" h="448863">
                <a:moveTo>
                  <a:pt x="0" y="0"/>
                </a:moveTo>
                <a:lnTo>
                  <a:pt x="2374802" y="0"/>
                </a:lnTo>
                <a:lnTo>
                  <a:pt x="2412902" y="448863"/>
                </a:lnTo>
                <a:lnTo>
                  <a:pt x="0" y="401238"/>
                </a:lnTo>
                <a:lnTo>
                  <a:pt x="0" y="0"/>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err="1">
                <a:solidFill>
                  <a:srgbClr val="000000"/>
                </a:solidFill>
                <a:latin typeface="Courier New" pitchFamily="49" charset="0"/>
                <a:ea typeface="MS PGothic" pitchFamily="34" charset="-128"/>
                <a:cs typeface="Courier New" pitchFamily="49" charset="0"/>
              </a:rPr>
              <a:t>container_tablet.soy</a:t>
            </a:r>
            <a:endParaRPr lang="en-US" sz="1100" b="1" kern="0" dirty="0">
              <a:solidFill>
                <a:srgbClr val="000000"/>
              </a:solidFill>
              <a:latin typeface="Courier New" pitchFamily="49" charset="0"/>
              <a:ea typeface="MS PGothic" pitchFamily="34" charset="-128"/>
              <a:cs typeface="Courier New" pitchFamily="49" charset="0"/>
            </a:endParaRPr>
          </a:p>
        </p:txBody>
      </p:sp>
      <p:sp>
        <p:nvSpPr>
          <p:cNvPr id="54" name="Rectangle 87"/>
          <p:cNvSpPr>
            <a:spLocks/>
          </p:cNvSpPr>
          <p:nvPr/>
        </p:nvSpPr>
        <p:spPr bwMode="auto">
          <a:xfrm>
            <a:off x="2117935" y="5915806"/>
            <a:ext cx="2334852" cy="448863"/>
          </a:xfrm>
          <a:custGeom>
            <a:avLst/>
            <a:gdLst>
              <a:gd name="connsiteX0" fmla="*/ 0 w 2325327"/>
              <a:gd name="connsiteY0" fmla="*/ 0 h 401238"/>
              <a:gd name="connsiteX1" fmla="*/ 2325327 w 2325327"/>
              <a:gd name="connsiteY1" fmla="*/ 0 h 401238"/>
              <a:gd name="connsiteX2" fmla="*/ 2325327 w 2325327"/>
              <a:gd name="connsiteY2" fmla="*/ 401238 h 401238"/>
              <a:gd name="connsiteX3" fmla="*/ 0 w 2325327"/>
              <a:gd name="connsiteY3" fmla="*/ 401238 h 401238"/>
              <a:gd name="connsiteX4" fmla="*/ 0 w 2325327"/>
              <a:gd name="connsiteY4" fmla="*/ 0 h 401238"/>
              <a:gd name="connsiteX0" fmla="*/ 0 w 2334852"/>
              <a:gd name="connsiteY0" fmla="*/ 0 h 448863"/>
              <a:gd name="connsiteX1" fmla="*/ 2334852 w 2334852"/>
              <a:gd name="connsiteY1" fmla="*/ 47625 h 448863"/>
              <a:gd name="connsiteX2" fmla="*/ 2334852 w 2334852"/>
              <a:gd name="connsiteY2" fmla="*/ 448863 h 448863"/>
              <a:gd name="connsiteX3" fmla="*/ 9525 w 2334852"/>
              <a:gd name="connsiteY3" fmla="*/ 448863 h 448863"/>
              <a:gd name="connsiteX4" fmla="*/ 0 w 2334852"/>
              <a:gd name="connsiteY4" fmla="*/ 0 h 44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4852" h="448863">
                <a:moveTo>
                  <a:pt x="0" y="0"/>
                </a:moveTo>
                <a:lnTo>
                  <a:pt x="2334852" y="47625"/>
                </a:lnTo>
                <a:lnTo>
                  <a:pt x="2334852" y="448863"/>
                </a:lnTo>
                <a:lnTo>
                  <a:pt x="9525" y="448863"/>
                </a:lnTo>
                <a:lnTo>
                  <a:pt x="0" y="0"/>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a:solidFill>
                  <a:srgbClr val="000000"/>
                </a:solidFill>
                <a:latin typeface="Courier New" pitchFamily="49" charset="0"/>
                <a:ea typeface="MS PGothic" pitchFamily="34" charset="-128"/>
                <a:cs typeface="Courier New" pitchFamily="49" charset="0"/>
              </a:rPr>
              <a:t>widget-1-mobile.jsp</a:t>
            </a:r>
            <a:endParaRPr lang="en-US" sz="1400" b="1" kern="0" dirty="0">
              <a:solidFill>
                <a:srgbClr val="000000"/>
              </a:solidFill>
              <a:latin typeface="Courier New" pitchFamily="49" charset="0"/>
              <a:ea typeface="MS PGothic" pitchFamily="34" charset="-128"/>
              <a:cs typeface="Courier New" pitchFamily="49" charset="0"/>
            </a:endParaRPr>
          </a:p>
        </p:txBody>
      </p:sp>
      <p:sp>
        <p:nvSpPr>
          <p:cNvPr id="55" name="Rectangle 88"/>
          <p:cNvSpPr>
            <a:spLocks/>
          </p:cNvSpPr>
          <p:nvPr/>
        </p:nvSpPr>
        <p:spPr bwMode="auto">
          <a:xfrm>
            <a:off x="4612888" y="5977963"/>
            <a:ext cx="1608491" cy="426638"/>
          </a:xfrm>
          <a:custGeom>
            <a:avLst/>
            <a:gdLst>
              <a:gd name="connsiteX0" fmla="*/ 0 w 1525941"/>
              <a:gd name="connsiteY0" fmla="*/ 0 h 401238"/>
              <a:gd name="connsiteX1" fmla="*/ 1525941 w 1525941"/>
              <a:gd name="connsiteY1" fmla="*/ 0 h 401238"/>
              <a:gd name="connsiteX2" fmla="*/ 1525941 w 1525941"/>
              <a:gd name="connsiteY2" fmla="*/ 401238 h 401238"/>
              <a:gd name="connsiteX3" fmla="*/ 0 w 1525941"/>
              <a:gd name="connsiteY3" fmla="*/ 401238 h 401238"/>
              <a:gd name="connsiteX4" fmla="*/ 0 w 1525941"/>
              <a:gd name="connsiteY4" fmla="*/ 0 h 401238"/>
              <a:gd name="connsiteX0" fmla="*/ 0 w 1576741"/>
              <a:gd name="connsiteY0" fmla="*/ 0 h 407588"/>
              <a:gd name="connsiteX1" fmla="*/ 1525941 w 1576741"/>
              <a:gd name="connsiteY1" fmla="*/ 0 h 407588"/>
              <a:gd name="connsiteX2" fmla="*/ 1576741 w 1576741"/>
              <a:gd name="connsiteY2" fmla="*/ 407588 h 407588"/>
              <a:gd name="connsiteX3" fmla="*/ 0 w 1576741"/>
              <a:gd name="connsiteY3" fmla="*/ 401238 h 407588"/>
              <a:gd name="connsiteX4" fmla="*/ 0 w 1576741"/>
              <a:gd name="connsiteY4" fmla="*/ 0 h 407588"/>
              <a:gd name="connsiteX0" fmla="*/ 0 w 1608491"/>
              <a:gd name="connsiteY0" fmla="*/ 0 h 426638"/>
              <a:gd name="connsiteX1" fmla="*/ 1525941 w 1608491"/>
              <a:gd name="connsiteY1" fmla="*/ 0 h 426638"/>
              <a:gd name="connsiteX2" fmla="*/ 1608491 w 1608491"/>
              <a:gd name="connsiteY2" fmla="*/ 426638 h 426638"/>
              <a:gd name="connsiteX3" fmla="*/ 0 w 1608491"/>
              <a:gd name="connsiteY3" fmla="*/ 401238 h 426638"/>
              <a:gd name="connsiteX4" fmla="*/ 0 w 1608491"/>
              <a:gd name="connsiteY4" fmla="*/ 0 h 426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491" h="426638">
                <a:moveTo>
                  <a:pt x="0" y="0"/>
                </a:moveTo>
                <a:lnTo>
                  <a:pt x="1525941" y="0"/>
                </a:lnTo>
                <a:lnTo>
                  <a:pt x="1608491" y="426638"/>
                </a:lnTo>
                <a:lnTo>
                  <a:pt x="0" y="401238"/>
                </a:lnTo>
                <a:lnTo>
                  <a:pt x="0" y="0"/>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a:solidFill>
                  <a:srgbClr val="000000"/>
                </a:solidFill>
                <a:latin typeface="Courier New" pitchFamily="49" charset="0"/>
                <a:ea typeface="MS PGothic" pitchFamily="34" charset="-128"/>
                <a:cs typeface="Courier New" pitchFamily="49" charset="0"/>
              </a:rPr>
              <a:t>widget-2.jsp</a:t>
            </a:r>
            <a:endParaRPr lang="en-US" sz="1400" b="1" kern="0" dirty="0">
              <a:solidFill>
                <a:srgbClr val="000000"/>
              </a:solidFill>
              <a:latin typeface="Courier New" pitchFamily="49" charset="0"/>
              <a:ea typeface="MS PGothic" pitchFamily="34" charset="-128"/>
              <a:cs typeface="Courier New" pitchFamily="49" charset="0"/>
            </a:endParaRPr>
          </a:p>
        </p:txBody>
      </p:sp>
      <p:sp>
        <p:nvSpPr>
          <p:cNvPr id="56" name="Rectangle 89"/>
          <p:cNvSpPr>
            <a:spLocks/>
          </p:cNvSpPr>
          <p:nvPr/>
        </p:nvSpPr>
        <p:spPr bwMode="auto">
          <a:xfrm>
            <a:off x="6308129" y="5957482"/>
            <a:ext cx="2368329" cy="439338"/>
          </a:xfrm>
          <a:custGeom>
            <a:avLst/>
            <a:gdLst>
              <a:gd name="connsiteX0" fmla="*/ 0 w 2320704"/>
              <a:gd name="connsiteY0" fmla="*/ 0 h 401238"/>
              <a:gd name="connsiteX1" fmla="*/ 2320704 w 2320704"/>
              <a:gd name="connsiteY1" fmla="*/ 0 h 401238"/>
              <a:gd name="connsiteX2" fmla="*/ 2320704 w 2320704"/>
              <a:gd name="connsiteY2" fmla="*/ 401238 h 401238"/>
              <a:gd name="connsiteX3" fmla="*/ 0 w 2320704"/>
              <a:gd name="connsiteY3" fmla="*/ 401238 h 401238"/>
              <a:gd name="connsiteX4" fmla="*/ 0 w 2320704"/>
              <a:gd name="connsiteY4" fmla="*/ 0 h 401238"/>
              <a:gd name="connsiteX0" fmla="*/ 0 w 2368329"/>
              <a:gd name="connsiteY0" fmla="*/ 38100 h 439338"/>
              <a:gd name="connsiteX1" fmla="*/ 2368329 w 2368329"/>
              <a:gd name="connsiteY1" fmla="*/ 0 h 439338"/>
              <a:gd name="connsiteX2" fmla="*/ 2320704 w 2368329"/>
              <a:gd name="connsiteY2" fmla="*/ 439338 h 439338"/>
              <a:gd name="connsiteX3" fmla="*/ 0 w 2368329"/>
              <a:gd name="connsiteY3" fmla="*/ 439338 h 439338"/>
              <a:gd name="connsiteX4" fmla="*/ 0 w 2368329"/>
              <a:gd name="connsiteY4" fmla="*/ 38100 h 43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329" h="439338">
                <a:moveTo>
                  <a:pt x="0" y="38100"/>
                </a:moveTo>
                <a:lnTo>
                  <a:pt x="2368329" y="0"/>
                </a:lnTo>
                <a:lnTo>
                  <a:pt x="2320704" y="439338"/>
                </a:lnTo>
                <a:lnTo>
                  <a:pt x="0" y="439338"/>
                </a:lnTo>
                <a:lnTo>
                  <a:pt x="0" y="38100"/>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a:solidFill>
                  <a:srgbClr val="000000"/>
                </a:solidFill>
                <a:latin typeface="Courier New" pitchFamily="49" charset="0"/>
                <a:ea typeface="MS PGothic" pitchFamily="34" charset="-128"/>
                <a:cs typeface="Courier New" pitchFamily="49" charset="0"/>
              </a:rPr>
              <a:t>widget-2-mobile.jsp</a:t>
            </a:r>
            <a:endParaRPr lang="en-US" sz="1400" b="1" kern="0" dirty="0">
              <a:solidFill>
                <a:srgbClr val="000000"/>
              </a:solidFill>
              <a:latin typeface="Courier New" pitchFamily="49" charset="0"/>
              <a:ea typeface="MS PGothic" pitchFamily="34" charset="-128"/>
              <a:cs typeface="Courier New" pitchFamily="49" charset="0"/>
            </a:endParaRPr>
          </a:p>
        </p:txBody>
      </p:sp>
      <p:cxnSp>
        <p:nvCxnSpPr>
          <p:cNvPr id="57" name="Straight Arrow Connector 56"/>
          <p:cNvCxnSpPr/>
          <p:nvPr/>
        </p:nvCxnSpPr>
        <p:spPr bwMode="auto">
          <a:xfrm flipH="1">
            <a:off x="1137080" y="5255812"/>
            <a:ext cx="485464" cy="659994"/>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p:cNvCxnSpPr/>
          <p:nvPr/>
        </p:nvCxnSpPr>
        <p:spPr bwMode="auto">
          <a:xfrm>
            <a:off x="2186372" y="5255812"/>
            <a:ext cx="1032527" cy="679860"/>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p:cNvCxnSpPr/>
          <p:nvPr/>
        </p:nvCxnSpPr>
        <p:spPr bwMode="auto">
          <a:xfrm>
            <a:off x="3851920" y="5255812"/>
            <a:ext cx="1409038" cy="729770"/>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Arrow Connector 59"/>
          <p:cNvCxnSpPr/>
          <p:nvPr/>
        </p:nvCxnSpPr>
        <p:spPr bwMode="auto">
          <a:xfrm>
            <a:off x="4570805" y="5272279"/>
            <a:ext cx="2939960" cy="705677"/>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p:cNvCxnSpPr/>
          <p:nvPr/>
        </p:nvCxnSpPr>
        <p:spPr bwMode="auto">
          <a:xfrm flipV="1">
            <a:off x="3599138" y="2930583"/>
            <a:ext cx="2335614" cy="28510"/>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Arrow Connector 61"/>
          <p:cNvCxnSpPr/>
          <p:nvPr/>
        </p:nvCxnSpPr>
        <p:spPr bwMode="auto">
          <a:xfrm flipV="1">
            <a:off x="3627800" y="4035814"/>
            <a:ext cx="2438822" cy="54994"/>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Straight Arrow Connector 62"/>
          <p:cNvCxnSpPr/>
          <p:nvPr/>
        </p:nvCxnSpPr>
        <p:spPr bwMode="auto">
          <a:xfrm>
            <a:off x="3627799" y="4089030"/>
            <a:ext cx="2306953" cy="769664"/>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TextBox 63"/>
          <p:cNvSpPr txBox="1"/>
          <p:nvPr/>
        </p:nvSpPr>
        <p:spPr>
          <a:xfrm>
            <a:off x="4305835" y="2699122"/>
            <a:ext cx="731621" cy="276999"/>
          </a:xfrm>
          <a:prstGeom prst="rect">
            <a:avLst/>
          </a:prstGeom>
          <a:noFill/>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web</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sp>
        <p:nvSpPr>
          <p:cNvPr id="65" name="TextBox 64"/>
          <p:cNvSpPr txBox="1"/>
          <p:nvPr/>
        </p:nvSpPr>
        <p:spPr>
          <a:xfrm>
            <a:off x="4382876" y="3815337"/>
            <a:ext cx="678813" cy="276999"/>
          </a:xfrm>
          <a:prstGeom prst="rect">
            <a:avLst/>
          </a:prstGeom>
          <a:noFill/>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web</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sp>
        <p:nvSpPr>
          <p:cNvPr id="66" name="TextBox 65"/>
          <p:cNvSpPr txBox="1"/>
          <p:nvPr/>
        </p:nvSpPr>
        <p:spPr>
          <a:xfrm>
            <a:off x="4517382" y="4229076"/>
            <a:ext cx="854169" cy="276999"/>
          </a:xfrm>
          <a:prstGeom prst="rect">
            <a:avLst/>
          </a:prstGeom>
          <a:noFill/>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tablet</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sp>
        <p:nvSpPr>
          <p:cNvPr id="67" name="TextBox 66"/>
          <p:cNvSpPr txBox="1"/>
          <p:nvPr/>
        </p:nvSpPr>
        <p:spPr>
          <a:xfrm>
            <a:off x="5733620" y="5405066"/>
            <a:ext cx="1453155" cy="276999"/>
          </a:xfrm>
          <a:prstGeom prst="rect">
            <a:avLst/>
          </a:prstGeom>
          <a:noFill/>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smartphone</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sp>
        <p:nvSpPr>
          <p:cNvPr id="68" name="TextBox 67"/>
          <p:cNvSpPr txBox="1"/>
          <p:nvPr/>
        </p:nvSpPr>
        <p:spPr>
          <a:xfrm>
            <a:off x="2585078" y="5426652"/>
            <a:ext cx="1283990" cy="276999"/>
          </a:xfrm>
          <a:prstGeom prst="rect">
            <a:avLst/>
          </a:prstGeom>
          <a:noFill/>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smartphone</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sp>
        <p:nvSpPr>
          <p:cNvPr id="69" name="TextBox 68"/>
          <p:cNvSpPr txBox="1"/>
          <p:nvPr/>
        </p:nvSpPr>
        <p:spPr>
          <a:xfrm>
            <a:off x="878105" y="5426651"/>
            <a:ext cx="635676" cy="276999"/>
          </a:xfrm>
          <a:prstGeom prst="rect">
            <a:avLst/>
          </a:prstGeom>
          <a:noFill/>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web</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sp>
        <p:nvSpPr>
          <p:cNvPr id="70" name="TextBox 69"/>
          <p:cNvSpPr txBox="1"/>
          <p:nvPr/>
        </p:nvSpPr>
        <p:spPr>
          <a:xfrm>
            <a:off x="4497181" y="5447311"/>
            <a:ext cx="580003" cy="276999"/>
          </a:xfrm>
          <a:prstGeom prst="rect">
            <a:avLst/>
          </a:prstGeom>
          <a:noFill/>
          <a:ln>
            <a:noFill/>
          </a:ln>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web</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grpSp>
        <p:nvGrpSpPr>
          <p:cNvPr id="71" name="Group 70"/>
          <p:cNvGrpSpPr/>
          <p:nvPr/>
        </p:nvGrpSpPr>
        <p:grpSpPr>
          <a:xfrm>
            <a:off x="841318" y="1301269"/>
            <a:ext cx="2710619" cy="792000"/>
            <a:chOff x="1250238" y="2049215"/>
            <a:chExt cx="4907756" cy="1433971"/>
          </a:xfrm>
        </p:grpSpPr>
        <p:pic>
          <p:nvPicPr>
            <p:cNvPr id="7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 r="58388" b="47729"/>
            <a:stretch/>
          </p:blipFill>
          <p:spPr bwMode="auto">
            <a:xfrm>
              <a:off x="1250238" y="2049215"/>
              <a:ext cx="1414463" cy="143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3" name="Group 72"/>
            <p:cNvGrpSpPr/>
            <p:nvPr/>
          </p:nvGrpSpPr>
          <p:grpSpPr>
            <a:xfrm>
              <a:off x="3685552" y="2200470"/>
              <a:ext cx="2472442" cy="1009652"/>
              <a:chOff x="3380079" y="2337914"/>
              <a:chExt cx="2472442" cy="1009652"/>
            </a:xfrm>
          </p:grpSpPr>
          <p:pic>
            <p:nvPicPr>
              <p:cNvPr id="74" name="Picture 73" descr="phone.png"/>
              <p:cNvPicPr>
                <a:picLocks noChangeAspect="1"/>
              </p:cNvPicPr>
              <p:nvPr/>
            </p:nvPicPr>
            <p:blipFill>
              <a:blip r:embed="rId4" cstate="print"/>
              <a:srcRect b="682"/>
              <a:stretch>
                <a:fillRect/>
              </a:stretch>
            </p:blipFill>
            <p:spPr bwMode="auto">
              <a:xfrm>
                <a:off x="5493746" y="2618459"/>
                <a:ext cx="358775" cy="590550"/>
              </a:xfrm>
              <a:prstGeom prst="rect">
                <a:avLst/>
              </a:prstGeom>
              <a:effectLst>
                <a:reflection stA="26000" endPos="23000" dir="5400000" sy="-100000" algn="bl" rotWithShape="0"/>
              </a:effectLst>
            </p:spPr>
          </p:pic>
          <p:pic>
            <p:nvPicPr>
              <p:cNvPr id="75" name="Picture 10"/>
              <p:cNvPicPr>
                <a:picLocks noChangeAspect="1" noChangeArrowheads="1"/>
              </p:cNvPicPr>
              <p:nvPr/>
            </p:nvPicPr>
            <p:blipFill>
              <a:blip r:embed="rId5" cstate="print"/>
              <a:srcRect b="1331"/>
              <a:stretch>
                <a:fillRect/>
              </a:stretch>
            </p:blipFill>
            <p:spPr bwMode="auto">
              <a:xfrm>
                <a:off x="3380079" y="2337914"/>
                <a:ext cx="712787" cy="1009652"/>
              </a:xfrm>
              <a:prstGeom prst="rect">
                <a:avLst/>
              </a:prstGeom>
              <a:noFill/>
              <a:ln w="9525">
                <a:noFill/>
                <a:miter lim="800000"/>
                <a:headEnd/>
                <a:tailEnd/>
              </a:ln>
              <a:effectLst>
                <a:reflection stA="18000" endPos="27000" dir="5400000" sy="-100000" algn="bl" rotWithShape="0"/>
              </a:effectLst>
            </p:spPr>
          </p:pic>
        </p:grpSp>
      </p:grpSp>
      <p:sp>
        <p:nvSpPr>
          <p:cNvPr id="113" name="Rectangle 109"/>
          <p:cNvSpPr>
            <a:spLocks/>
          </p:cNvSpPr>
          <p:nvPr/>
        </p:nvSpPr>
        <p:spPr bwMode="auto">
          <a:xfrm>
            <a:off x="5896652" y="2663473"/>
            <a:ext cx="1574208" cy="456007"/>
          </a:xfrm>
          <a:custGeom>
            <a:avLst/>
            <a:gdLst>
              <a:gd name="connsiteX0" fmla="*/ 0 w 1533727"/>
              <a:gd name="connsiteY0" fmla="*/ 0 h 401238"/>
              <a:gd name="connsiteX1" fmla="*/ 1533727 w 1533727"/>
              <a:gd name="connsiteY1" fmla="*/ 0 h 401238"/>
              <a:gd name="connsiteX2" fmla="*/ 1533727 w 1533727"/>
              <a:gd name="connsiteY2" fmla="*/ 401238 h 401238"/>
              <a:gd name="connsiteX3" fmla="*/ 0 w 1533727"/>
              <a:gd name="connsiteY3" fmla="*/ 401238 h 401238"/>
              <a:gd name="connsiteX4" fmla="*/ 0 w 1533727"/>
              <a:gd name="connsiteY4" fmla="*/ 0 h 401238"/>
              <a:gd name="connsiteX0" fmla="*/ 0 w 1574208"/>
              <a:gd name="connsiteY0" fmla="*/ 0 h 456007"/>
              <a:gd name="connsiteX1" fmla="*/ 1574208 w 1574208"/>
              <a:gd name="connsiteY1" fmla="*/ 54769 h 456007"/>
              <a:gd name="connsiteX2" fmla="*/ 1574208 w 1574208"/>
              <a:gd name="connsiteY2" fmla="*/ 456007 h 456007"/>
              <a:gd name="connsiteX3" fmla="*/ 40481 w 1574208"/>
              <a:gd name="connsiteY3" fmla="*/ 456007 h 456007"/>
              <a:gd name="connsiteX4" fmla="*/ 0 w 1574208"/>
              <a:gd name="connsiteY4" fmla="*/ 0 h 456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208" h="456007">
                <a:moveTo>
                  <a:pt x="0" y="0"/>
                </a:moveTo>
                <a:lnTo>
                  <a:pt x="1574208" y="54769"/>
                </a:lnTo>
                <a:lnTo>
                  <a:pt x="1574208" y="456007"/>
                </a:lnTo>
                <a:lnTo>
                  <a:pt x="40481" y="456007"/>
                </a:lnTo>
                <a:lnTo>
                  <a:pt x="0" y="0"/>
                </a:lnTo>
                <a:close/>
              </a:path>
            </a:pathLst>
          </a:custGeom>
          <a:solidFill>
            <a:schemeClr val="accent1"/>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err="1">
                <a:solidFill>
                  <a:schemeClr val="bg1"/>
                </a:solidFill>
                <a:latin typeface="Courier New" pitchFamily="49" charset="0"/>
                <a:ea typeface="MS PGothic" pitchFamily="34" charset="-128"/>
                <a:cs typeface="Courier New" pitchFamily="49" charset="0"/>
              </a:rPr>
              <a:t>page.jsp</a:t>
            </a:r>
            <a:endParaRPr lang="en-US" sz="1400" b="1" kern="0" dirty="0">
              <a:solidFill>
                <a:schemeClr val="bg1"/>
              </a:solidFill>
              <a:latin typeface="Courier New" pitchFamily="49" charset="0"/>
              <a:ea typeface="MS PGothic" pitchFamily="34" charset="-128"/>
              <a:cs typeface="Courier New" pitchFamily="49" charset="0"/>
            </a:endParaRPr>
          </a:p>
        </p:txBody>
      </p:sp>
      <p:sp>
        <p:nvSpPr>
          <p:cNvPr id="117" name="Rectangle 111"/>
          <p:cNvSpPr>
            <a:spLocks/>
          </p:cNvSpPr>
          <p:nvPr/>
        </p:nvSpPr>
        <p:spPr bwMode="auto">
          <a:xfrm>
            <a:off x="460089" y="5876313"/>
            <a:ext cx="1614560" cy="455213"/>
          </a:xfrm>
          <a:custGeom>
            <a:avLst/>
            <a:gdLst>
              <a:gd name="connsiteX0" fmla="*/ 0 w 1560585"/>
              <a:gd name="connsiteY0" fmla="*/ 0 h 401238"/>
              <a:gd name="connsiteX1" fmla="*/ 1560585 w 1560585"/>
              <a:gd name="connsiteY1" fmla="*/ 0 h 401238"/>
              <a:gd name="connsiteX2" fmla="*/ 1560585 w 1560585"/>
              <a:gd name="connsiteY2" fmla="*/ 401238 h 401238"/>
              <a:gd name="connsiteX3" fmla="*/ 0 w 1560585"/>
              <a:gd name="connsiteY3" fmla="*/ 401238 h 401238"/>
              <a:gd name="connsiteX4" fmla="*/ 0 w 1560585"/>
              <a:gd name="connsiteY4" fmla="*/ 0 h 401238"/>
              <a:gd name="connsiteX0" fmla="*/ 0 w 1614560"/>
              <a:gd name="connsiteY0" fmla="*/ 53975 h 455213"/>
              <a:gd name="connsiteX1" fmla="*/ 1614560 w 1614560"/>
              <a:gd name="connsiteY1" fmla="*/ 0 h 455213"/>
              <a:gd name="connsiteX2" fmla="*/ 1560585 w 1614560"/>
              <a:gd name="connsiteY2" fmla="*/ 455213 h 455213"/>
              <a:gd name="connsiteX3" fmla="*/ 0 w 1614560"/>
              <a:gd name="connsiteY3" fmla="*/ 455213 h 455213"/>
              <a:gd name="connsiteX4" fmla="*/ 0 w 1614560"/>
              <a:gd name="connsiteY4" fmla="*/ 53975 h 45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560" h="455213">
                <a:moveTo>
                  <a:pt x="0" y="53975"/>
                </a:moveTo>
                <a:lnTo>
                  <a:pt x="1614560" y="0"/>
                </a:lnTo>
                <a:lnTo>
                  <a:pt x="1560585" y="455213"/>
                </a:lnTo>
                <a:lnTo>
                  <a:pt x="0" y="455213"/>
                </a:lnTo>
                <a:lnTo>
                  <a:pt x="0" y="53975"/>
                </a:lnTo>
                <a:close/>
              </a:path>
            </a:pathLst>
          </a:custGeom>
          <a:solidFill>
            <a:schemeClr val="accent1"/>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a:solidFill>
                  <a:schemeClr val="bg1"/>
                </a:solidFill>
                <a:latin typeface="Courier New" pitchFamily="49" charset="0"/>
                <a:ea typeface="MS PGothic" pitchFamily="34" charset="-128"/>
                <a:cs typeface="Courier New" pitchFamily="49" charset="0"/>
              </a:rPr>
              <a:t>widget-1.jsp</a:t>
            </a:r>
            <a:endParaRPr lang="en-US" sz="1400" b="1" kern="0" dirty="0">
              <a:solidFill>
                <a:schemeClr val="bg1"/>
              </a:solidFill>
              <a:latin typeface="Courier New" pitchFamily="49" charset="0"/>
              <a:ea typeface="MS PGothic" pitchFamily="34" charset="-128"/>
              <a:cs typeface="Courier New" pitchFamily="49" charset="0"/>
            </a:endParaRPr>
          </a:p>
        </p:txBody>
      </p:sp>
      <p:sp>
        <p:nvSpPr>
          <p:cNvPr id="118" name="Rectangle 113"/>
          <p:cNvSpPr>
            <a:spLocks/>
          </p:cNvSpPr>
          <p:nvPr/>
        </p:nvSpPr>
        <p:spPr bwMode="auto">
          <a:xfrm>
            <a:off x="4612888" y="5977963"/>
            <a:ext cx="1609285" cy="422669"/>
          </a:xfrm>
          <a:custGeom>
            <a:avLst/>
            <a:gdLst>
              <a:gd name="connsiteX0" fmla="*/ 0 w 1525941"/>
              <a:gd name="connsiteY0" fmla="*/ 0 h 401238"/>
              <a:gd name="connsiteX1" fmla="*/ 1525941 w 1525941"/>
              <a:gd name="connsiteY1" fmla="*/ 0 h 401238"/>
              <a:gd name="connsiteX2" fmla="*/ 1525941 w 1525941"/>
              <a:gd name="connsiteY2" fmla="*/ 401238 h 401238"/>
              <a:gd name="connsiteX3" fmla="*/ 0 w 1525941"/>
              <a:gd name="connsiteY3" fmla="*/ 401238 h 401238"/>
              <a:gd name="connsiteX4" fmla="*/ 0 w 1525941"/>
              <a:gd name="connsiteY4" fmla="*/ 0 h 401238"/>
              <a:gd name="connsiteX0" fmla="*/ 0 w 1609285"/>
              <a:gd name="connsiteY0" fmla="*/ 0 h 422669"/>
              <a:gd name="connsiteX1" fmla="*/ 1525941 w 1609285"/>
              <a:gd name="connsiteY1" fmla="*/ 0 h 422669"/>
              <a:gd name="connsiteX2" fmla="*/ 1609285 w 1609285"/>
              <a:gd name="connsiteY2" fmla="*/ 422669 h 422669"/>
              <a:gd name="connsiteX3" fmla="*/ 0 w 1609285"/>
              <a:gd name="connsiteY3" fmla="*/ 401238 h 422669"/>
              <a:gd name="connsiteX4" fmla="*/ 0 w 1609285"/>
              <a:gd name="connsiteY4" fmla="*/ 0 h 422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9285" h="422669">
                <a:moveTo>
                  <a:pt x="0" y="0"/>
                </a:moveTo>
                <a:lnTo>
                  <a:pt x="1525941" y="0"/>
                </a:lnTo>
                <a:lnTo>
                  <a:pt x="1609285" y="422669"/>
                </a:lnTo>
                <a:lnTo>
                  <a:pt x="0" y="401238"/>
                </a:lnTo>
                <a:lnTo>
                  <a:pt x="0" y="0"/>
                </a:lnTo>
                <a:close/>
              </a:path>
            </a:pathLst>
          </a:custGeom>
          <a:solidFill>
            <a:schemeClr val="accent1"/>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a:solidFill>
                  <a:schemeClr val="bg1"/>
                </a:solidFill>
                <a:latin typeface="Courier New" pitchFamily="49" charset="0"/>
                <a:ea typeface="MS PGothic" pitchFamily="34" charset="-128"/>
                <a:cs typeface="Courier New" pitchFamily="49" charset="0"/>
              </a:rPr>
              <a:t>widget-2.jsp</a:t>
            </a:r>
            <a:endParaRPr lang="en-US" sz="1400" b="1" kern="0" dirty="0">
              <a:solidFill>
                <a:schemeClr val="bg1"/>
              </a:solidFill>
              <a:latin typeface="Courier New" pitchFamily="49" charset="0"/>
              <a:ea typeface="MS PGothic" pitchFamily="34" charset="-128"/>
              <a:cs typeface="Courier New" pitchFamily="49" charset="0"/>
            </a:endParaRPr>
          </a:p>
        </p:txBody>
      </p:sp>
      <p:sp>
        <p:nvSpPr>
          <p:cNvPr id="119" name="Rectangle 114"/>
          <p:cNvSpPr>
            <a:spLocks/>
          </p:cNvSpPr>
          <p:nvPr/>
        </p:nvSpPr>
        <p:spPr bwMode="auto">
          <a:xfrm>
            <a:off x="5371549" y="1388653"/>
            <a:ext cx="3070474" cy="451342"/>
          </a:xfrm>
          <a:custGeom>
            <a:avLst/>
            <a:gdLst>
              <a:gd name="connsiteX0" fmla="*/ 0 w 3032896"/>
              <a:gd name="connsiteY0" fmla="*/ 0 h 401238"/>
              <a:gd name="connsiteX1" fmla="*/ 3032896 w 3032896"/>
              <a:gd name="connsiteY1" fmla="*/ 0 h 401238"/>
              <a:gd name="connsiteX2" fmla="*/ 3032896 w 3032896"/>
              <a:gd name="connsiteY2" fmla="*/ 401238 h 401238"/>
              <a:gd name="connsiteX3" fmla="*/ 0 w 3032896"/>
              <a:gd name="connsiteY3" fmla="*/ 401238 h 401238"/>
              <a:gd name="connsiteX4" fmla="*/ 0 w 3032896"/>
              <a:gd name="connsiteY4" fmla="*/ 0 h 401238"/>
              <a:gd name="connsiteX0" fmla="*/ 37578 w 3070474"/>
              <a:gd name="connsiteY0" fmla="*/ 0 h 451342"/>
              <a:gd name="connsiteX1" fmla="*/ 3070474 w 3070474"/>
              <a:gd name="connsiteY1" fmla="*/ 0 h 451342"/>
              <a:gd name="connsiteX2" fmla="*/ 3070474 w 3070474"/>
              <a:gd name="connsiteY2" fmla="*/ 401238 h 451342"/>
              <a:gd name="connsiteX3" fmla="*/ 0 w 3070474"/>
              <a:gd name="connsiteY3" fmla="*/ 451342 h 451342"/>
              <a:gd name="connsiteX4" fmla="*/ 37578 w 3070474"/>
              <a:gd name="connsiteY4" fmla="*/ 0 h 451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0474" h="451342">
                <a:moveTo>
                  <a:pt x="37578" y="0"/>
                </a:moveTo>
                <a:lnTo>
                  <a:pt x="3070474" y="0"/>
                </a:lnTo>
                <a:lnTo>
                  <a:pt x="3070474" y="401238"/>
                </a:lnTo>
                <a:lnTo>
                  <a:pt x="0" y="451342"/>
                </a:lnTo>
                <a:lnTo>
                  <a:pt x="37578" y="0"/>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200" b="1" kern="0" dirty="0">
                <a:solidFill>
                  <a:srgbClr val="000000"/>
                </a:solidFill>
                <a:latin typeface="Courier New" pitchFamily="49" charset="0"/>
                <a:ea typeface="MS PGothic" pitchFamily="34" charset="-128"/>
                <a:cs typeface="Courier New" pitchFamily="49" charset="0"/>
              </a:rPr>
              <a:t>(default = web)</a:t>
            </a:r>
          </a:p>
        </p:txBody>
      </p:sp>
      <p:sp>
        <p:nvSpPr>
          <p:cNvPr id="76" name="Rectangle 86"/>
          <p:cNvSpPr>
            <a:spLocks/>
          </p:cNvSpPr>
          <p:nvPr/>
        </p:nvSpPr>
        <p:spPr bwMode="auto">
          <a:xfrm>
            <a:off x="5918405" y="4665616"/>
            <a:ext cx="2412902" cy="448863"/>
          </a:xfrm>
          <a:custGeom>
            <a:avLst/>
            <a:gdLst>
              <a:gd name="connsiteX0" fmla="*/ 0 w 2374802"/>
              <a:gd name="connsiteY0" fmla="*/ 0 h 401238"/>
              <a:gd name="connsiteX1" fmla="*/ 2374802 w 2374802"/>
              <a:gd name="connsiteY1" fmla="*/ 0 h 401238"/>
              <a:gd name="connsiteX2" fmla="*/ 2374802 w 2374802"/>
              <a:gd name="connsiteY2" fmla="*/ 401238 h 401238"/>
              <a:gd name="connsiteX3" fmla="*/ 0 w 2374802"/>
              <a:gd name="connsiteY3" fmla="*/ 401238 h 401238"/>
              <a:gd name="connsiteX4" fmla="*/ 0 w 2374802"/>
              <a:gd name="connsiteY4" fmla="*/ 0 h 401238"/>
              <a:gd name="connsiteX0" fmla="*/ 0 w 2412902"/>
              <a:gd name="connsiteY0" fmla="*/ 0 h 448863"/>
              <a:gd name="connsiteX1" fmla="*/ 2374802 w 2412902"/>
              <a:gd name="connsiteY1" fmla="*/ 0 h 448863"/>
              <a:gd name="connsiteX2" fmla="*/ 2412902 w 2412902"/>
              <a:gd name="connsiteY2" fmla="*/ 448863 h 448863"/>
              <a:gd name="connsiteX3" fmla="*/ 0 w 2412902"/>
              <a:gd name="connsiteY3" fmla="*/ 401238 h 448863"/>
              <a:gd name="connsiteX4" fmla="*/ 0 w 2412902"/>
              <a:gd name="connsiteY4" fmla="*/ 0 h 44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902" h="448863">
                <a:moveTo>
                  <a:pt x="0" y="0"/>
                </a:moveTo>
                <a:lnTo>
                  <a:pt x="2374802" y="0"/>
                </a:lnTo>
                <a:lnTo>
                  <a:pt x="2412902" y="448863"/>
                </a:lnTo>
                <a:lnTo>
                  <a:pt x="0" y="401238"/>
                </a:lnTo>
                <a:lnTo>
                  <a:pt x="0" y="0"/>
                </a:lnTo>
                <a:close/>
              </a:path>
            </a:pathLst>
          </a:custGeom>
          <a:solidFill>
            <a:schemeClr val="accent1"/>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err="1">
                <a:solidFill>
                  <a:schemeClr val="bg1"/>
                </a:solidFill>
                <a:latin typeface="Courier New" pitchFamily="49" charset="0"/>
                <a:ea typeface="MS PGothic" pitchFamily="34" charset="-128"/>
                <a:cs typeface="Courier New" pitchFamily="49" charset="0"/>
              </a:rPr>
              <a:t>container_tablet.soy</a:t>
            </a:r>
            <a:endParaRPr lang="en-US" sz="1100" b="1" kern="0" dirty="0">
              <a:solidFill>
                <a:schemeClr val="bg1"/>
              </a:solidFill>
              <a:latin typeface="Courier New" pitchFamily="49" charset="0"/>
              <a:ea typeface="MS PGothic" pitchFamily="34" charset="-128"/>
              <a:cs typeface="Courier New" pitchFamily="49" charset="0"/>
            </a:endParaRPr>
          </a:p>
        </p:txBody>
      </p:sp>
    </p:spTree>
    <p:extLst>
      <p:ext uri="{BB962C8B-B14F-4D97-AF65-F5344CB8AC3E}">
        <p14:creationId xmlns:p14="http://schemas.microsoft.com/office/powerpoint/2010/main" val="1901888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fade">
                                      <p:cBhvr>
                                        <p:cTn id="17" dur="500"/>
                                        <p:tgtEl>
                                          <p:spTgt spid="1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7"/>
                                        </p:tgtEl>
                                        <p:attrNameLst>
                                          <p:attrName>style.visibility</p:attrName>
                                        </p:attrNameLst>
                                      </p:cBhvr>
                                      <p:to>
                                        <p:strVal val="visible"/>
                                      </p:to>
                                    </p:set>
                                    <p:animEffect transition="in" filter="fade">
                                      <p:cBhvr>
                                        <p:cTn id="20"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7" grpId="0" animBg="1"/>
      <p:bldP spid="118" grpId="0" animBg="1"/>
      <p:bldP spid="7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Template Selection: </a:t>
            </a:r>
            <a:r>
              <a:rPr lang="en-US" dirty="0" smtClean="0"/>
              <a:t>Android (smartphone)</a:t>
            </a:r>
            <a:endParaRPr lang="en-US" dirty="0"/>
          </a:p>
          <a:p>
            <a:endParaRPr lang="en-US" dirty="0"/>
          </a:p>
        </p:txBody>
      </p:sp>
      <p:sp>
        <p:nvSpPr>
          <p:cNvPr id="42" name="Rectangle 75"/>
          <p:cNvSpPr>
            <a:spLocks/>
          </p:cNvSpPr>
          <p:nvPr/>
        </p:nvSpPr>
        <p:spPr bwMode="auto">
          <a:xfrm>
            <a:off x="2777209" y="1142127"/>
            <a:ext cx="1476165" cy="1063735"/>
          </a:xfrm>
          <a:custGeom>
            <a:avLst/>
            <a:gdLst>
              <a:gd name="connsiteX0" fmla="*/ 0 w 1426061"/>
              <a:gd name="connsiteY0" fmla="*/ 0 h 1038683"/>
              <a:gd name="connsiteX1" fmla="*/ 1426061 w 1426061"/>
              <a:gd name="connsiteY1" fmla="*/ 0 h 1038683"/>
              <a:gd name="connsiteX2" fmla="*/ 1426061 w 1426061"/>
              <a:gd name="connsiteY2" fmla="*/ 1038683 h 1038683"/>
              <a:gd name="connsiteX3" fmla="*/ 0 w 1426061"/>
              <a:gd name="connsiteY3" fmla="*/ 1038683 h 1038683"/>
              <a:gd name="connsiteX4" fmla="*/ 0 w 1426061"/>
              <a:gd name="connsiteY4" fmla="*/ 0 h 1038683"/>
              <a:gd name="connsiteX0" fmla="*/ 0 w 1476165"/>
              <a:gd name="connsiteY0" fmla="*/ 25052 h 1063735"/>
              <a:gd name="connsiteX1" fmla="*/ 1476165 w 1476165"/>
              <a:gd name="connsiteY1" fmla="*/ 0 h 1063735"/>
              <a:gd name="connsiteX2" fmla="*/ 1426061 w 1476165"/>
              <a:gd name="connsiteY2" fmla="*/ 1063735 h 1063735"/>
              <a:gd name="connsiteX3" fmla="*/ 0 w 1476165"/>
              <a:gd name="connsiteY3" fmla="*/ 1063735 h 1063735"/>
              <a:gd name="connsiteX4" fmla="*/ 0 w 1476165"/>
              <a:gd name="connsiteY4" fmla="*/ 25052 h 106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6165" h="1063735">
                <a:moveTo>
                  <a:pt x="0" y="25052"/>
                </a:moveTo>
                <a:lnTo>
                  <a:pt x="1476165" y="0"/>
                </a:lnTo>
                <a:lnTo>
                  <a:pt x="1426061" y="1063735"/>
                </a:lnTo>
                <a:lnTo>
                  <a:pt x="0" y="1063735"/>
                </a:lnTo>
                <a:lnTo>
                  <a:pt x="0" y="25052"/>
                </a:lnTo>
                <a:close/>
              </a:path>
            </a:pathLst>
          </a:custGeom>
          <a:solidFill>
            <a:schemeClr val="accent1"/>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endParaRPr lang="en-US" sz="1200" kern="0" dirty="0">
              <a:solidFill>
                <a:schemeClr val="bg1"/>
              </a:solidFill>
              <a:latin typeface="Gill Sans" charset="0"/>
              <a:ea typeface="MS PGothic" pitchFamily="34" charset="-128"/>
            </a:endParaRPr>
          </a:p>
        </p:txBody>
      </p:sp>
      <p:sp>
        <p:nvSpPr>
          <p:cNvPr id="43" name="Rectangle 76"/>
          <p:cNvSpPr>
            <a:spLocks/>
          </p:cNvSpPr>
          <p:nvPr/>
        </p:nvSpPr>
        <p:spPr bwMode="auto">
          <a:xfrm>
            <a:off x="1665982" y="2758474"/>
            <a:ext cx="1933157" cy="435293"/>
          </a:xfrm>
          <a:custGeom>
            <a:avLst/>
            <a:gdLst>
              <a:gd name="connsiteX0" fmla="*/ 0 w 1880052"/>
              <a:gd name="connsiteY0" fmla="*/ 0 h 401238"/>
              <a:gd name="connsiteX1" fmla="*/ 1880052 w 1880052"/>
              <a:gd name="connsiteY1" fmla="*/ 0 h 401238"/>
              <a:gd name="connsiteX2" fmla="*/ 1880052 w 1880052"/>
              <a:gd name="connsiteY2" fmla="*/ 401238 h 401238"/>
              <a:gd name="connsiteX3" fmla="*/ 0 w 1880052"/>
              <a:gd name="connsiteY3" fmla="*/ 401238 h 401238"/>
              <a:gd name="connsiteX4" fmla="*/ 0 w 1880052"/>
              <a:gd name="connsiteY4" fmla="*/ 0 h 401238"/>
              <a:gd name="connsiteX0" fmla="*/ 62630 w 1942682"/>
              <a:gd name="connsiteY0" fmla="*/ 0 h 463868"/>
              <a:gd name="connsiteX1" fmla="*/ 1942682 w 1942682"/>
              <a:gd name="connsiteY1" fmla="*/ 0 h 463868"/>
              <a:gd name="connsiteX2" fmla="*/ 1942682 w 1942682"/>
              <a:gd name="connsiteY2" fmla="*/ 401238 h 463868"/>
              <a:gd name="connsiteX3" fmla="*/ 0 w 1942682"/>
              <a:gd name="connsiteY3" fmla="*/ 463868 h 463868"/>
              <a:gd name="connsiteX4" fmla="*/ 62630 w 1942682"/>
              <a:gd name="connsiteY4" fmla="*/ 0 h 463868"/>
              <a:gd name="connsiteX0" fmla="*/ 53105 w 1933157"/>
              <a:gd name="connsiteY0" fmla="*/ 0 h 435293"/>
              <a:gd name="connsiteX1" fmla="*/ 1933157 w 1933157"/>
              <a:gd name="connsiteY1" fmla="*/ 0 h 435293"/>
              <a:gd name="connsiteX2" fmla="*/ 1933157 w 1933157"/>
              <a:gd name="connsiteY2" fmla="*/ 401238 h 435293"/>
              <a:gd name="connsiteX3" fmla="*/ 0 w 1933157"/>
              <a:gd name="connsiteY3" fmla="*/ 435293 h 435293"/>
              <a:gd name="connsiteX4" fmla="*/ 53105 w 1933157"/>
              <a:gd name="connsiteY4" fmla="*/ 0 h 435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3157" h="435293">
                <a:moveTo>
                  <a:pt x="53105" y="0"/>
                </a:moveTo>
                <a:lnTo>
                  <a:pt x="1933157" y="0"/>
                </a:lnTo>
                <a:lnTo>
                  <a:pt x="1933157" y="401238"/>
                </a:lnTo>
                <a:lnTo>
                  <a:pt x="0" y="435293"/>
                </a:lnTo>
                <a:lnTo>
                  <a:pt x="53105" y="0"/>
                </a:lnTo>
                <a:close/>
              </a:path>
            </a:pathLst>
          </a:custGeom>
          <a:solidFill>
            <a:schemeClr val="tx2">
              <a:lumMod val="75000"/>
              <a:lumOff val="2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200" kern="0" dirty="0">
                <a:solidFill>
                  <a:schemeClr val="bg1"/>
                </a:solidFill>
                <a:latin typeface="Roboto Black" panose="02000000000000000000" pitchFamily="2" charset="0"/>
                <a:ea typeface="Roboto Black" panose="02000000000000000000" pitchFamily="2" charset="0"/>
              </a:rPr>
              <a:t>Page</a:t>
            </a:r>
          </a:p>
        </p:txBody>
      </p:sp>
      <p:sp>
        <p:nvSpPr>
          <p:cNvPr id="44" name="Rectangle 77"/>
          <p:cNvSpPr>
            <a:spLocks/>
          </p:cNvSpPr>
          <p:nvPr/>
        </p:nvSpPr>
        <p:spPr bwMode="auto">
          <a:xfrm>
            <a:off x="1722420" y="3850312"/>
            <a:ext cx="1933846" cy="439338"/>
          </a:xfrm>
          <a:custGeom>
            <a:avLst/>
            <a:gdLst>
              <a:gd name="connsiteX0" fmla="*/ 0 w 1886221"/>
              <a:gd name="connsiteY0" fmla="*/ 0 h 401238"/>
              <a:gd name="connsiteX1" fmla="*/ 1886221 w 1886221"/>
              <a:gd name="connsiteY1" fmla="*/ 0 h 401238"/>
              <a:gd name="connsiteX2" fmla="*/ 1886221 w 1886221"/>
              <a:gd name="connsiteY2" fmla="*/ 401238 h 401238"/>
              <a:gd name="connsiteX3" fmla="*/ 0 w 1886221"/>
              <a:gd name="connsiteY3" fmla="*/ 401238 h 401238"/>
              <a:gd name="connsiteX4" fmla="*/ 0 w 1886221"/>
              <a:gd name="connsiteY4" fmla="*/ 0 h 401238"/>
              <a:gd name="connsiteX0" fmla="*/ 0 w 1933846"/>
              <a:gd name="connsiteY0" fmla="*/ 38100 h 439338"/>
              <a:gd name="connsiteX1" fmla="*/ 1933846 w 1933846"/>
              <a:gd name="connsiteY1" fmla="*/ 0 h 439338"/>
              <a:gd name="connsiteX2" fmla="*/ 1886221 w 1933846"/>
              <a:gd name="connsiteY2" fmla="*/ 439338 h 439338"/>
              <a:gd name="connsiteX3" fmla="*/ 0 w 1933846"/>
              <a:gd name="connsiteY3" fmla="*/ 439338 h 439338"/>
              <a:gd name="connsiteX4" fmla="*/ 0 w 1933846"/>
              <a:gd name="connsiteY4" fmla="*/ 38100 h 43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3846" h="439338">
                <a:moveTo>
                  <a:pt x="0" y="38100"/>
                </a:moveTo>
                <a:lnTo>
                  <a:pt x="1933846" y="0"/>
                </a:lnTo>
                <a:lnTo>
                  <a:pt x="1886221" y="439338"/>
                </a:lnTo>
                <a:lnTo>
                  <a:pt x="0" y="439338"/>
                </a:lnTo>
                <a:lnTo>
                  <a:pt x="0" y="38100"/>
                </a:lnTo>
                <a:close/>
              </a:path>
            </a:pathLst>
          </a:custGeom>
          <a:solidFill>
            <a:schemeClr val="tx2">
              <a:lumMod val="75000"/>
              <a:lumOff val="2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200" kern="0" dirty="0">
                <a:solidFill>
                  <a:schemeClr val="bg1"/>
                </a:solidFill>
                <a:latin typeface="Roboto Black" panose="02000000000000000000" pitchFamily="2" charset="0"/>
                <a:ea typeface="Roboto Black" panose="02000000000000000000" pitchFamily="2" charset="0"/>
              </a:rPr>
              <a:t>Container</a:t>
            </a:r>
          </a:p>
        </p:txBody>
      </p:sp>
      <p:sp>
        <p:nvSpPr>
          <p:cNvPr id="45" name="Rectangle 78"/>
          <p:cNvSpPr>
            <a:spLocks/>
          </p:cNvSpPr>
          <p:nvPr/>
        </p:nvSpPr>
        <p:spPr bwMode="auto">
          <a:xfrm>
            <a:off x="878105" y="4806949"/>
            <a:ext cx="1899102" cy="448863"/>
          </a:xfrm>
          <a:custGeom>
            <a:avLst/>
            <a:gdLst>
              <a:gd name="connsiteX0" fmla="*/ 0 w 1880052"/>
              <a:gd name="connsiteY0" fmla="*/ 0 h 401238"/>
              <a:gd name="connsiteX1" fmla="*/ 1880052 w 1880052"/>
              <a:gd name="connsiteY1" fmla="*/ 0 h 401238"/>
              <a:gd name="connsiteX2" fmla="*/ 1880052 w 1880052"/>
              <a:gd name="connsiteY2" fmla="*/ 401238 h 401238"/>
              <a:gd name="connsiteX3" fmla="*/ 0 w 1880052"/>
              <a:gd name="connsiteY3" fmla="*/ 401238 h 401238"/>
              <a:gd name="connsiteX4" fmla="*/ 0 w 1880052"/>
              <a:gd name="connsiteY4" fmla="*/ 0 h 401238"/>
              <a:gd name="connsiteX0" fmla="*/ 0 w 1899102"/>
              <a:gd name="connsiteY0" fmla="*/ 0 h 448863"/>
              <a:gd name="connsiteX1" fmla="*/ 1899102 w 1899102"/>
              <a:gd name="connsiteY1" fmla="*/ 47625 h 448863"/>
              <a:gd name="connsiteX2" fmla="*/ 1899102 w 1899102"/>
              <a:gd name="connsiteY2" fmla="*/ 448863 h 448863"/>
              <a:gd name="connsiteX3" fmla="*/ 19050 w 1899102"/>
              <a:gd name="connsiteY3" fmla="*/ 448863 h 448863"/>
              <a:gd name="connsiteX4" fmla="*/ 0 w 1899102"/>
              <a:gd name="connsiteY4" fmla="*/ 0 h 44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9102" h="448863">
                <a:moveTo>
                  <a:pt x="0" y="0"/>
                </a:moveTo>
                <a:lnTo>
                  <a:pt x="1899102" y="47625"/>
                </a:lnTo>
                <a:lnTo>
                  <a:pt x="1899102" y="448863"/>
                </a:lnTo>
                <a:lnTo>
                  <a:pt x="19050" y="448863"/>
                </a:lnTo>
                <a:lnTo>
                  <a:pt x="0" y="0"/>
                </a:lnTo>
                <a:close/>
              </a:path>
            </a:pathLst>
          </a:custGeom>
          <a:solidFill>
            <a:schemeClr val="tx2">
              <a:lumMod val="75000"/>
              <a:lumOff val="2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200" kern="0" dirty="0">
                <a:solidFill>
                  <a:schemeClr val="bg1"/>
                </a:solidFill>
                <a:latin typeface="Roboto Black" panose="02000000000000000000" pitchFamily="2" charset="0"/>
                <a:ea typeface="Roboto Black" panose="02000000000000000000" pitchFamily="2" charset="0"/>
              </a:rPr>
              <a:t>Widget 1</a:t>
            </a:r>
          </a:p>
        </p:txBody>
      </p:sp>
      <p:sp>
        <p:nvSpPr>
          <p:cNvPr id="46" name="Rectangle 79"/>
          <p:cNvSpPr>
            <a:spLocks/>
          </p:cNvSpPr>
          <p:nvPr/>
        </p:nvSpPr>
        <p:spPr bwMode="auto">
          <a:xfrm>
            <a:off x="3007806" y="4832942"/>
            <a:ext cx="1969480" cy="439338"/>
          </a:xfrm>
          <a:custGeom>
            <a:avLst/>
            <a:gdLst>
              <a:gd name="connsiteX0" fmla="*/ 0 w 1893280"/>
              <a:gd name="connsiteY0" fmla="*/ 0 h 401238"/>
              <a:gd name="connsiteX1" fmla="*/ 1893280 w 1893280"/>
              <a:gd name="connsiteY1" fmla="*/ 0 h 401238"/>
              <a:gd name="connsiteX2" fmla="*/ 1893280 w 1893280"/>
              <a:gd name="connsiteY2" fmla="*/ 401238 h 401238"/>
              <a:gd name="connsiteX3" fmla="*/ 0 w 1893280"/>
              <a:gd name="connsiteY3" fmla="*/ 401238 h 401238"/>
              <a:gd name="connsiteX4" fmla="*/ 0 w 1893280"/>
              <a:gd name="connsiteY4" fmla="*/ 0 h 401238"/>
              <a:gd name="connsiteX0" fmla="*/ 0 w 1969480"/>
              <a:gd name="connsiteY0" fmla="*/ 0 h 439338"/>
              <a:gd name="connsiteX1" fmla="*/ 1893280 w 1969480"/>
              <a:gd name="connsiteY1" fmla="*/ 0 h 439338"/>
              <a:gd name="connsiteX2" fmla="*/ 1969480 w 1969480"/>
              <a:gd name="connsiteY2" fmla="*/ 439338 h 439338"/>
              <a:gd name="connsiteX3" fmla="*/ 0 w 1969480"/>
              <a:gd name="connsiteY3" fmla="*/ 401238 h 439338"/>
              <a:gd name="connsiteX4" fmla="*/ 0 w 1969480"/>
              <a:gd name="connsiteY4" fmla="*/ 0 h 43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480" h="439338">
                <a:moveTo>
                  <a:pt x="0" y="0"/>
                </a:moveTo>
                <a:lnTo>
                  <a:pt x="1893280" y="0"/>
                </a:lnTo>
                <a:lnTo>
                  <a:pt x="1969480" y="439338"/>
                </a:lnTo>
                <a:lnTo>
                  <a:pt x="0" y="401238"/>
                </a:lnTo>
                <a:lnTo>
                  <a:pt x="0" y="0"/>
                </a:lnTo>
                <a:close/>
              </a:path>
            </a:pathLst>
          </a:custGeom>
          <a:solidFill>
            <a:schemeClr val="tx2">
              <a:lumMod val="75000"/>
              <a:lumOff val="2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200" kern="0" dirty="0">
                <a:solidFill>
                  <a:schemeClr val="bg1"/>
                </a:solidFill>
                <a:latin typeface="Roboto Black" panose="02000000000000000000" pitchFamily="2" charset="0"/>
                <a:ea typeface="Roboto Black" panose="02000000000000000000" pitchFamily="2" charset="0"/>
              </a:rPr>
              <a:t>Widget  2</a:t>
            </a:r>
          </a:p>
        </p:txBody>
      </p:sp>
      <p:cxnSp>
        <p:nvCxnSpPr>
          <p:cNvPr id="47" name="Straight Arrow Connector 46"/>
          <p:cNvCxnSpPr/>
          <p:nvPr/>
        </p:nvCxnSpPr>
        <p:spPr bwMode="auto">
          <a:xfrm>
            <a:off x="2669204" y="3176615"/>
            <a:ext cx="10509" cy="711796"/>
          </a:xfrm>
          <a:prstGeom prst="straightConnector1">
            <a:avLst/>
          </a:prstGeom>
          <a:solidFill>
            <a:srgbClr val="00B8FF"/>
          </a:solidFill>
          <a:ln w="381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Arrow Connector 47"/>
          <p:cNvCxnSpPr/>
          <p:nvPr/>
        </p:nvCxnSpPr>
        <p:spPr bwMode="auto">
          <a:xfrm flipH="1">
            <a:off x="1827658" y="4276155"/>
            <a:ext cx="282269" cy="582541"/>
          </a:xfrm>
          <a:prstGeom prst="straightConnector1">
            <a:avLst/>
          </a:prstGeom>
          <a:solidFill>
            <a:srgbClr val="00B8FF"/>
          </a:solidFill>
          <a:ln w="381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Arrow Connector 48"/>
          <p:cNvCxnSpPr/>
          <p:nvPr/>
        </p:nvCxnSpPr>
        <p:spPr bwMode="auto">
          <a:xfrm>
            <a:off x="3227075" y="4278395"/>
            <a:ext cx="653579" cy="554546"/>
          </a:xfrm>
          <a:prstGeom prst="straightConnector1">
            <a:avLst/>
          </a:prstGeom>
          <a:solidFill>
            <a:srgbClr val="00B8FF"/>
          </a:solidFill>
          <a:ln w="381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Rectangle 83"/>
          <p:cNvSpPr>
            <a:spLocks/>
          </p:cNvSpPr>
          <p:nvPr/>
        </p:nvSpPr>
        <p:spPr bwMode="auto">
          <a:xfrm>
            <a:off x="5896652" y="2663473"/>
            <a:ext cx="1571827" cy="453625"/>
          </a:xfrm>
          <a:custGeom>
            <a:avLst/>
            <a:gdLst>
              <a:gd name="connsiteX0" fmla="*/ 0 w 1533727"/>
              <a:gd name="connsiteY0" fmla="*/ 0 h 401238"/>
              <a:gd name="connsiteX1" fmla="*/ 1533727 w 1533727"/>
              <a:gd name="connsiteY1" fmla="*/ 0 h 401238"/>
              <a:gd name="connsiteX2" fmla="*/ 1533727 w 1533727"/>
              <a:gd name="connsiteY2" fmla="*/ 401238 h 401238"/>
              <a:gd name="connsiteX3" fmla="*/ 0 w 1533727"/>
              <a:gd name="connsiteY3" fmla="*/ 401238 h 401238"/>
              <a:gd name="connsiteX4" fmla="*/ 0 w 1533727"/>
              <a:gd name="connsiteY4" fmla="*/ 0 h 401238"/>
              <a:gd name="connsiteX0" fmla="*/ 0 w 1571827"/>
              <a:gd name="connsiteY0" fmla="*/ 0 h 453625"/>
              <a:gd name="connsiteX1" fmla="*/ 1571827 w 1571827"/>
              <a:gd name="connsiteY1" fmla="*/ 52387 h 453625"/>
              <a:gd name="connsiteX2" fmla="*/ 1571827 w 1571827"/>
              <a:gd name="connsiteY2" fmla="*/ 453625 h 453625"/>
              <a:gd name="connsiteX3" fmla="*/ 38100 w 1571827"/>
              <a:gd name="connsiteY3" fmla="*/ 453625 h 453625"/>
              <a:gd name="connsiteX4" fmla="*/ 0 w 1571827"/>
              <a:gd name="connsiteY4" fmla="*/ 0 h 45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827" h="453625">
                <a:moveTo>
                  <a:pt x="0" y="0"/>
                </a:moveTo>
                <a:lnTo>
                  <a:pt x="1571827" y="52387"/>
                </a:lnTo>
                <a:lnTo>
                  <a:pt x="1571827" y="453625"/>
                </a:lnTo>
                <a:lnTo>
                  <a:pt x="38100" y="453625"/>
                </a:lnTo>
                <a:lnTo>
                  <a:pt x="0" y="0"/>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err="1">
                <a:solidFill>
                  <a:srgbClr val="000000"/>
                </a:solidFill>
                <a:latin typeface="Courier New" pitchFamily="49" charset="0"/>
                <a:ea typeface="MS PGothic" pitchFamily="34" charset="-128"/>
                <a:cs typeface="Courier New" pitchFamily="49" charset="0"/>
              </a:rPr>
              <a:t>page.jsp</a:t>
            </a:r>
            <a:endParaRPr lang="en-US" sz="1400" b="1" kern="0" dirty="0">
              <a:solidFill>
                <a:srgbClr val="000000"/>
              </a:solidFill>
              <a:latin typeface="Courier New" pitchFamily="49" charset="0"/>
              <a:ea typeface="MS PGothic" pitchFamily="34" charset="-128"/>
              <a:cs typeface="Courier New" pitchFamily="49" charset="0"/>
            </a:endParaRPr>
          </a:p>
        </p:txBody>
      </p:sp>
      <p:sp>
        <p:nvSpPr>
          <p:cNvPr id="51" name="Rectangle 84"/>
          <p:cNvSpPr>
            <a:spLocks/>
          </p:cNvSpPr>
          <p:nvPr/>
        </p:nvSpPr>
        <p:spPr bwMode="auto">
          <a:xfrm>
            <a:off x="6054741" y="3815337"/>
            <a:ext cx="2203095" cy="436957"/>
          </a:xfrm>
          <a:custGeom>
            <a:avLst/>
            <a:gdLst>
              <a:gd name="connsiteX0" fmla="*/ 0 w 2176902"/>
              <a:gd name="connsiteY0" fmla="*/ 0 h 401238"/>
              <a:gd name="connsiteX1" fmla="*/ 2176902 w 2176902"/>
              <a:gd name="connsiteY1" fmla="*/ 0 h 401238"/>
              <a:gd name="connsiteX2" fmla="*/ 2176902 w 2176902"/>
              <a:gd name="connsiteY2" fmla="*/ 401238 h 401238"/>
              <a:gd name="connsiteX3" fmla="*/ 0 w 2176902"/>
              <a:gd name="connsiteY3" fmla="*/ 401238 h 401238"/>
              <a:gd name="connsiteX4" fmla="*/ 0 w 2176902"/>
              <a:gd name="connsiteY4" fmla="*/ 0 h 401238"/>
              <a:gd name="connsiteX0" fmla="*/ 0 w 2193570"/>
              <a:gd name="connsiteY0" fmla="*/ 28575 h 429813"/>
              <a:gd name="connsiteX1" fmla="*/ 2193570 w 2193570"/>
              <a:gd name="connsiteY1" fmla="*/ 0 h 429813"/>
              <a:gd name="connsiteX2" fmla="*/ 2176902 w 2193570"/>
              <a:gd name="connsiteY2" fmla="*/ 429813 h 429813"/>
              <a:gd name="connsiteX3" fmla="*/ 0 w 2193570"/>
              <a:gd name="connsiteY3" fmla="*/ 429813 h 429813"/>
              <a:gd name="connsiteX4" fmla="*/ 0 w 2193570"/>
              <a:gd name="connsiteY4" fmla="*/ 28575 h 429813"/>
              <a:gd name="connsiteX0" fmla="*/ 0 w 2203095"/>
              <a:gd name="connsiteY0" fmla="*/ 35719 h 436957"/>
              <a:gd name="connsiteX1" fmla="*/ 2203095 w 2203095"/>
              <a:gd name="connsiteY1" fmla="*/ 0 h 436957"/>
              <a:gd name="connsiteX2" fmla="*/ 2176902 w 2203095"/>
              <a:gd name="connsiteY2" fmla="*/ 436957 h 436957"/>
              <a:gd name="connsiteX3" fmla="*/ 0 w 2203095"/>
              <a:gd name="connsiteY3" fmla="*/ 436957 h 436957"/>
              <a:gd name="connsiteX4" fmla="*/ 0 w 2203095"/>
              <a:gd name="connsiteY4" fmla="*/ 35719 h 436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095" h="436957">
                <a:moveTo>
                  <a:pt x="0" y="35719"/>
                </a:moveTo>
                <a:lnTo>
                  <a:pt x="2203095" y="0"/>
                </a:lnTo>
                <a:lnTo>
                  <a:pt x="2176902" y="436957"/>
                </a:lnTo>
                <a:lnTo>
                  <a:pt x="0" y="436957"/>
                </a:lnTo>
                <a:lnTo>
                  <a:pt x="0" y="35719"/>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err="1" smtClean="0">
                <a:solidFill>
                  <a:srgbClr val="000000"/>
                </a:solidFill>
                <a:latin typeface="Courier New" pitchFamily="49" charset="0"/>
                <a:ea typeface="MS PGothic" pitchFamily="34" charset="-128"/>
                <a:cs typeface="Courier New" pitchFamily="49" charset="0"/>
              </a:rPr>
              <a:t>container.soy</a:t>
            </a:r>
            <a:endParaRPr lang="en-US" sz="1100" b="1" kern="0" dirty="0">
              <a:solidFill>
                <a:srgbClr val="000000"/>
              </a:solidFill>
              <a:latin typeface="Courier New" pitchFamily="49" charset="0"/>
              <a:ea typeface="MS PGothic" pitchFamily="34" charset="-128"/>
              <a:cs typeface="Courier New" pitchFamily="49" charset="0"/>
            </a:endParaRPr>
          </a:p>
        </p:txBody>
      </p:sp>
      <p:sp>
        <p:nvSpPr>
          <p:cNvPr id="52" name="Rectangle 85"/>
          <p:cNvSpPr>
            <a:spLocks/>
          </p:cNvSpPr>
          <p:nvPr/>
        </p:nvSpPr>
        <p:spPr bwMode="auto">
          <a:xfrm>
            <a:off x="460089" y="5876313"/>
            <a:ext cx="1608210" cy="458388"/>
          </a:xfrm>
          <a:custGeom>
            <a:avLst/>
            <a:gdLst>
              <a:gd name="connsiteX0" fmla="*/ 0 w 1560585"/>
              <a:gd name="connsiteY0" fmla="*/ 0 h 401238"/>
              <a:gd name="connsiteX1" fmla="*/ 1560585 w 1560585"/>
              <a:gd name="connsiteY1" fmla="*/ 0 h 401238"/>
              <a:gd name="connsiteX2" fmla="*/ 1560585 w 1560585"/>
              <a:gd name="connsiteY2" fmla="*/ 401238 h 401238"/>
              <a:gd name="connsiteX3" fmla="*/ 0 w 1560585"/>
              <a:gd name="connsiteY3" fmla="*/ 401238 h 401238"/>
              <a:gd name="connsiteX4" fmla="*/ 0 w 1560585"/>
              <a:gd name="connsiteY4" fmla="*/ 0 h 401238"/>
              <a:gd name="connsiteX0" fmla="*/ 0 w 1608210"/>
              <a:gd name="connsiteY0" fmla="*/ 57150 h 458388"/>
              <a:gd name="connsiteX1" fmla="*/ 1608210 w 1608210"/>
              <a:gd name="connsiteY1" fmla="*/ 0 h 458388"/>
              <a:gd name="connsiteX2" fmla="*/ 1560585 w 1608210"/>
              <a:gd name="connsiteY2" fmla="*/ 458388 h 458388"/>
              <a:gd name="connsiteX3" fmla="*/ 0 w 1608210"/>
              <a:gd name="connsiteY3" fmla="*/ 458388 h 458388"/>
              <a:gd name="connsiteX4" fmla="*/ 0 w 1608210"/>
              <a:gd name="connsiteY4" fmla="*/ 57150 h 458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210" h="458388">
                <a:moveTo>
                  <a:pt x="0" y="57150"/>
                </a:moveTo>
                <a:lnTo>
                  <a:pt x="1608210" y="0"/>
                </a:lnTo>
                <a:lnTo>
                  <a:pt x="1560585" y="458388"/>
                </a:lnTo>
                <a:lnTo>
                  <a:pt x="0" y="458388"/>
                </a:lnTo>
                <a:lnTo>
                  <a:pt x="0" y="57150"/>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a:solidFill>
                  <a:srgbClr val="000000"/>
                </a:solidFill>
                <a:latin typeface="Courier New" pitchFamily="49" charset="0"/>
                <a:ea typeface="MS PGothic" pitchFamily="34" charset="-128"/>
                <a:cs typeface="Courier New" pitchFamily="49" charset="0"/>
              </a:rPr>
              <a:t>widget-1.jsp</a:t>
            </a:r>
            <a:endParaRPr lang="en-US" sz="1400" b="1" kern="0" dirty="0">
              <a:solidFill>
                <a:srgbClr val="000000"/>
              </a:solidFill>
              <a:latin typeface="Courier New" pitchFamily="49" charset="0"/>
              <a:ea typeface="MS PGothic" pitchFamily="34" charset="-128"/>
              <a:cs typeface="Courier New" pitchFamily="49" charset="0"/>
            </a:endParaRPr>
          </a:p>
        </p:txBody>
      </p:sp>
      <p:sp>
        <p:nvSpPr>
          <p:cNvPr id="53" name="Rectangle 86"/>
          <p:cNvSpPr>
            <a:spLocks/>
          </p:cNvSpPr>
          <p:nvPr/>
        </p:nvSpPr>
        <p:spPr bwMode="auto">
          <a:xfrm>
            <a:off x="5918405" y="4665616"/>
            <a:ext cx="2412902" cy="448863"/>
          </a:xfrm>
          <a:custGeom>
            <a:avLst/>
            <a:gdLst>
              <a:gd name="connsiteX0" fmla="*/ 0 w 2374802"/>
              <a:gd name="connsiteY0" fmla="*/ 0 h 401238"/>
              <a:gd name="connsiteX1" fmla="*/ 2374802 w 2374802"/>
              <a:gd name="connsiteY1" fmla="*/ 0 h 401238"/>
              <a:gd name="connsiteX2" fmla="*/ 2374802 w 2374802"/>
              <a:gd name="connsiteY2" fmla="*/ 401238 h 401238"/>
              <a:gd name="connsiteX3" fmla="*/ 0 w 2374802"/>
              <a:gd name="connsiteY3" fmla="*/ 401238 h 401238"/>
              <a:gd name="connsiteX4" fmla="*/ 0 w 2374802"/>
              <a:gd name="connsiteY4" fmla="*/ 0 h 401238"/>
              <a:gd name="connsiteX0" fmla="*/ 0 w 2412902"/>
              <a:gd name="connsiteY0" fmla="*/ 0 h 448863"/>
              <a:gd name="connsiteX1" fmla="*/ 2374802 w 2412902"/>
              <a:gd name="connsiteY1" fmla="*/ 0 h 448863"/>
              <a:gd name="connsiteX2" fmla="*/ 2412902 w 2412902"/>
              <a:gd name="connsiteY2" fmla="*/ 448863 h 448863"/>
              <a:gd name="connsiteX3" fmla="*/ 0 w 2412902"/>
              <a:gd name="connsiteY3" fmla="*/ 401238 h 448863"/>
              <a:gd name="connsiteX4" fmla="*/ 0 w 2412902"/>
              <a:gd name="connsiteY4" fmla="*/ 0 h 44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902" h="448863">
                <a:moveTo>
                  <a:pt x="0" y="0"/>
                </a:moveTo>
                <a:lnTo>
                  <a:pt x="2374802" y="0"/>
                </a:lnTo>
                <a:lnTo>
                  <a:pt x="2412902" y="448863"/>
                </a:lnTo>
                <a:lnTo>
                  <a:pt x="0" y="401238"/>
                </a:lnTo>
                <a:lnTo>
                  <a:pt x="0" y="0"/>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err="1">
                <a:solidFill>
                  <a:srgbClr val="000000"/>
                </a:solidFill>
                <a:latin typeface="Courier New" pitchFamily="49" charset="0"/>
                <a:ea typeface="MS PGothic" pitchFamily="34" charset="-128"/>
                <a:cs typeface="Courier New" pitchFamily="49" charset="0"/>
              </a:rPr>
              <a:t>container_tablet.soy</a:t>
            </a:r>
            <a:endParaRPr lang="en-US" sz="1100" b="1" kern="0" dirty="0">
              <a:solidFill>
                <a:srgbClr val="000000"/>
              </a:solidFill>
              <a:latin typeface="Courier New" pitchFamily="49" charset="0"/>
              <a:ea typeface="MS PGothic" pitchFamily="34" charset="-128"/>
              <a:cs typeface="Courier New" pitchFamily="49" charset="0"/>
            </a:endParaRPr>
          </a:p>
        </p:txBody>
      </p:sp>
      <p:sp>
        <p:nvSpPr>
          <p:cNvPr id="54" name="Rectangle 87"/>
          <p:cNvSpPr>
            <a:spLocks/>
          </p:cNvSpPr>
          <p:nvPr/>
        </p:nvSpPr>
        <p:spPr bwMode="auto">
          <a:xfrm>
            <a:off x="2117935" y="5915806"/>
            <a:ext cx="2334852" cy="448863"/>
          </a:xfrm>
          <a:custGeom>
            <a:avLst/>
            <a:gdLst>
              <a:gd name="connsiteX0" fmla="*/ 0 w 2325327"/>
              <a:gd name="connsiteY0" fmla="*/ 0 h 401238"/>
              <a:gd name="connsiteX1" fmla="*/ 2325327 w 2325327"/>
              <a:gd name="connsiteY1" fmla="*/ 0 h 401238"/>
              <a:gd name="connsiteX2" fmla="*/ 2325327 w 2325327"/>
              <a:gd name="connsiteY2" fmla="*/ 401238 h 401238"/>
              <a:gd name="connsiteX3" fmla="*/ 0 w 2325327"/>
              <a:gd name="connsiteY3" fmla="*/ 401238 h 401238"/>
              <a:gd name="connsiteX4" fmla="*/ 0 w 2325327"/>
              <a:gd name="connsiteY4" fmla="*/ 0 h 401238"/>
              <a:gd name="connsiteX0" fmla="*/ 0 w 2334852"/>
              <a:gd name="connsiteY0" fmla="*/ 0 h 448863"/>
              <a:gd name="connsiteX1" fmla="*/ 2334852 w 2334852"/>
              <a:gd name="connsiteY1" fmla="*/ 47625 h 448863"/>
              <a:gd name="connsiteX2" fmla="*/ 2334852 w 2334852"/>
              <a:gd name="connsiteY2" fmla="*/ 448863 h 448863"/>
              <a:gd name="connsiteX3" fmla="*/ 9525 w 2334852"/>
              <a:gd name="connsiteY3" fmla="*/ 448863 h 448863"/>
              <a:gd name="connsiteX4" fmla="*/ 0 w 2334852"/>
              <a:gd name="connsiteY4" fmla="*/ 0 h 44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4852" h="448863">
                <a:moveTo>
                  <a:pt x="0" y="0"/>
                </a:moveTo>
                <a:lnTo>
                  <a:pt x="2334852" y="47625"/>
                </a:lnTo>
                <a:lnTo>
                  <a:pt x="2334852" y="448863"/>
                </a:lnTo>
                <a:lnTo>
                  <a:pt x="9525" y="448863"/>
                </a:lnTo>
                <a:lnTo>
                  <a:pt x="0" y="0"/>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a:solidFill>
                  <a:srgbClr val="000000"/>
                </a:solidFill>
                <a:latin typeface="Courier New" pitchFamily="49" charset="0"/>
                <a:ea typeface="MS PGothic" pitchFamily="34" charset="-128"/>
                <a:cs typeface="Courier New" pitchFamily="49" charset="0"/>
              </a:rPr>
              <a:t>widget-1-mobile.jsp</a:t>
            </a:r>
            <a:endParaRPr lang="en-US" sz="1400" b="1" kern="0" dirty="0">
              <a:solidFill>
                <a:srgbClr val="000000"/>
              </a:solidFill>
              <a:latin typeface="Courier New" pitchFamily="49" charset="0"/>
              <a:ea typeface="MS PGothic" pitchFamily="34" charset="-128"/>
              <a:cs typeface="Courier New" pitchFamily="49" charset="0"/>
            </a:endParaRPr>
          </a:p>
        </p:txBody>
      </p:sp>
      <p:sp>
        <p:nvSpPr>
          <p:cNvPr id="55" name="Rectangle 88"/>
          <p:cNvSpPr>
            <a:spLocks/>
          </p:cNvSpPr>
          <p:nvPr/>
        </p:nvSpPr>
        <p:spPr bwMode="auto">
          <a:xfrm>
            <a:off x="4612888" y="5977963"/>
            <a:ext cx="1608491" cy="426638"/>
          </a:xfrm>
          <a:custGeom>
            <a:avLst/>
            <a:gdLst>
              <a:gd name="connsiteX0" fmla="*/ 0 w 1525941"/>
              <a:gd name="connsiteY0" fmla="*/ 0 h 401238"/>
              <a:gd name="connsiteX1" fmla="*/ 1525941 w 1525941"/>
              <a:gd name="connsiteY1" fmla="*/ 0 h 401238"/>
              <a:gd name="connsiteX2" fmla="*/ 1525941 w 1525941"/>
              <a:gd name="connsiteY2" fmla="*/ 401238 h 401238"/>
              <a:gd name="connsiteX3" fmla="*/ 0 w 1525941"/>
              <a:gd name="connsiteY3" fmla="*/ 401238 h 401238"/>
              <a:gd name="connsiteX4" fmla="*/ 0 w 1525941"/>
              <a:gd name="connsiteY4" fmla="*/ 0 h 401238"/>
              <a:gd name="connsiteX0" fmla="*/ 0 w 1576741"/>
              <a:gd name="connsiteY0" fmla="*/ 0 h 407588"/>
              <a:gd name="connsiteX1" fmla="*/ 1525941 w 1576741"/>
              <a:gd name="connsiteY1" fmla="*/ 0 h 407588"/>
              <a:gd name="connsiteX2" fmla="*/ 1576741 w 1576741"/>
              <a:gd name="connsiteY2" fmla="*/ 407588 h 407588"/>
              <a:gd name="connsiteX3" fmla="*/ 0 w 1576741"/>
              <a:gd name="connsiteY3" fmla="*/ 401238 h 407588"/>
              <a:gd name="connsiteX4" fmla="*/ 0 w 1576741"/>
              <a:gd name="connsiteY4" fmla="*/ 0 h 407588"/>
              <a:gd name="connsiteX0" fmla="*/ 0 w 1608491"/>
              <a:gd name="connsiteY0" fmla="*/ 0 h 426638"/>
              <a:gd name="connsiteX1" fmla="*/ 1525941 w 1608491"/>
              <a:gd name="connsiteY1" fmla="*/ 0 h 426638"/>
              <a:gd name="connsiteX2" fmla="*/ 1608491 w 1608491"/>
              <a:gd name="connsiteY2" fmla="*/ 426638 h 426638"/>
              <a:gd name="connsiteX3" fmla="*/ 0 w 1608491"/>
              <a:gd name="connsiteY3" fmla="*/ 401238 h 426638"/>
              <a:gd name="connsiteX4" fmla="*/ 0 w 1608491"/>
              <a:gd name="connsiteY4" fmla="*/ 0 h 426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491" h="426638">
                <a:moveTo>
                  <a:pt x="0" y="0"/>
                </a:moveTo>
                <a:lnTo>
                  <a:pt x="1525941" y="0"/>
                </a:lnTo>
                <a:lnTo>
                  <a:pt x="1608491" y="426638"/>
                </a:lnTo>
                <a:lnTo>
                  <a:pt x="0" y="401238"/>
                </a:lnTo>
                <a:lnTo>
                  <a:pt x="0" y="0"/>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a:solidFill>
                  <a:srgbClr val="000000"/>
                </a:solidFill>
                <a:latin typeface="Courier New" pitchFamily="49" charset="0"/>
                <a:ea typeface="MS PGothic" pitchFamily="34" charset="-128"/>
                <a:cs typeface="Courier New" pitchFamily="49" charset="0"/>
              </a:rPr>
              <a:t>widget-2.jsp</a:t>
            </a:r>
            <a:endParaRPr lang="en-US" sz="1400" b="1" kern="0" dirty="0">
              <a:solidFill>
                <a:srgbClr val="000000"/>
              </a:solidFill>
              <a:latin typeface="Courier New" pitchFamily="49" charset="0"/>
              <a:ea typeface="MS PGothic" pitchFamily="34" charset="-128"/>
              <a:cs typeface="Courier New" pitchFamily="49" charset="0"/>
            </a:endParaRPr>
          </a:p>
        </p:txBody>
      </p:sp>
      <p:sp>
        <p:nvSpPr>
          <p:cNvPr id="56" name="Rectangle 89"/>
          <p:cNvSpPr>
            <a:spLocks/>
          </p:cNvSpPr>
          <p:nvPr/>
        </p:nvSpPr>
        <p:spPr bwMode="auto">
          <a:xfrm>
            <a:off x="6308129" y="5957482"/>
            <a:ext cx="2368329" cy="439338"/>
          </a:xfrm>
          <a:custGeom>
            <a:avLst/>
            <a:gdLst>
              <a:gd name="connsiteX0" fmla="*/ 0 w 2320704"/>
              <a:gd name="connsiteY0" fmla="*/ 0 h 401238"/>
              <a:gd name="connsiteX1" fmla="*/ 2320704 w 2320704"/>
              <a:gd name="connsiteY1" fmla="*/ 0 h 401238"/>
              <a:gd name="connsiteX2" fmla="*/ 2320704 w 2320704"/>
              <a:gd name="connsiteY2" fmla="*/ 401238 h 401238"/>
              <a:gd name="connsiteX3" fmla="*/ 0 w 2320704"/>
              <a:gd name="connsiteY3" fmla="*/ 401238 h 401238"/>
              <a:gd name="connsiteX4" fmla="*/ 0 w 2320704"/>
              <a:gd name="connsiteY4" fmla="*/ 0 h 401238"/>
              <a:gd name="connsiteX0" fmla="*/ 0 w 2368329"/>
              <a:gd name="connsiteY0" fmla="*/ 38100 h 439338"/>
              <a:gd name="connsiteX1" fmla="*/ 2368329 w 2368329"/>
              <a:gd name="connsiteY1" fmla="*/ 0 h 439338"/>
              <a:gd name="connsiteX2" fmla="*/ 2320704 w 2368329"/>
              <a:gd name="connsiteY2" fmla="*/ 439338 h 439338"/>
              <a:gd name="connsiteX3" fmla="*/ 0 w 2368329"/>
              <a:gd name="connsiteY3" fmla="*/ 439338 h 439338"/>
              <a:gd name="connsiteX4" fmla="*/ 0 w 2368329"/>
              <a:gd name="connsiteY4" fmla="*/ 38100 h 43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329" h="439338">
                <a:moveTo>
                  <a:pt x="0" y="38100"/>
                </a:moveTo>
                <a:lnTo>
                  <a:pt x="2368329" y="0"/>
                </a:lnTo>
                <a:lnTo>
                  <a:pt x="2320704" y="439338"/>
                </a:lnTo>
                <a:lnTo>
                  <a:pt x="0" y="439338"/>
                </a:lnTo>
                <a:lnTo>
                  <a:pt x="0" y="38100"/>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a:solidFill>
                  <a:srgbClr val="000000"/>
                </a:solidFill>
                <a:latin typeface="Courier New" pitchFamily="49" charset="0"/>
                <a:ea typeface="MS PGothic" pitchFamily="34" charset="-128"/>
                <a:cs typeface="Courier New" pitchFamily="49" charset="0"/>
              </a:rPr>
              <a:t>widget-2-mobile.jsp</a:t>
            </a:r>
            <a:endParaRPr lang="en-US" sz="1400" b="1" kern="0" dirty="0">
              <a:solidFill>
                <a:srgbClr val="000000"/>
              </a:solidFill>
              <a:latin typeface="Courier New" pitchFamily="49" charset="0"/>
              <a:ea typeface="MS PGothic" pitchFamily="34" charset="-128"/>
              <a:cs typeface="Courier New" pitchFamily="49" charset="0"/>
            </a:endParaRPr>
          </a:p>
        </p:txBody>
      </p:sp>
      <p:cxnSp>
        <p:nvCxnSpPr>
          <p:cNvPr id="57" name="Straight Arrow Connector 56"/>
          <p:cNvCxnSpPr/>
          <p:nvPr/>
        </p:nvCxnSpPr>
        <p:spPr bwMode="auto">
          <a:xfrm flipH="1">
            <a:off x="1137080" y="5255812"/>
            <a:ext cx="485464" cy="659994"/>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p:cNvCxnSpPr/>
          <p:nvPr/>
        </p:nvCxnSpPr>
        <p:spPr bwMode="auto">
          <a:xfrm>
            <a:off x="2186372" y="5255812"/>
            <a:ext cx="1032527" cy="679860"/>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p:cNvCxnSpPr/>
          <p:nvPr/>
        </p:nvCxnSpPr>
        <p:spPr bwMode="auto">
          <a:xfrm>
            <a:off x="3851920" y="5255812"/>
            <a:ext cx="1409038" cy="729770"/>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Arrow Connector 59"/>
          <p:cNvCxnSpPr/>
          <p:nvPr/>
        </p:nvCxnSpPr>
        <p:spPr bwMode="auto">
          <a:xfrm>
            <a:off x="4570805" y="5272279"/>
            <a:ext cx="2939960" cy="705677"/>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p:cNvCxnSpPr/>
          <p:nvPr/>
        </p:nvCxnSpPr>
        <p:spPr bwMode="auto">
          <a:xfrm flipV="1">
            <a:off x="3599138" y="2930583"/>
            <a:ext cx="2335614" cy="28510"/>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Arrow Connector 61"/>
          <p:cNvCxnSpPr/>
          <p:nvPr/>
        </p:nvCxnSpPr>
        <p:spPr bwMode="auto">
          <a:xfrm flipV="1">
            <a:off x="3627800" y="4035814"/>
            <a:ext cx="2438822" cy="54994"/>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Straight Arrow Connector 62"/>
          <p:cNvCxnSpPr/>
          <p:nvPr/>
        </p:nvCxnSpPr>
        <p:spPr bwMode="auto">
          <a:xfrm>
            <a:off x="3627799" y="4089030"/>
            <a:ext cx="2306953" cy="769664"/>
          </a:xfrm>
          <a:prstGeom prst="straightConnector1">
            <a:avLst/>
          </a:prstGeom>
          <a:solidFill>
            <a:srgbClr val="00B8FF"/>
          </a:solidFill>
          <a:ln w="25400" cap="flat" cmpd="sng" algn="ctr">
            <a:solidFill>
              <a:schemeClr val="tx1">
                <a:lumMod val="50000"/>
                <a:lumOff val="5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TextBox 63"/>
          <p:cNvSpPr txBox="1"/>
          <p:nvPr/>
        </p:nvSpPr>
        <p:spPr>
          <a:xfrm>
            <a:off x="4305835" y="2699122"/>
            <a:ext cx="731621" cy="276999"/>
          </a:xfrm>
          <a:prstGeom prst="rect">
            <a:avLst/>
          </a:prstGeom>
          <a:noFill/>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web</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sp>
        <p:nvSpPr>
          <p:cNvPr id="65" name="TextBox 64"/>
          <p:cNvSpPr txBox="1"/>
          <p:nvPr/>
        </p:nvSpPr>
        <p:spPr>
          <a:xfrm>
            <a:off x="4382876" y="3815337"/>
            <a:ext cx="678813" cy="276999"/>
          </a:xfrm>
          <a:prstGeom prst="rect">
            <a:avLst/>
          </a:prstGeom>
          <a:noFill/>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web</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sp>
        <p:nvSpPr>
          <p:cNvPr id="66" name="TextBox 65"/>
          <p:cNvSpPr txBox="1"/>
          <p:nvPr/>
        </p:nvSpPr>
        <p:spPr>
          <a:xfrm>
            <a:off x="4517382" y="4229076"/>
            <a:ext cx="854169" cy="276999"/>
          </a:xfrm>
          <a:prstGeom prst="rect">
            <a:avLst/>
          </a:prstGeom>
          <a:noFill/>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tablet</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sp>
        <p:nvSpPr>
          <p:cNvPr id="67" name="TextBox 66"/>
          <p:cNvSpPr txBox="1"/>
          <p:nvPr/>
        </p:nvSpPr>
        <p:spPr>
          <a:xfrm>
            <a:off x="5733620" y="5405066"/>
            <a:ext cx="1453155" cy="276999"/>
          </a:xfrm>
          <a:prstGeom prst="rect">
            <a:avLst/>
          </a:prstGeom>
          <a:noFill/>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smartphone</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sp>
        <p:nvSpPr>
          <p:cNvPr id="68" name="TextBox 67"/>
          <p:cNvSpPr txBox="1"/>
          <p:nvPr/>
        </p:nvSpPr>
        <p:spPr>
          <a:xfrm>
            <a:off x="2585078" y="5426652"/>
            <a:ext cx="1283990" cy="276999"/>
          </a:xfrm>
          <a:prstGeom prst="rect">
            <a:avLst/>
          </a:prstGeom>
          <a:noFill/>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smartphone</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sp>
        <p:nvSpPr>
          <p:cNvPr id="69" name="TextBox 68"/>
          <p:cNvSpPr txBox="1"/>
          <p:nvPr/>
        </p:nvSpPr>
        <p:spPr>
          <a:xfrm>
            <a:off x="878105" y="5426651"/>
            <a:ext cx="635676" cy="276999"/>
          </a:xfrm>
          <a:prstGeom prst="rect">
            <a:avLst/>
          </a:prstGeom>
          <a:noFill/>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web</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sp>
        <p:nvSpPr>
          <p:cNvPr id="70" name="TextBox 69"/>
          <p:cNvSpPr txBox="1"/>
          <p:nvPr/>
        </p:nvSpPr>
        <p:spPr>
          <a:xfrm>
            <a:off x="4497181" y="5447311"/>
            <a:ext cx="580003" cy="276999"/>
          </a:xfrm>
          <a:prstGeom prst="rect">
            <a:avLst/>
          </a:prstGeom>
          <a:noFill/>
          <a:ln>
            <a:noFill/>
          </a:ln>
        </p:spPr>
        <p:txBody>
          <a:bodyPr wrap="square" lIns="91418" tIns="45710" rIns="91418" bIns="45710" rtlCol="0">
            <a:spAutoFit/>
          </a:bodyPr>
          <a:lstStyle/>
          <a:p>
            <a:pPr algn="ctr" defTabSz="449155" fontAlgn="base">
              <a:spcBef>
                <a:spcPct val="0"/>
              </a:spcBef>
              <a:spcAft>
                <a:spcPct val="0"/>
              </a:spcAft>
              <a:buClr>
                <a:srgbClr val="000000"/>
              </a:buClr>
              <a:buSzPct val="100000"/>
            </a:pPr>
            <a:r>
              <a:rPr lang="en-US" sz="1200" b="1" dirty="0">
                <a:solidFill>
                  <a:schemeClr val="tx1">
                    <a:lumMod val="50000"/>
                    <a:lumOff val="50000"/>
                  </a:schemeClr>
                </a:solidFill>
                <a:latin typeface="Courier New" pitchFamily="49" charset="0"/>
                <a:ea typeface="MS PGothic" pitchFamily="34" charset="-128"/>
                <a:cs typeface="Courier New" pitchFamily="49" charset="0"/>
              </a:rPr>
              <a:t>web</a:t>
            </a:r>
            <a:endParaRPr lang="nl-NL" sz="1400" b="1" dirty="0">
              <a:solidFill>
                <a:schemeClr val="tx1">
                  <a:lumMod val="50000"/>
                  <a:lumOff val="50000"/>
                </a:schemeClr>
              </a:solidFill>
              <a:latin typeface="Courier New" pitchFamily="49" charset="0"/>
              <a:ea typeface="MS PGothic" pitchFamily="34" charset="-128"/>
              <a:cs typeface="Courier New" pitchFamily="49" charset="0"/>
            </a:endParaRPr>
          </a:p>
        </p:txBody>
      </p:sp>
      <p:grpSp>
        <p:nvGrpSpPr>
          <p:cNvPr id="71" name="Group 70"/>
          <p:cNvGrpSpPr/>
          <p:nvPr/>
        </p:nvGrpSpPr>
        <p:grpSpPr>
          <a:xfrm>
            <a:off x="841318" y="1301269"/>
            <a:ext cx="2710619" cy="792000"/>
            <a:chOff x="1250238" y="2049215"/>
            <a:chExt cx="4907756" cy="1433971"/>
          </a:xfrm>
        </p:grpSpPr>
        <p:pic>
          <p:nvPicPr>
            <p:cNvPr id="7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 r="58388" b="47729"/>
            <a:stretch/>
          </p:blipFill>
          <p:spPr bwMode="auto">
            <a:xfrm>
              <a:off x="1250238" y="2049215"/>
              <a:ext cx="1414463" cy="143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3" name="Group 72"/>
            <p:cNvGrpSpPr/>
            <p:nvPr/>
          </p:nvGrpSpPr>
          <p:grpSpPr>
            <a:xfrm>
              <a:off x="3685552" y="2200470"/>
              <a:ext cx="2472442" cy="1009652"/>
              <a:chOff x="3380079" y="2337914"/>
              <a:chExt cx="2472442" cy="1009652"/>
            </a:xfrm>
          </p:grpSpPr>
          <p:pic>
            <p:nvPicPr>
              <p:cNvPr id="74" name="Picture 73" descr="phone.png"/>
              <p:cNvPicPr>
                <a:picLocks noChangeAspect="1"/>
              </p:cNvPicPr>
              <p:nvPr/>
            </p:nvPicPr>
            <p:blipFill>
              <a:blip r:embed="rId4" cstate="print"/>
              <a:srcRect b="682"/>
              <a:stretch>
                <a:fillRect/>
              </a:stretch>
            </p:blipFill>
            <p:spPr bwMode="auto">
              <a:xfrm>
                <a:off x="5493746" y="2618459"/>
                <a:ext cx="358775" cy="590550"/>
              </a:xfrm>
              <a:prstGeom prst="rect">
                <a:avLst/>
              </a:prstGeom>
              <a:effectLst>
                <a:reflection stA="26000" endPos="23000" dir="5400000" sy="-100000" algn="bl" rotWithShape="0"/>
              </a:effectLst>
            </p:spPr>
          </p:pic>
          <p:pic>
            <p:nvPicPr>
              <p:cNvPr id="75" name="Picture 10"/>
              <p:cNvPicPr>
                <a:picLocks noChangeAspect="1" noChangeArrowheads="1"/>
              </p:cNvPicPr>
              <p:nvPr/>
            </p:nvPicPr>
            <p:blipFill>
              <a:blip r:embed="rId5" cstate="print"/>
              <a:srcRect b="1331"/>
              <a:stretch>
                <a:fillRect/>
              </a:stretch>
            </p:blipFill>
            <p:spPr bwMode="auto">
              <a:xfrm>
                <a:off x="3380079" y="2337914"/>
                <a:ext cx="712787" cy="1009652"/>
              </a:xfrm>
              <a:prstGeom prst="rect">
                <a:avLst/>
              </a:prstGeom>
              <a:noFill/>
              <a:ln w="9525">
                <a:noFill/>
                <a:miter lim="800000"/>
                <a:headEnd/>
                <a:tailEnd/>
              </a:ln>
              <a:effectLst>
                <a:reflection stA="18000" endPos="27000" dir="5400000" sy="-100000" algn="bl" rotWithShape="0"/>
              </a:effectLst>
            </p:spPr>
          </p:pic>
        </p:grpSp>
      </p:grpSp>
      <p:sp>
        <p:nvSpPr>
          <p:cNvPr id="113" name="Rectangle 109"/>
          <p:cNvSpPr>
            <a:spLocks/>
          </p:cNvSpPr>
          <p:nvPr/>
        </p:nvSpPr>
        <p:spPr bwMode="auto">
          <a:xfrm>
            <a:off x="5896652" y="2663473"/>
            <a:ext cx="1574208" cy="456007"/>
          </a:xfrm>
          <a:custGeom>
            <a:avLst/>
            <a:gdLst>
              <a:gd name="connsiteX0" fmla="*/ 0 w 1533727"/>
              <a:gd name="connsiteY0" fmla="*/ 0 h 401238"/>
              <a:gd name="connsiteX1" fmla="*/ 1533727 w 1533727"/>
              <a:gd name="connsiteY1" fmla="*/ 0 h 401238"/>
              <a:gd name="connsiteX2" fmla="*/ 1533727 w 1533727"/>
              <a:gd name="connsiteY2" fmla="*/ 401238 h 401238"/>
              <a:gd name="connsiteX3" fmla="*/ 0 w 1533727"/>
              <a:gd name="connsiteY3" fmla="*/ 401238 h 401238"/>
              <a:gd name="connsiteX4" fmla="*/ 0 w 1533727"/>
              <a:gd name="connsiteY4" fmla="*/ 0 h 401238"/>
              <a:gd name="connsiteX0" fmla="*/ 0 w 1574208"/>
              <a:gd name="connsiteY0" fmla="*/ 0 h 456007"/>
              <a:gd name="connsiteX1" fmla="*/ 1574208 w 1574208"/>
              <a:gd name="connsiteY1" fmla="*/ 54769 h 456007"/>
              <a:gd name="connsiteX2" fmla="*/ 1574208 w 1574208"/>
              <a:gd name="connsiteY2" fmla="*/ 456007 h 456007"/>
              <a:gd name="connsiteX3" fmla="*/ 40481 w 1574208"/>
              <a:gd name="connsiteY3" fmla="*/ 456007 h 456007"/>
              <a:gd name="connsiteX4" fmla="*/ 0 w 1574208"/>
              <a:gd name="connsiteY4" fmla="*/ 0 h 456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208" h="456007">
                <a:moveTo>
                  <a:pt x="0" y="0"/>
                </a:moveTo>
                <a:lnTo>
                  <a:pt x="1574208" y="54769"/>
                </a:lnTo>
                <a:lnTo>
                  <a:pt x="1574208" y="456007"/>
                </a:lnTo>
                <a:lnTo>
                  <a:pt x="40481" y="456007"/>
                </a:lnTo>
                <a:lnTo>
                  <a:pt x="0" y="0"/>
                </a:lnTo>
                <a:close/>
              </a:path>
            </a:pathLst>
          </a:custGeom>
          <a:solidFill>
            <a:schemeClr val="accent1"/>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err="1">
                <a:solidFill>
                  <a:schemeClr val="bg1"/>
                </a:solidFill>
                <a:latin typeface="Courier New" pitchFamily="49" charset="0"/>
                <a:ea typeface="MS PGothic" pitchFamily="34" charset="-128"/>
                <a:cs typeface="Courier New" pitchFamily="49" charset="0"/>
              </a:rPr>
              <a:t>page.jsp</a:t>
            </a:r>
            <a:endParaRPr lang="en-US" sz="1400" b="1" kern="0" dirty="0">
              <a:solidFill>
                <a:schemeClr val="bg1"/>
              </a:solidFill>
              <a:latin typeface="Courier New" pitchFamily="49" charset="0"/>
              <a:ea typeface="MS PGothic" pitchFamily="34" charset="-128"/>
              <a:cs typeface="Courier New" pitchFamily="49" charset="0"/>
            </a:endParaRPr>
          </a:p>
        </p:txBody>
      </p:sp>
      <p:sp>
        <p:nvSpPr>
          <p:cNvPr id="116" name="Rectangle 110"/>
          <p:cNvSpPr>
            <a:spLocks/>
          </p:cNvSpPr>
          <p:nvPr/>
        </p:nvSpPr>
        <p:spPr bwMode="auto">
          <a:xfrm>
            <a:off x="6054741" y="3815337"/>
            <a:ext cx="2200715" cy="434575"/>
          </a:xfrm>
          <a:custGeom>
            <a:avLst/>
            <a:gdLst>
              <a:gd name="connsiteX0" fmla="*/ 0 w 2176902"/>
              <a:gd name="connsiteY0" fmla="*/ 0 h 401238"/>
              <a:gd name="connsiteX1" fmla="*/ 2176902 w 2176902"/>
              <a:gd name="connsiteY1" fmla="*/ 0 h 401238"/>
              <a:gd name="connsiteX2" fmla="*/ 2176902 w 2176902"/>
              <a:gd name="connsiteY2" fmla="*/ 401238 h 401238"/>
              <a:gd name="connsiteX3" fmla="*/ 0 w 2176902"/>
              <a:gd name="connsiteY3" fmla="*/ 401238 h 401238"/>
              <a:gd name="connsiteX4" fmla="*/ 0 w 2176902"/>
              <a:gd name="connsiteY4" fmla="*/ 0 h 401238"/>
              <a:gd name="connsiteX0" fmla="*/ 0 w 2200715"/>
              <a:gd name="connsiteY0" fmla="*/ 33337 h 434575"/>
              <a:gd name="connsiteX1" fmla="*/ 2200715 w 2200715"/>
              <a:gd name="connsiteY1" fmla="*/ 0 h 434575"/>
              <a:gd name="connsiteX2" fmla="*/ 2176902 w 2200715"/>
              <a:gd name="connsiteY2" fmla="*/ 434575 h 434575"/>
              <a:gd name="connsiteX3" fmla="*/ 0 w 2200715"/>
              <a:gd name="connsiteY3" fmla="*/ 434575 h 434575"/>
              <a:gd name="connsiteX4" fmla="*/ 0 w 2200715"/>
              <a:gd name="connsiteY4" fmla="*/ 33337 h 434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715" h="434575">
                <a:moveTo>
                  <a:pt x="0" y="33337"/>
                </a:moveTo>
                <a:lnTo>
                  <a:pt x="2200715" y="0"/>
                </a:lnTo>
                <a:lnTo>
                  <a:pt x="2176902" y="434575"/>
                </a:lnTo>
                <a:lnTo>
                  <a:pt x="0" y="434575"/>
                </a:lnTo>
                <a:lnTo>
                  <a:pt x="0" y="33337"/>
                </a:lnTo>
                <a:close/>
              </a:path>
            </a:pathLst>
          </a:custGeom>
          <a:solidFill>
            <a:schemeClr val="accent1"/>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err="1">
                <a:solidFill>
                  <a:schemeClr val="bg1"/>
                </a:solidFill>
                <a:latin typeface="Courier New" pitchFamily="49" charset="0"/>
                <a:ea typeface="MS PGothic" pitchFamily="34" charset="-128"/>
                <a:cs typeface="Courier New" pitchFamily="49" charset="0"/>
              </a:rPr>
              <a:t>container.soy</a:t>
            </a:r>
            <a:endParaRPr lang="en-US" sz="1100" b="1" kern="0" dirty="0">
              <a:solidFill>
                <a:schemeClr val="bg1"/>
              </a:solidFill>
              <a:latin typeface="Courier New" pitchFamily="49" charset="0"/>
              <a:ea typeface="MS PGothic" pitchFamily="34" charset="-128"/>
              <a:cs typeface="Courier New" pitchFamily="49" charset="0"/>
            </a:endParaRPr>
          </a:p>
        </p:txBody>
      </p:sp>
      <p:sp>
        <p:nvSpPr>
          <p:cNvPr id="119" name="Rectangle 114"/>
          <p:cNvSpPr>
            <a:spLocks/>
          </p:cNvSpPr>
          <p:nvPr/>
        </p:nvSpPr>
        <p:spPr bwMode="auto">
          <a:xfrm>
            <a:off x="5371549" y="1388653"/>
            <a:ext cx="3070474" cy="451342"/>
          </a:xfrm>
          <a:custGeom>
            <a:avLst/>
            <a:gdLst>
              <a:gd name="connsiteX0" fmla="*/ 0 w 3032896"/>
              <a:gd name="connsiteY0" fmla="*/ 0 h 401238"/>
              <a:gd name="connsiteX1" fmla="*/ 3032896 w 3032896"/>
              <a:gd name="connsiteY1" fmla="*/ 0 h 401238"/>
              <a:gd name="connsiteX2" fmla="*/ 3032896 w 3032896"/>
              <a:gd name="connsiteY2" fmla="*/ 401238 h 401238"/>
              <a:gd name="connsiteX3" fmla="*/ 0 w 3032896"/>
              <a:gd name="connsiteY3" fmla="*/ 401238 h 401238"/>
              <a:gd name="connsiteX4" fmla="*/ 0 w 3032896"/>
              <a:gd name="connsiteY4" fmla="*/ 0 h 401238"/>
              <a:gd name="connsiteX0" fmla="*/ 37578 w 3070474"/>
              <a:gd name="connsiteY0" fmla="*/ 0 h 451342"/>
              <a:gd name="connsiteX1" fmla="*/ 3070474 w 3070474"/>
              <a:gd name="connsiteY1" fmla="*/ 0 h 451342"/>
              <a:gd name="connsiteX2" fmla="*/ 3070474 w 3070474"/>
              <a:gd name="connsiteY2" fmla="*/ 401238 h 451342"/>
              <a:gd name="connsiteX3" fmla="*/ 0 w 3070474"/>
              <a:gd name="connsiteY3" fmla="*/ 451342 h 451342"/>
              <a:gd name="connsiteX4" fmla="*/ 37578 w 3070474"/>
              <a:gd name="connsiteY4" fmla="*/ 0 h 451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0474" h="451342">
                <a:moveTo>
                  <a:pt x="37578" y="0"/>
                </a:moveTo>
                <a:lnTo>
                  <a:pt x="3070474" y="0"/>
                </a:lnTo>
                <a:lnTo>
                  <a:pt x="3070474" y="401238"/>
                </a:lnTo>
                <a:lnTo>
                  <a:pt x="0" y="451342"/>
                </a:lnTo>
                <a:lnTo>
                  <a:pt x="37578" y="0"/>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200" b="1" kern="0" dirty="0">
                <a:solidFill>
                  <a:srgbClr val="000000"/>
                </a:solidFill>
                <a:latin typeface="Courier New" pitchFamily="49" charset="0"/>
                <a:ea typeface="MS PGothic" pitchFamily="34" charset="-128"/>
                <a:cs typeface="Courier New" pitchFamily="49" charset="0"/>
              </a:rPr>
              <a:t>(default = web)</a:t>
            </a:r>
          </a:p>
        </p:txBody>
      </p:sp>
      <p:sp>
        <p:nvSpPr>
          <p:cNvPr id="76" name="Rectangle 87"/>
          <p:cNvSpPr>
            <a:spLocks/>
          </p:cNvSpPr>
          <p:nvPr/>
        </p:nvSpPr>
        <p:spPr bwMode="auto">
          <a:xfrm>
            <a:off x="2117935" y="5915806"/>
            <a:ext cx="2334852" cy="448863"/>
          </a:xfrm>
          <a:custGeom>
            <a:avLst/>
            <a:gdLst>
              <a:gd name="connsiteX0" fmla="*/ 0 w 2325327"/>
              <a:gd name="connsiteY0" fmla="*/ 0 h 401238"/>
              <a:gd name="connsiteX1" fmla="*/ 2325327 w 2325327"/>
              <a:gd name="connsiteY1" fmla="*/ 0 h 401238"/>
              <a:gd name="connsiteX2" fmla="*/ 2325327 w 2325327"/>
              <a:gd name="connsiteY2" fmla="*/ 401238 h 401238"/>
              <a:gd name="connsiteX3" fmla="*/ 0 w 2325327"/>
              <a:gd name="connsiteY3" fmla="*/ 401238 h 401238"/>
              <a:gd name="connsiteX4" fmla="*/ 0 w 2325327"/>
              <a:gd name="connsiteY4" fmla="*/ 0 h 401238"/>
              <a:gd name="connsiteX0" fmla="*/ 0 w 2334852"/>
              <a:gd name="connsiteY0" fmla="*/ 0 h 448863"/>
              <a:gd name="connsiteX1" fmla="*/ 2334852 w 2334852"/>
              <a:gd name="connsiteY1" fmla="*/ 47625 h 448863"/>
              <a:gd name="connsiteX2" fmla="*/ 2334852 w 2334852"/>
              <a:gd name="connsiteY2" fmla="*/ 448863 h 448863"/>
              <a:gd name="connsiteX3" fmla="*/ 9525 w 2334852"/>
              <a:gd name="connsiteY3" fmla="*/ 448863 h 448863"/>
              <a:gd name="connsiteX4" fmla="*/ 0 w 2334852"/>
              <a:gd name="connsiteY4" fmla="*/ 0 h 44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4852" h="448863">
                <a:moveTo>
                  <a:pt x="0" y="0"/>
                </a:moveTo>
                <a:lnTo>
                  <a:pt x="2334852" y="47625"/>
                </a:lnTo>
                <a:lnTo>
                  <a:pt x="2334852" y="448863"/>
                </a:lnTo>
                <a:lnTo>
                  <a:pt x="9525" y="448863"/>
                </a:lnTo>
                <a:lnTo>
                  <a:pt x="0" y="0"/>
                </a:lnTo>
                <a:close/>
              </a:path>
            </a:pathLst>
          </a:custGeom>
          <a:solidFill>
            <a:schemeClr val="accent1"/>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a:solidFill>
                  <a:schemeClr val="bg1"/>
                </a:solidFill>
                <a:latin typeface="Courier New" pitchFamily="49" charset="0"/>
                <a:ea typeface="MS PGothic" pitchFamily="34" charset="-128"/>
                <a:cs typeface="Courier New" pitchFamily="49" charset="0"/>
              </a:rPr>
              <a:t>widget-1-mobile.jsp</a:t>
            </a:r>
            <a:endParaRPr lang="en-US" sz="1400" b="1" kern="0" dirty="0">
              <a:solidFill>
                <a:schemeClr val="bg1"/>
              </a:solidFill>
              <a:latin typeface="Courier New" pitchFamily="49" charset="0"/>
              <a:ea typeface="MS PGothic" pitchFamily="34" charset="-128"/>
              <a:cs typeface="Courier New" pitchFamily="49" charset="0"/>
            </a:endParaRPr>
          </a:p>
        </p:txBody>
      </p:sp>
      <p:sp>
        <p:nvSpPr>
          <p:cNvPr id="77" name="Rectangle 89"/>
          <p:cNvSpPr>
            <a:spLocks/>
          </p:cNvSpPr>
          <p:nvPr/>
        </p:nvSpPr>
        <p:spPr bwMode="auto">
          <a:xfrm>
            <a:off x="6308129" y="5957482"/>
            <a:ext cx="2368329" cy="439338"/>
          </a:xfrm>
          <a:custGeom>
            <a:avLst/>
            <a:gdLst>
              <a:gd name="connsiteX0" fmla="*/ 0 w 2320704"/>
              <a:gd name="connsiteY0" fmla="*/ 0 h 401238"/>
              <a:gd name="connsiteX1" fmla="*/ 2320704 w 2320704"/>
              <a:gd name="connsiteY1" fmla="*/ 0 h 401238"/>
              <a:gd name="connsiteX2" fmla="*/ 2320704 w 2320704"/>
              <a:gd name="connsiteY2" fmla="*/ 401238 h 401238"/>
              <a:gd name="connsiteX3" fmla="*/ 0 w 2320704"/>
              <a:gd name="connsiteY3" fmla="*/ 401238 h 401238"/>
              <a:gd name="connsiteX4" fmla="*/ 0 w 2320704"/>
              <a:gd name="connsiteY4" fmla="*/ 0 h 401238"/>
              <a:gd name="connsiteX0" fmla="*/ 0 w 2368329"/>
              <a:gd name="connsiteY0" fmla="*/ 38100 h 439338"/>
              <a:gd name="connsiteX1" fmla="*/ 2368329 w 2368329"/>
              <a:gd name="connsiteY1" fmla="*/ 0 h 439338"/>
              <a:gd name="connsiteX2" fmla="*/ 2320704 w 2368329"/>
              <a:gd name="connsiteY2" fmla="*/ 439338 h 439338"/>
              <a:gd name="connsiteX3" fmla="*/ 0 w 2368329"/>
              <a:gd name="connsiteY3" fmla="*/ 439338 h 439338"/>
              <a:gd name="connsiteX4" fmla="*/ 0 w 2368329"/>
              <a:gd name="connsiteY4" fmla="*/ 38100 h 43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329" h="439338">
                <a:moveTo>
                  <a:pt x="0" y="38100"/>
                </a:moveTo>
                <a:lnTo>
                  <a:pt x="2368329" y="0"/>
                </a:lnTo>
                <a:lnTo>
                  <a:pt x="2320704" y="439338"/>
                </a:lnTo>
                <a:lnTo>
                  <a:pt x="0" y="439338"/>
                </a:lnTo>
                <a:lnTo>
                  <a:pt x="0" y="38100"/>
                </a:lnTo>
                <a:close/>
              </a:path>
            </a:pathLst>
          </a:custGeom>
          <a:solidFill>
            <a:schemeClr val="accent1"/>
          </a:solidFill>
          <a:ln w="9525" cap="flat">
            <a:noFill/>
            <a:prstDash val="solid"/>
            <a:miter lim="800000"/>
            <a:headEnd type="none" w="med" len="med"/>
            <a:tailEnd type="none" w="med" len="med"/>
          </a:ln>
        </p:spPr>
        <p:txBody>
          <a:bodyPr lIns="0" tIns="0" rIns="0" bIns="0" anchor="ctr" anchorCtr="0"/>
          <a:lstStyle/>
          <a:p>
            <a:pPr algn="ctr" defTabSz="449155" fontAlgn="base">
              <a:spcBef>
                <a:spcPct val="0"/>
              </a:spcBef>
              <a:spcAft>
                <a:spcPct val="0"/>
              </a:spcAft>
              <a:buClr>
                <a:srgbClr val="000000"/>
              </a:buClr>
              <a:buSzPct val="100000"/>
              <a:defRPr/>
            </a:pPr>
            <a:r>
              <a:rPr lang="en-US" sz="1100" b="1" kern="0" dirty="0">
                <a:solidFill>
                  <a:schemeClr val="bg1"/>
                </a:solidFill>
                <a:latin typeface="Courier New" pitchFamily="49" charset="0"/>
                <a:ea typeface="MS PGothic" pitchFamily="34" charset="-128"/>
                <a:cs typeface="Courier New" pitchFamily="49" charset="0"/>
              </a:rPr>
              <a:t>widget-2-mobile.jsp</a:t>
            </a:r>
            <a:endParaRPr lang="en-US" sz="1400" b="1" kern="0" dirty="0">
              <a:solidFill>
                <a:schemeClr val="bg1"/>
              </a:solidFill>
              <a:latin typeface="Courier New" pitchFamily="49" charset="0"/>
              <a:ea typeface="MS PGothic" pitchFamily="34" charset="-128"/>
              <a:cs typeface="Courier New" pitchFamily="49" charset="0"/>
            </a:endParaRPr>
          </a:p>
        </p:txBody>
      </p:sp>
    </p:spTree>
    <p:extLst>
      <p:ext uri="{BB962C8B-B14F-4D97-AF65-F5344CB8AC3E}">
        <p14:creationId xmlns:p14="http://schemas.microsoft.com/office/powerpoint/2010/main" val="131048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fade">
                                      <p:cBhvr>
                                        <p:cTn id="12" dur="5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6"/>
                                        </p:tgtEl>
                                        <p:attrNameLst>
                                          <p:attrName>style.visibility</p:attrName>
                                        </p:attrNameLst>
                                      </p:cBhvr>
                                      <p:to>
                                        <p:strVal val="visible"/>
                                      </p:to>
                                    </p:set>
                                    <p:animEffect transition="in" filter="fade">
                                      <p:cBhvr>
                                        <p:cTn id="2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6" grpId="0" animBg="1"/>
      <p:bldP spid="76" grpId="0" animBg="1"/>
      <p:bldP spid="7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Server Side &amp; Client Side Rendering</a:t>
            </a:r>
          </a:p>
          <a:p>
            <a:endParaRPr lang="en-US" dirty="0"/>
          </a:p>
        </p:txBody>
      </p:sp>
      <p:sp>
        <p:nvSpPr>
          <p:cNvPr id="3" name="Content Placeholder 2"/>
          <p:cNvSpPr>
            <a:spLocks noGrp="1"/>
          </p:cNvSpPr>
          <p:nvPr>
            <p:ph sz="quarter" idx="14"/>
          </p:nvPr>
        </p:nvSpPr>
        <p:spPr/>
        <p:txBody>
          <a:bodyPr/>
          <a:lstStyle/>
          <a:p>
            <a:r>
              <a:rPr lang="en-US" dirty="0"/>
              <a:t>Each item can have separate templates for </a:t>
            </a:r>
            <a:r>
              <a:rPr lang="en-US" dirty="0" smtClean="0"/>
              <a:t>server-side </a:t>
            </a:r>
            <a:r>
              <a:rPr lang="en-US" dirty="0"/>
              <a:t>rendering and </a:t>
            </a:r>
            <a:r>
              <a:rPr lang="en-US" dirty="0" smtClean="0"/>
              <a:t>client-side </a:t>
            </a:r>
            <a:r>
              <a:rPr lang="en-US" dirty="0"/>
              <a:t>rendering</a:t>
            </a:r>
          </a:p>
          <a:p>
            <a:r>
              <a:rPr lang="en-US" dirty="0" smtClean="0">
                <a:latin typeface="Roboto Black" panose="02000000000000000000" pitchFamily="2" charset="0"/>
                <a:ea typeface="Roboto Black" panose="02000000000000000000" pitchFamily="2" charset="0"/>
              </a:rPr>
              <a:t>Server-side </a:t>
            </a:r>
            <a:r>
              <a:rPr lang="en-US" dirty="0">
                <a:latin typeface="Roboto Black" panose="02000000000000000000" pitchFamily="2" charset="0"/>
                <a:ea typeface="Roboto Black" panose="02000000000000000000" pitchFamily="2" charset="0"/>
              </a:rPr>
              <a:t>rendering</a:t>
            </a:r>
          </a:p>
          <a:p>
            <a:pPr lvl="1"/>
            <a:r>
              <a:rPr lang="en-US" dirty="0"/>
              <a:t>Viewable content is completely generated at the </a:t>
            </a:r>
            <a:r>
              <a:rPr lang="en-US" dirty="0" smtClean="0"/>
              <a:t>server-side</a:t>
            </a:r>
            <a:r>
              <a:rPr lang="en-US" dirty="0"/>
              <a:t>, browser can directly render it</a:t>
            </a:r>
          </a:p>
          <a:p>
            <a:r>
              <a:rPr lang="en-US" dirty="0" smtClean="0">
                <a:latin typeface="Roboto Black" panose="02000000000000000000" pitchFamily="2" charset="0"/>
                <a:ea typeface="Roboto Black" panose="02000000000000000000" pitchFamily="2" charset="0"/>
              </a:rPr>
              <a:t>Client-side </a:t>
            </a:r>
            <a:r>
              <a:rPr lang="en-US" dirty="0">
                <a:latin typeface="Roboto Black" panose="02000000000000000000" pitchFamily="2" charset="0"/>
                <a:ea typeface="Roboto Black" panose="02000000000000000000" pitchFamily="2" charset="0"/>
              </a:rPr>
              <a:t>rendering</a:t>
            </a:r>
          </a:p>
          <a:p>
            <a:pPr lvl="1"/>
            <a:r>
              <a:rPr lang="en-US" dirty="0"/>
              <a:t>Server does not create viewable </a:t>
            </a:r>
            <a:r>
              <a:rPr lang="en-US" dirty="0" smtClean="0"/>
              <a:t>content </a:t>
            </a:r>
            <a:r>
              <a:rPr lang="en-US" dirty="0"/>
              <a:t>but sends to </a:t>
            </a:r>
            <a:br>
              <a:rPr lang="en-US" dirty="0"/>
            </a:br>
            <a:r>
              <a:rPr lang="en-US" dirty="0"/>
              <a:t>the client data to be rendered</a:t>
            </a:r>
          </a:p>
          <a:p>
            <a:pPr lvl="1"/>
            <a:r>
              <a:rPr lang="en-US" dirty="0"/>
              <a:t>Rendering is done by client </a:t>
            </a:r>
            <a:r>
              <a:rPr lang="en-US" dirty="0" err="1"/>
              <a:t>Javascript</a:t>
            </a:r>
            <a:r>
              <a:rPr lang="en-US" dirty="0"/>
              <a:t> code</a:t>
            </a:r>
            <a:br>
              <a:rPr lang="en-US" dirty="0"/>
            </a:br>
            <a:r>
              <a:rPr lang="en-US" dirty="0"/>
              <a:t>that directly updates client page DOM</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52</a:t>
            </a:fld>
            <a:endParaRPr lang="en-US" dirty="0"/>
          </a:p>
        </p:txBody>
      </p:sp>
    </p:spTree>
    <p:extLst>
      <p:ext uri="{BB962C8B-B14F-4D97-AF65-F5344CB8AC3E}">
        <p14:creationId xmlns:p14="http://schemas.microsoft.com/office/powerpoint/2010/main" val="28148621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7425358" y="1393875"/>
            <a:ext cx="1434609" cy="731729"/>
            <a:chOff x="9453245" y="2020254"/>
            <a:chExt cx="2391103" cy="754556"/>
          </a:xfrm>
        </p:grpSpPr>
        <p:sp>
          <p:nvSpPr>
            <p:cNvPr id="37" name="Rectangle 7"/>
            <p:cNvSpPr>
              <a:spLocks noChangeArrowheads="1"/>
            </p:cNvSpPr>
            <p:nvPr/>
          </p:nvSpPr>
          <p:spPr bwMode="auto">
            <a:xfrm>
              <a:off x="9453245" y="2020255"/>
              <a:ext cx="2391103" cy="754555"/>
            </a:xfrm>
            <a:custGeom>
              <a:avLst/>
              <a:gdLst>
                <a:gd name="connsiteX0" fmla="*/ 0 w 1556930"/>
                <a:gd name="connsiteY0" fmla="*/ 0 h 665053"/>
                <a:gd name="connsiteX1" fmla="*/ 1556930 w 1556930"/>
                <a:gd name="connsiteY1" fmla="*/ 0 h 665053"/>
                <a:gd name="connsiteX2" fmla="*/ 1556930 w 1556930"/>
                <a:gd name="connsiteY2" fmla="*/ 665053 h 665053"/>
                <a:gd name="connsiteX3" fmla="*/ 0 w 1556930"/>
                <a:gd name="connsiteY3" fmla="*/ 665053 h 665053"/>
                <a:gd name="connsiteX4" fmla="*/ 0 w 1556930"/>
                <a:gd name="connsiteY4" fmla="*/ 0 h 665053"/>
                <a:gd name="connsiteX0" fmla="*/ 19050 w 1575980"/>
                <a:gd name="connsiteY0" fmla="*/ 0 h 731728"/>
                <a:gd name="connsiteX1" fmla="*/ 1575980 w 1575980"/>
                <a:gd name="connsiteY1" fmla="*/ 0 h 731728"/>
                <a:gd name="connsiteX2" fmla="*/ 1575980 w 1575980"/>
                <a:gd name="connsiteY2" fmla="*/ 665053 h 731728"/>
                <a:gd name="connsiteX3" fmla="*/ 0 w 1575980"/>
                <a:gd name="connsiteY3" fmla="*/ 731728 h 731728"/>
                <a:gd name="connsiteX4" fmla="*/ 19050 w 1575980"/>
                <a:gd name="connsiteY4" fmla="*/ 0 h 731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980" h="731728">
                  <a:moveTo>
                    <a:pt x="19050" y="0"/>
                  </a:moveTo>
                  <a:lnTo>
                    <a:pt x="1575980" y="0"/>
                  </a:lnTo>
                  <a:lnTo>
                    <a:pt x="1575980" y="665053"/>
                  </a:lnTo>
                  <a:lnTo>
                    <a:pt x="0" y="731728"/>
                  </a:lnTo>
                  <a:lnTo>
                    <a:pt x="19050" y="0"/>
                  </a:lnTo>
                  <a:close/>
                </a:path>
              </a:pathLst>
            </a:custGeom>
            <a:solidFill>
              <a:srgbClr val="669900"/>
            </a:solidFill>
            <a:ln w="6350" cap="flat">
              <a:noFill/>
              <a:prstDash val="solid"/>
              <a:miter lim="800000"/>
              <a:headEnd type="none" w="med" len="med"/>
              <a:tailEnd type="none" w="med" len="med"/>
            </a:ln>
          </p:spPr>
          <p:txBody>
            <a:bodyPr lIns="0" tIns="0" rIns="0" bIns="0" anchor="ctr" anchorCtr="1"/>
            <a:lstStyle/>
            <a:p>
              <a:pPr algn="ctr" defTabSz="913997" fontAlgn="base">
                <a:lnSpc>
                  <a:spcPct val="150000"/>
                </a:lnSpc>
                <a:spcBef>
                  <a:spcPct val="0"/>
                </a:spcBef>
                <a:spcAft>
                  <a:spcPct val="0"/>
                </a:spcAft>
                <a:defRPr/>
              </a:pPr>
              <a:endParaRPr lang="en-US" sz="1100" kern="0" dirty="0">
                <a:solidFill>
                  <a:srgbClr val="FFFFFF"/>
                </a:solidFill>
                <a:latin typeface="Roboto Light" pitchFamily="2" charset="0"/>
                <a:ea typeface="Roboto Light" pitchFamily="2" charset="0"/>
                <a:sym typeface="Gill Sans" charset="0"/>
              </a:endParaRPr>
            </a:p>
          </p:txBody>
        </p:sp>
        <p:sp>
          <p:nvSpPr>
            <p:cNvPr id="38" name="Freeform 18"/>
            <p:cNvSpPr>
              <a:spLocks/>
            </p:cNvSpPr>
            <p:nvPr/>
          </p:nvSpPr>
          <p:spPr bwMode="auto">
            <a:xfrm>
              <a:off x="9478174" y="2020254"/>
              <a:ext cx="2366174" cy="685800"/>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noFill/>
            <a:ln w="9525" cap="flat">
              <a:noFill/>
              <a:prstDash val="solid"/>
              <a:miter lim="800000"/>
              <a:headEnd type="none" w="med" len="med"/>
              <a:tailEnd type="none" w="med" len="med"/>
            </a:ln>
          </p:spPr>
          <p:txBody>
            <a:bodyPr lIns="0" tIns="0" rIns="0" bIns="0" anchor="ctr" anchorCtr="1"/>
            <a:lstStyle/>
            <a:p>
              <a:pPr algn="ctr" defTabSz="913997" fontAlgn="base">
                <a:spcBef>
                  <a:spcPct val="0"/>
                </a:spcBef>
                <a:spcAft>
                  <a:spcPct val="0"/>
                </a:spcAft>
                <a:defRPr/>
              </a:pPr>
              <a:endParaRPr lang="en-US" sz="3200" kern="0" dirty="0">
                <a:solidFill>
                  <a:srgbClr val="000000">
                    <a:lumMod val="65000"/>
                    <a:lumOff val="35000"/>
                  </a:srgbClr>
                </a:solidFill>
                <a:latin typeface="Roboto Light" pitchFamily="2" charset="0"/>
                <a:ea typeface="Roboto Light" pitchFamily="2" charset="0"/>
                <a:sym typeface="Gill Sans" charset="0"/>
              </a:endParaRPr>
            </a:p>
          </p:txBody>
        </p:sp>
      </p:grpSp>
      <p:sp>
        <p:nvSpPr>
          <p:cNvPr id="2" name="Text Placeholder 1"/>
          <p:cNvSpPr>
            <a:spLocks noGrp="1"/>
          </p:cNvSpPr>
          <p:nvPr>
            <p:ph type="body" sz="quarter" idx="13"/>
          </p:nvPr>
        </p:nvSpPr>
        <p:spPr/>
        <p:txBody>
          <a:bodyPr/>
          <a:lstStyle/>
          <a:p>
            <a:r>
              <a:rPr lang="en-US" dirty="0"/>
              <a:t>Composing the View</a:t>
            </a:r>
          </a:p>
          <a:p>
            <a:endParaRPr lang="en-US" dirty="0"/>
          </a:p>
        </p:txBody>
      </p:sp>
      <p:sp>
        <p:nvSpPr>
          <p:cNvPr id="31" name="Freeform 12"/>
          <p:cNvSpPr>
            <a:spLocks/>
          </p:cNvSpPr>
          <p:nvPr/>
        </p:nvSpPr>
        <p:spPr bwMode="auto">
          <a:xfrm rot="5400000">
            <a:off x="2577369" y="-1285619"/>
            <a:ext cx="2150255" cy="7023590"/>
          </a:xfrm>
          <a:custGeom>
            <a:avLst/>
            <a:gdLst/>
            <a:ahLst/>
            <a:cxnLst>
              <a:cxn ang="0">
                <a:pos x="190" y="0"/>
              </a:cxn>
              <a:cxn ang="0">
                <a:pos x="0" y="20700"/>
              </a:cxn>
              <a:cxn ang="0">
                <a:pos x="21600" y="21600"/>
              </a:cxn>
              <a:cxn ang="0">
                <a:pos x="21267" y="0"/>
              </a:cxn>
              <a:cxn ang="0">
                <a:pos x="190" y="0"/>
              </a:cxn>
              <a:cxn ang="0">
                <a:pos x="190" y="0"/>
              </a:cxn>
            </a:cxnLst>
            <a:rect l="0" t="0" r="r" b="b"/>
            <a:pathLst>
              <a:path w="21600" h="21600">
                <a:moveTo>
                  <a:pt x="190" y="0"/>
                </a:moveTo>
                <a:lnTo>
                  <a:pt x="0" y="20700"/>
                </a:lnTo>
                <a:lnTo>
                  <a:pt x="21600" y="21600"/>
                </a:lnTo>
                <a:lnTo>
                  <a:pt x="21267" y="0"/>
                </a:lnTo>
                <a:lnTo>
                  <a:pt x="190" y="0"/>
                </a:lnTo>
                <a:close/>
                <a:moveTo>
                  <a:pt x="190" y="0"/>
                </a:moveTo>
              </a:path>
            </a:pathLst>
          </a:custGeom>
          <a:solidFill>
            <a:schemeClr val="tx1">
              <a:lumMod val="50000"/>
              <a:lumOff val="50000"/>
            </a:schemeClr>
          </a:solidFill>
          <a:ln w="6350" cap="flat">
            <a:noFill/>
            <a:prstDash val="solid"/>
            <a:miter lim="800000"/>
            <a:headEnd type="none" w="med" len="med"/>
            <a:tailEnd type="none" w="med" len="med"/>
          </a:ln>
        </p:spPr>
        <p:txBody>
          <a:bodyPr lIns="0" tIns="0" rIns="0" bIns="0"/>
          <a:lstStyle/>
          <a:p>
            <a:pPr algn="ctr" defTabSz="913997" fontAlgn="base">
              <a:spcBef>
                <a:spcPct val="0"/>
              </a:spcBef>
              <a:spcAft>
                <a:spcPct val="0"/>
              </a:spcAft>
            </a:pPr>
            <a:endParaRPr lang="en-US" sz="3200">
              <a:solidFill>
                <a:srgbClr val="000000"/>
              </a:solidFill>
              <a:latin typeface="Roboto Light" pitchFamily="2" charset="0"/>
              <a:ea typeface="Roboto Light" pitchFamily="2" charset="0"/>
              <a:sym typeface="Gill Sans" charset="0"/>
            </a:endParaRPr>
          </a:p>
        </p:txBody>
      </p:sp>
      <p:sp>
        <p:nvSpPr>
          <p:cNvPr id="32" name="Freeform 12"/>
          <p:cNvSpPr>
            <a:spLocks/>
          </p:cNvSpPr>
          <p:nvPr/>
        </p:nvSpPr>
        <p:spPr bwMode="auto">
          <a:xfrm rot="5400000">
            <a:off x="2953174" y="2278026"/>
            <a:ext cx="2302673" cy="6263573"/>
          </a:xfrm>
          <a:custGeom>
            <a:avLst/>
            <a:gdLst/>
            <a:ahLst/>
            <a:cxnLst>
              <a:cxn ang="0">
                <a:pos x="190" y="0"/>
              </a:cxn>
              <a:cxn ang="0">
                <a:pos x="0" y="20700"/>
              </a:cxn>
              <a:cxn ang="0">
                <a:pos x="21600" y="21600"/>
              </a:cxn>
              <a:cxn ang="0">
                <a:pos x="21267" y="0"/>
              </a:cxn>
              <a:cxn ang="0">
                <a:pos x="190" y="0"/>
              </a:cxn>
              <a:cxn ang="0">
                <a:pos x="190" y="0"/>
              </a:cxn>
            </a:cxnLst>
            <a:rect l="0" t="0" r="r" b="b"/>
            <a:pathLst>
              <a:path w="21600" h="21600">
                <a:moveTo>
                  <a:pt x="190" y="0"/>
                </a:moveTo>
                <a:lnTo>
                  <a:pt x="0" y="20700"/>
                </a:lnTo>
                <a:lnTo>
                  <a:pt x="21600" y="21600"/>
                </a:lnTo>
                <a:lnTo>
                  <a:pt x="21267" y="0"/>
                </a:lnTo>
                <a:lnTo>
                  <a:pt x="190" y="0"/>
                </a:lnTo>
                <a:close/>
                <a:moveTo>
                  <a:pt x="190" y="0"/>
                </a:moveTo>
              </a:path>
            </a:pathLst>
          </a:custGeom>
          <a:solidFill>
            <a:schemeClr val="tx1">
              <a:lumMod val="50000"/>
              <a:lumOff val="50000"/>
            </a:schemeClr>
          </a:solidFill>
          <a:ln w="6350" cap="flat">
            <a:noFill/>
            <a:prstDash val="solid"/>
            <a:miter lim="800000"/>
            <a:headEnd type="none" w="med" len="med"/>
            <a:tailEnd type="none" w="med" len="med"/>
          </a:ln>
        </p:spPr>
        <p:txBody>
          <a:bodyPr lIns="0" tIns="0" rIns="0" bIns="0"/>
          <a:lstStyle/>
          <a:p>
            <a:pPr algn="ctr" defTabSz="913997" fontAlgn="base">
              <a:spcBef>
                <a:spcPct val="0"/>
              </a:spcBef>
              <a:spcAft>
                <a:spcPct val="0"/>
              </a:spcAft>
            </a:pPr>
            <a:endParaRPr lang="en-US" sz="3200">
              <a:solidFill>
                <a:srgbClr val="000000"/>
              </a:solidFill>
              <a:latin typeface="Roboto Light" pitchFamily="2" charset="0"/>
              <a:ea typeface="Roboto Light" pitchFamily="2" charset="0"/>
              <a:sym typeface="Gill Sans" charset="0"/>
            </a:endParaRPr>
          </a:p>
        </p:txBody>
      </p:sp>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6317" y="4877106"/>
            <a:ext cx="1144230" cy="1144183"/>
          </a:xfrm>
          <a:prstGeom prst="rect">
            <a:avLst/>
          </a:prstGeom>
        </p:spPr>
      </p:pic>
      <p:pic>
        <p:nvPicPr>
          <p:cNvPr id="62" name="Picture 61" descr="BB_logo_Bshape_rgb.pdf"/>
          <p:cNvPicPr>
            <a:picLocks noChangeAspect="1"/>
          </p:cNvPicPr>
          <p:nvPr/>
        </p:nvPicPr>
        <p:blipFill>
          <a:blip r:embed="rId4" cstate="print"/>
          <a:srcRect/>
          <a:stretch>
            <a:fillRect/>
          </a:stretch>
        </p:blipFill>
        <p:spPr bwMode="auto">
          <a:xfrm>
            <a:off x="494097" y="1184804"/>
            <a:ext cx="372568" cy="371013"/>
          </a:xfrm>
          <a:prstGeom prst="rect">
            <a:avLst/>
          </a:prstGeom>
          <a:noFill/>
          <a:ln w="25400" cap="flat">
            <a:noFill/>
            <a:miter lim="800000"/>
            <a:headEnd type="none" w="med" len="med"/>
            <a:tailEnd type="none" w="med" len="med"/>
          </a:ln>
        </p:spPr>
      </p:pic>
      <p:pic>
        <p:nvPicPr>
          <p:cNvPr id="63" name="Picture 62" descr="BB_logo_Bshape_rgb.pdf"/>
          <p:cNvPicPr>
            <a:picLocks noChangeAspect="1"/>
          </p:cNvPicPr>
          <p:nvPr/>
        </p:nvPicPr>
        <p:blipFill>
          <a:blip r:embed="rId4" cstate="print"/>
          <a:srcRect/>
          <a:stretch>
            <a:fillRect/>
          </a:stretch>
        </p:blipFill>
        <p:spPr bwMode="auto">
          <a:xfrm>
            <a:off x="1320240" y="4289019"/>
            <a:ext cx="372568" cy="371013"/>
          </a:xfrm>
          <a:prstGeom prst="rect">
            <a:avLst/>
          </a:prstGeom>
          <a:noFill/>
          <a:ln w="25400" cap="flat">
            <a:noFill/>
            <a:miter lim="800000"/>
            <a:headEnd type="none" w="med" len="med"/>
            <a:tailEnd type="none" w="med" len="med"/>
          </a:ln>
        </p:spPr>
      </p:pic>
      <p:sp>
        <p:nvSpPr>
          <p:cNvPr id="64" name="TextBox 63"/>
          <p:cNvSpPr txBox="1"/>
          <p:nvPr/>
        </p:nvSpPr>
        <p:spPr>
          <a:xfrm>
            <a:off x="756887" y="1202657"/>
            <a:ext cx="1642820" cy="338528"/>
          </a:xfrm>
          <a:prstGeom prst="rect">
            <a:avLst/>
          </a:prstGeom>
          <a:noFill/>
        </p:spPr>
        <p:txBody>
          <a:bodyPr wrap="square" lIns="91391" tIns="45697" rIns="91391" bIns="45697" rtlCol="0">
            <a:spAutoFit/>
          </a:bodyPr>
          <a:lstStyle/>
          <a:p>
            <a:pPr defTabSz="913997" fontAlgn="base">
              <a:spcBef>
                <a:spcPct val="0"/>
              </a:spcBef>
              <a:spcAft>
                <a:spcPct val="0"/>
              </a:spcAft>
            </a:pPr>
            <a:r>
              <a:rPr lang="en-US" sz="1600" dirty="0">
                <a:solidFill>
                  <a:schemeClr val="bg1"/>
                </a:solidFill>
                <a:latin typeface="Roboto Light" pitchFamily="2" charset="0"/>
                <a:ea typeface="Roboto Light" pitchFamily="2" charset="0"/>
                <a:sym typeface="Gill Sans" charset="0"/>
              </a:rPr>
              <a:t>Portal Server</a:t>
            </a:r>
            <a:endParaRPr lang="nl-NL" sz="1600" dirty="0">
              <a:solidFill>
                <a:schemeClr val="bg1"/>
              </a:solidFill>
              <a:latin typeface="Roboto Light" pitchFamily="2" charset="0"/>
              <a:ea typeface="Roboto Light" pitchFamily="2" charset="0"/>
              <a:sym typeface="Gill Sans" charset="0"/>
            </a:endParaRPr>
          </a:p>
        </p:txBody>
      </p:sp>
      <p:sp>
        <p:nvSpPr>
          <p:cNvPr id="65" name="Cloud"/>
          <p:cNvSpPr>
            <a:spLocks noChangeAspect="1" noEditPoints="1" noChangeArrowheads="1"/>
          </p:cNvSpPr>
          <p:nvPr/>
        </p:nvSpPr>
        <p:spPr bwMode="auto">
          <a:xfrm>
            <a:off x="3147148" y="3372307"/>
            <a:ext cx="1693574" cy="82661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tx1">
              <a:lumMod val="10000"/>
              <a:lumOff val="90000"/>
            </a:schemeClr>
          </a:solidFill>
          <a:ln w="9525">
            <a:solidFill>
              <a:schemeClr val="tx2">
                <a:lumMod val="50000"/>
                <a:lumOff val="50000"/>
              </a:schemeClr>
            </a:solidFill>
            <a:miter lim="800000"/>
            <a:headEnd/>
            <a:tailEnd/>
          </a:ln>
          <a:effectLst/>
        </p:spPr>
        <p:txBody>
          <a:bodyPr vert="horz" wrap="square" lIns="91391" tIns="45697" rIns="91391" bIns="45697" numCol="1" anchor="ctr" anchorCtr="0" compatLnSpc="1">
            <a:prstTxWarp prst="textNoShape">
              <a:avLst/>
            </a:prstTxWarp>
          </a:bodyPr>
          <a:lstStyle/>
          <a:p>
            <a:pPr algn="ctr" defTabSz="913997" fontAlgn="base">
              <a:spcBef>
                <a:spcPct val="0"/>
              </a:spcBef>
              <a:spcAft>
                <a:spcPct val="0"/>
              </a:spcAft>
            </a:pPr>
            <a:r>
              <a:rPr lang="en-US" sz="1600" dirty="0">
                <a:solidFill>
                  <a:srgbClr val="000000"/>
                </a:solidFill>
                <a:latin typeface="Roboto Light" pitchFamily="2" charset="0"/>
                <a:ea typeface="Roboto Light" pitchFamily="2" charset="0"/>
                <a:sym typeface="Gill Sans" charset="0"/>
              </a:rPr>
              <a:t>Internet</a:t>
            </a:r>
            <a:endParaRPr lang="nl-NL" sz="1600" dirty="0">
              <a:solidFill>
                <a:srgbClr val="000000"/>
              </a:solidFill>
              <a:latin typeface="Roboto Light" pitchFamily="2" charset="0"/>
              <a:ea typeface="Roboto Light" pitchFamily="2" charset="0"/>
              <a:sym typeface="Gill Sans" charset="0"/>
            </a:endParaRPr>
          </a:p>
        </p:txBody>
      </p:sp>
      <p:sp>
        <p:nvSpPr>
          <p:cNvPr id="66" name="Rectangle 48"/>
          <p:cNvSpPr>
            <a:spLocks/>
          </p:cNvSpPr>
          <p:nvPr/>
        </p:nvSpPr>
        <p:spPr bwMode="auto">
          <a:xfrm>
            <a:off x="494098" y="1811595"/>
            <a:ext cx="6466209" cy="1271312"/>
          </a:xfrm>
          <a:custGeom>
            <a:avLst/>
            <a:gdLst>
              <a:gd name="connsiteX0" fmla="*/ 0 w 6463224"/>
              <a:gd name="connsiteY0" fmla="*/ 0 h 1223687"/>
              <a:gd name="connsiteX1" fmla="*/ 6463224 w 6463224"/>
              <a:gd name="connsiteY1" fmla="*/ 0 h 1223687"/>
              <a:gd name="connsiteX2" fmla="*/ 6463224 w 6463224"/>
              <a:gd name="connsiteY2" fmla="*/ 1223687 h 1223687"/>
              <a:gd name="connsiteX3" fmla="*/ 0 w 6463224"/>
              <a:gd name="connsiteY3" fmla="*/ 1223687 h 1223687"/>
              <a:gd name="connsiteX4" fmla="*/ 0 w 6463224"/>
              <a:gd name="connsiteY4" fmla="*/ 0 h 1223687"/>
              <a:gd name="connsiteX0" fmla="*/ 0 w 6539424"/>
              <a:gd name="connsiteY0" fmla="*/ 47625 h 1271312"/>
              <a:gd name="connsiteX1" fmla="*/ 6539424 w 6539424"/>
              <a:gd name="connsiteY1" fmla="*/ 0 h 1271312"/>
              <a:gd name="connsiteX2" fmla="*/ 6463224 w 6539424"/>
              <a:gd name="connsiteY2" fmla="*/ 1271312 h 1271312"/>
              <a:gd name="connsiteX3" fmla="*/ 0 w 6539424"/>
              <a:gd name="connsiteY3" fmla="*/ 1271312 h 1271312"/>
              <a:gd name="connsiteX4" fmla="*/ 0 w 6539424"/>
              <a:gd name="connsiteY4" fmla="*/ 47625 h 127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9424" h="1271312">
                <a:moveTo>
                  <a:pt x="0" y="47625"/>
                </a:moveTo>
                <a:lnTo>
                  <a:pt x="6539424" y="0"/>
                </a:lnTo>
                <a:lnTo>
                  <a:pt x="6463224" y="1271312"/>
                </a:lnTo>
                <a:lnTo>
                  <a:pt x="0" y="1271312"/>
                </a:lnTo>
                <a:lnTo>
                  <a:pt x="0" y="47625"/>
                </a:lnTo>
                <a:close/>
              </a:path>
            </a:pathLst>
          </a:custGeom>
          <a:solidFill>
            <a:schemeClr val="tx1">
              <a:lumMod val="25000"/>
              <a:lumOff val="75000"/>
            </a:schemeClr>
          </a:solidFill>
          <a:ln w="9525" cap="flat">
            <a:noFill/>
            <a:prstDash val="solid"/>
            <a:miter lim="800000"/>
            <a:headEnd type="none" w="med" len="med"/>
            <a:tailEnd type="none" w="med" len="med"/>
          </a:ln>
        </p:spPr>
        <p:txBody>
          <a:bodyPr lIns="0" tIns="0" rIns="0" bIns="0" anchor="t" anchorCtr="0"/>
          <a:lstStyle>
            <a:defPPr>
              <a:defRPr lang="nl-NL"/>
            </a:defPPr>
            <a:lvl1pPr algn="l" rtl="0" fontAlgn="base">
              <a:spcBef>
                <a:spcPct val="0"/>
              </a:spcBef>
              <a:spcAft>
                <a:spcPct val="0"/>
              </a:spcAft>
              <a:defRPr sz="1000" kern="1200">
                <a:solidFill>
                  <a:schemeClr val="tx1"/>
                </a:solidFill>
                <a:latin typeface="Arial" charset="0"/>
                <a:ea typeface="ＭＳ Ｐゴシック"/>
                <a:cs typeface="ＭＳ Ｐゴシック"/>
              </a:defRPr>
            </a:lvl1pPr>
            <a:lvl2pPr marL="457200" algn="l" rtl="0" fontAlgn="base">
              <a:spcBef>
                <a:spcPct val="0"/>
              </a:spcBef>
              <a:spcAft>
                <a:spcPct val="0"/>
              </a:spcAft>
              <a:defRPr sz="1000" kern="1200">
                <a:solidFill>
                  <a:schemeClr val="tx1"/>
                </a:solidFill>
                <a:latin typeface="Arial" charset="0"/>
                <a:ea typeface="ＭＳ Ｐゴシック"/>
                <a:cs typeface="ＭＳ Ｐゴシック"/>
              </a:defRPr>
            </a:lvl2pPr>
            <a:lvl3pPr marL="914400" algn="l" rtl="0" fontAlgn="base">
              <a:spcBef>
                <a:spcPct val="0"/>
              </a:spcBef>
              <a:spcAft>
                <a:spcPct val="0"/>
              </a:spcAft>
              <a:defRPr sz="1000" kern="1200">
                <a:solidFill>
                  <a:schemeClr val="tx1"/>
                </a:solidFill>
                <a:latin typeface="Arial" charset="0"/>
                <a:ea typeface="ＭＳ Ｐゴシック"/>
                <a:cs typeface="ＭＳ Ｐゴシック"/>
              </a:defRPr>
            </a:lvl3pPr>
            <a:lvl4pPr marL="1371600" algn="l" rtl="0" fontAlgn="base">
              <a:spcBef>
                <a:spcPct val="0"/>
              </a:spcBef>
              <a:spcAft>
                <a:spcPct val="0"/>
              </a:spcAft>
              <a:defRPr sz="1000" kern="1200">
                <a:solidFill>
                  <a:schemeClr val="tx1"/>
                </a:solidFill>
                <a:latin typeface="Arial" charset="0"/>
                <a:ea typeface="ＭＳ Ｐゴシック"/>
                <a:cs typeface="ＭＳ Ｐゴシック"/>
              </a:defRPr>
            </a:lvl4pPr>
            <a:lvl5pPr marL="1828800" algn="l" rtl="0" fontAlgn="base">
              <a:spcBef>
                <a:spcPct val="0"/>
              </a:spcBef>
              <a:spcAft>
                <a:spcPct val="0"/>
              </a:spcAft>
              <a:defRPr sz="1000" kern="1200">
                <a:solidFill>
                  <a:schemeClr val="tx1"/>
                </a:solidFill>
                <a:latin typeface="Arial" charset="0"/>
                <a:ea typeface="ＭＳ Ｐゴシック"/>
                <a:cs typeface="ＭＳ Ｐゴシック"/>
              </a:defRPr>
            </a:lvl5pPr>
            <a:lvl6pPr marL="2286000" algn="l" defTabSz="914400" rtl="0" eaLnBrk="1" latinLnBrk="0" hangingPunct="1">
              <a:defRPr sz="1000" kern="1200">
                <a:solidFill>
                  <a:schemeClr val="tx1"/>
                </a:solidFill>
                <a:latin typeface="Arial" charset="0"/>
                <a:ea typeface="ＭＳ Ｐゴシック"/>
                <a:cs typeface="ＭＳ Ｐゴシック"/>
              </a:defRPr>
            </a:lvl6pPr>
            <a:lvl7pPr marL="2743200" algn="l" defTabSz="914400" rtl="0" eaLnBrk="1" latinLnBrk="0" hangingPunct="1">
              <a:defRPr sz="1000" kern="1200">
                <a:solidFill>
                  <a:schemeClr val="tx1"/>
                </a:solidFill>
                <a:latin typeface="Arial" charset="0"/>
                <a:ea typeface="ＭＳ Ｐゴシック"/>
                <a:cs typeface="ＭＳ Ｐゴシック"/>
              </a:defRPr>
            </a:lvl7pPr>
            <a:lvl8pPr marL="3200400" algn="l" defTabSz="914400" rtl="0" eaLnBrk="1" latinLnBrk="0" hangingPunct="1">
              <a:defRPr sz="1000" kern="1200">
                <a:solidFill>
                  <a:schemeClr val="tx1"/>
                </a:solidFill>
                <a:latin typeface="Arial" charset="0"/>
                <a:ea typeface="ＭＳ Ｐゴシック"/>
                <a:cs typeface="ＭＳ Ｐゴシック"/>
              </a:defRPr>
            </a:lvl8pPr>
            <a:lvl9pPr marL="3657600" algn="l" defTabSz="914400" rtl="0" eaLnBrk="1" latinLnBrk="0" hangingPunct="1">
              <a:defRPr sz="1000" kern="1200">
                <a:solidFill>
                  <a:schemeClr val="tx1"/>
                </a:solidFill>
                <a:latin typeface="Arial" charset="0"/>
                <a:ea typeface="ＭＳ Ｐゴシック"/>
                <a:cs typeface="ＭＳ Ｐゴシック"/>
              </a:defRPr>
            </a:lvl9pPr>
          </a:lstStyle>
          <a:p>
            <a:pPr defTabSz="913997">
              <a:lnSpc>
                <a:spcPct val="150000"/>
              </a:lnSpc>
              <a:defRPr/>
            </a:pPr>
            <a:r>
              <a:rPr lang="en-US" sz="1400" dirty="0">
                <a:solidFill>
                  <a:srgbClr val="000000">
                    <a:lumMod val="65000"/>
                    <a:lumOff val="35000"/>
                  </a:srgbClr>
                </a:solidFill>
                <a:latin typeface="Roboto Light" pitchFamily="2" charset="0"/>
                <a:ea typeface="Roboto Light" pitchFamily="2" charset="0"/>
                <a:sym typeface="Gill Sans" charset="0"/>
              </a:rPr>
              <a:t>  Complete View</a:t>
            </a:r>
          </a:p>
        </p:txBody>
      </p:sp>
      <p:sp>
        <p:nvSpPr>
          <p:cNvPr id="67" name="TextBox 66"/>
          <p:cNvSpPr txBox="1"/>
          <p:nvPr/>
        </p:nvSpPr>
        <p:spPr>
          <a:xfrm>
            <a:off x="1595754" y="4303598"/>
            <a:ext cx="1642820" cy="338528"/>
          </a:xfrm>
          <a:prstGeom prst="rect">
            <a:avLst/>
          </a:prstGeom>
          <a:noFill/>
        </p:spPr>
        <p:txBody>
          <a:bodyPr wrap="square" lIns="91391" tIns="45697" rIns="91391" bIns="45697" rtlCol="0">
            <a:spAutoFit/>
          </a:bodyPr>
          <a:lstStyle/>
          <a:p>
            <a:pPr defTabSz="913997" fontAlgn="base">
              <a:spcBef>
                <a:spcPct val="0"/>
              </a:spcBef>
              <a:spcAft>
                <a:spcPct val="0"/>
              </a:spcAft>
            </a:pPr>
            <a:r>
              <a:rPr lang="en-US" sz="1600" dirty="0">
                <a:solidFill>
                  <a:schemeClr val="bg1"/>
                </a:solidFill>
                <a:latin typeface="Roboto Light" pitchFamily="2" charset="0"/>
                <a:ea typeface="Roboto Light" pitchFamily="2" charset="0"/>
                <a:sym typeface="Gill Sans" charset="0"/>
              </a:rPr>
              <a:t>Portal Client</a:t>
            </a:r>
            <a:endParaRPr lang="nl-NL" sz="1600" dirty="0">
              <a:solidFill>
                <a:schemeClr val="bg1"/>
              </a:solidFill>
              <a:latin typeface="Roboto Light" pitchFamily="2" charset="0"/>
              <a:ea typeface="Roboto Light" pitchFamily="2" charset="0"/>
              <a:sym typeface="Gill Sans" charset="0"/>
            </a:endParaRPr>
          </a:p>
        </p:txBody>
      </p:sp>
      <p:grpSp>
        <p:nvGrpSpPr>
          <p:cNvPr id="73" name="Group 72"/>
          <p:cNvGrpSpPr/>
          <p:nvPr/>
        </p:nvGrpSpPr>
        <p:grpSpPr>
          <a:xfrm>
            <a:off x="7425358" y="1393875"/>
            <a:ext cx="1434609" cy="731729"/>
            <a:chOff x="9453245" y="2020254"/>
            <a:chExt cx="2391103" cy="754556"/>
          </a:xfrm>
        </p:grpSpPr>
        <p:sp>
          <p:nvSpPr>
            <p:cNvPr id="74" name="Rectangle 7"/>
            <p:cNvSpPr>
              <a:spLocks noChangeArrowheads="1"/>
            </p:cNvSpPr>
            <p:nvPr/>
          </p:nvSpPr>
          <p:spPr bwMode="auto">
            <a:xfrm>
              <a:off x="9453245" y="2020255"/>
              <a:ext cx="2391103" cy="754555"/>
            </a:xfrm>
            <a:custGeom>
              <a:avLst/>
              <a:gdLst>
                <a:gd name="connsiteX0" fmla="*/ 0 w 1556930"/>
                <a:gd name="connsiteY0" fmla="*/ 0 h 665053"/>
                <a:gd name="connsiteX1" fmla="*/ 1556930 w 1556930"/>
                <a:gd name="connsiteY1" fmla="*/ 0 h 665053"/>
                <a:gd name="connsiteX2" fmla="*/ 1556930 w 1556930"/>
                <a:gd name="connsiteY2" fmla="*/ 665053 h 665053"/>
                <a:gd name="connsiteX3" fmla="*/ 0 w 1556930"/>
                <a:gd name="connsiteY3" fmla="*/ 665053 h 665053"/>
                <a:gd name="connsiteX4" fmla="*/ 0 w 1556930"/>
                <a:gd name="connsiteY4" fmla="*/ 0 h 665053"/>
                <a:gd name="connsiteX0" fmla="*/ 19050 w 1575980"/>
                <a:gd name="connsiteY0" fmla="*/ 0 h 731728"/>
                <a:gd name="connsiteX1" fmla="*/ 1575980 w 1575980"/>
                <a:gd name="connsiteY1" fmla="*/ 0 h 731728"/>
                <a:gd name="connsiteX2" fmla="*/ 1575980 w 1575980"/>
                <a:gd name="connsiteY2" fmla="*/ 665053 h 731728"/>
                <a:gd name="connsiteX3" fmla="*/ 0 w 1575980"/>
                <a:gd name="connsiteY3" fmla="*/ 731728 h 731728"/>
                <a:gd name="connsiteX4" fmla="*/ 19050 w 1575980"/>
                <a:gd name="connsiteY4" fmla="*/ 0 h 731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980" h="731728">
                  <a:moveTo>
                    <a:pt x="19050" y="0"/>
                  </a:moveTo>
                  <a:lnTo>
                    <a:pt x="1575980" y="0"/>
                  </a:lnTo>
                  <a:lnTo>
                    <a:pt x="1575980" y="665053"/>
                  </a:lnTo>
                  <a:lnTo>
                    <a:pt x="0" y="731728"/>
                  </a:lnTo>
                  <a:lnTo>
                    <a:pt x="19050" y="0"/>
                  </a:lnTo>
                  <a:close/>
                </a:path>
              </a:pathLst>
            </a:custGeom>
            <a:solidFill>
              <a:srgbClr val="669900"/>
            </a:solidFill>
            <a:ln w="6350" cap="flat">
              <a:noFill/>
              <a:prstDash val="solid"/>
              <a:miter lim="800000"/>
              <a:headEnd type="none" w="med" len="med"/>
              <a:tailEnd type="none" w="med" len="med"/>
            </a:ln>
          </p:spPr>
          <p:txBody>
            <a:bodyPr lIns="0" tIns="0" rIns="0" bIns="0" anchor="ctr" anchorCtr="1"/>
            <a:lstStyle/>
            <a:p>
              <a:pPr algn="ctr" defTabSz="913997" fontAlgn="base">
                <a:lnSpc>
                  <a:spcPct val="150000"/>
                </a:lnSpc>
                <a:spcBef>
                  <a:spcPct val="0"/>
                </a:spcBef>
                <a:spcAft>
                  <a:spcPct val="0"/>
                </a:spcAft>
                <a:defRPr/>
              </a:pPr>
              <a:r>
                <a:rPr lang="en-US" sz="1100" kern="0" dirty="0">
                  <a:solidFill>
                    <a:srgbClr val="FFFFFF"/>
                  </a:solidFill>
                  <a:latin typeface="Roboto Black" panose="02000000000000000000" pitchFamily="2" charset="0"/>
                  <a:ea typeface="Roboto Black" panose="02000000000000000000" pitchFamily="2" charset="0"/>
                  <a:sym typeface="Gill Sans" charset="0"/>
                </a:rPr>
                <a:t>SSR</a:t>
              </a:r>
            </a:p>
          </p:txBody>
        </p:sp>
        <p:sp>
          <p:nvSpPr>
            <p:cNvPr id="75" name="Freeform 18"/>
            <p:cNvSpPr>
              <a:spLocks/>
            </p:cNvSpPr>
            <p:nvPr/>
          </p:nvSpPr>
          <p:spPr bwMode="auto">
            <a:xfrm>
              <a:off x="9478174" y="2020254"/>
              <a:ext cx="2366174" cy="685800"/>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noFill/>
            <a:ln w="9525" cap="flat">
              <a:noFill/>
              <a:prstDash val="solid"/>
              <a:miter lim="800000"/>
              <a:headEnd type="none" w="med" len="med"/>
              <a:tailEnd type="none" w="med" len="med"/>
            </a:ln>
          </p:spPr>
          <p:txBody>
            <a:bodyPr lIns="0" tIns="0" rIns="0" bIns="0" anchor="ctr" anchorCtr="1"/>
            <a:lstStyle/>
            <a:p>
              <a:pPr algn="ctr" defTabSz="913997" fontAlgn="base">
                <a:spcBef>
                  <a:spcPct val="0"/>
                </a:spcBef>
                <a:spcAft>
                  <a:spcPct val="0"/>
                </a:spcAft>
                <a:defRPr/>
              </a:pPr>
              <a:endParaRPr lang="en-US" sz="3200" kern="0" dirty="0">
                <a:solidFill>
                  <a:srgbClr val="000000">
                    <a:lumMod val="65000"/>
                    <a:lumOff val="35000"/>
                  </a:srgbClr>
                </a:solidFill>
                <a:latin typeface="Roboto Black" panose="02000000000000000000" pitchFamily="2" charset="0"/>
                <a:ea typeface="Roboto Black" panose="02000000000000000000" pitchFamily="2" charset="0"/>
                <a:sym typeface="Gill Sans" charset="0"/>
              </a:endParaRPr>
            </a:p>
          </p:txBody>
        </p:sp>
      </p:grpSp>
      <p:sp>
        <p:nvSpPr>
          <p:cNvPr id="76" name="Down Arrow 75"/>
          <p:cNvSpPr/>
          <p:nvPr/>
        </p:nvSpPr>
        <p:spPr bwMode="auto">
          <a:xfrm rot="16200000">
            <a:off x="2426743" y="2059852"/>
            <a:ext cx="281216" cy="887239"/>
          </a:xfrm>
          <a:prstGeom prst="downArrow">
            <a:avLst/>
          </a:prstGeom>
          <a:solidFill>
            <a:schemeClr val="accent4"/>
          </a:solidFill>
          <a:ln w="9525" cap="flat" cmpd="sng" algn="ctr">
            <a:noFill/>
            <a:prstDash val="solid"/>
            <a:round/>
            <a:headEnd type="none" w="med" len="med"/>
            <a:tailEnd type="none" w="med" len="med"/>
          </a:ln>
          <a:effectLst/>
          <a:extLst/>
        </p:spPr>
        <p:txBody>
          <a:bodyPr vert="horz" wrap="square" lIns="91391" tIns="45697" rIns="91391" bIns="45697" numCol="1" rtlCol="0" anchor="t" anchorCtr="0" compatLnSpc="1">
            <a:prstTxWarp prst="textNoShape">
              <a:avLst/>
            </a:prstTxWarp>
          </a:bodyPr>
          <a:lstStyle/>
          <a:p>
            <a:pPr algn="ctr" defTabSz="449020" fontAlgn="base">
              <a:spcBef>
                <a:spcPct val="0"/>
              </a:spcBef>
              <a:spcAft>
                <a:spcPct val="0"/>
              </a:spcAft>
              <a:buClr>
                <a:srgbClr val="000000"/>
              </a:buClr>
              <a:buSzPct val="100000"/>
              <a:defRPr/>
            </a:pPr>
            <a:endParaRPr lang="nl-NL" sz="3200" kern="0">
              <a:solidFill>
                <a:srgbClr val="FFFFFF"/>
              </a:solidFill>
              <a:latin typeface="Roboto Light" pitchFamily="2" charset="0"/>
              <a:ea typeface="Roboto Light" pitchFamily="2" charset="0"/>
              <a:sym typeface="Gill Sans" charset="0"/>
            </a:endParaRPr>
          </a:p>
        </p:txBody>
      </p:sp>
      <p:sp>
        <p:nvSpPr>
          <p:cNvPr id="77" name="Freeform 18"/>
          <p:cNvSpPr>
            <a:spLocks/>
          </p:cNvSpPr>
          <p:nvPr/>
        </p:nvSpPr>
        <p:spPr bwMode="auto">
          <a:xfrm>
            <a:off x="725004" y="2235796"/>
            <a:ext cx="1470733" cy="523221"/>
          </a:xfrm>
          <a:custGeom>
            <a:avLst/>
            <a:gdLst>
              <a:gd name="connsiteX0" fmla="*/ 0 w 1404058"/>
              <a:gd name="connsiteY0" fmla="*/ 0 h 504171"/>
              <a:gd name="connsiteX1" fmla="*/ 1404058 w 1404058"/>
              <a:gd name="connsiteY1" fmla="*/ 0 h 504171"/>
              <a:gd name="connsiteX2" fmla="*/ 1404058 w 1404058"/>
              <a:gd name="connsiteY2" fmla="*/ 504171 h 504171"/>
              <a:gd name="connsiteX3" fmla="*/ 0 w 1404058"/>
              <a:gd name="connsiteY3" fmla="*/ 504171 h 504171"/>
              <a:gd name="connsiteX4" fmla="*/ 0 w 1404058"/>
              <a:gd name="connsiteY4" fmla="*/ 0 h 504171"/>
              <a:gd name="connsiteX0" fmla="*/ 0 w 1470733"/>
              <a:gd name="connsiteY0" fmla="*/ 19050 h 523221"/>
              <a:gd name="connsiteX1" fmla="*/ 1470733 w 1470733"/>
              <a:gd name="connsiteY1" fmla="*/ 0 h 523221"/>
              <a:gd name="connsiteX2" fmla="*/ 1404058 w 1470733"/>
              <a:gd name="connsiteY2" fmla="*/ 523221 h 523221"/>
              <a:gd name="connsiteX3" fmla="*/ 0 w 1470733"/>
              <a:gd name="connsiteY3" fmla="*/ 523221 h 523221"/>
              <a:gd name="connsiteX4" fmla="*/ 0 w 1470733"/>
              <a:gd name="connsiteY4" fmla="*/ 19050 h 523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733" h="523221">
                <a:moveTo>
                  <a:pt x="0" y="19050"/>
                </a:moveTo>
                <a:lnTo>
                  <a:pt x="1470733" y="0"/>
                </a:lnTo>
                <a:lnTo>
                  <a:pt x="1404058" y="523221"/>
                </a:lnTo>
                <a:lnTo>
                  <a:pt x="0" y="523221"/>
                </a:lnTo>
                <a:lnTo>
                  <a:pt x="0" y="19050"/>
                </a:lnTo>
                <a:close/>
              </a:path>
            </a:pathLst>
          </a:custGeom>
          <a:solidFill>
            <a:srgbClr val="FFFFFF"/>
          </a:solidFill>
          <a:ln w="9525" cap="flat">
            <a:noFill/>
            <a:prstDash val="solid"/>
            <a:miter lim="800000"/>
            <a:headEnd type="none" w="med" len="med"/>
            <a:tailEnd type="none" w="med" len="med"/>
          </a:ln>
        </p:spPr>
        <p:txBody>
          <a:bodyPr lIns="0" tIns="0" rIns="0" bIns="0" anchor="ctr" anchorCtr="1"/>
          <a:lstStyle/>
          <a:p>
            <a:pPr algn="ctr" defTabSz="913997" fontAlgn="base">
              <a:spcBef>
                <a:spcPct val="0"/>
              </a:spcBef>
              <a:spcAft>
                <a:spcPct val="0"/>
              </a:spcAft>
              <a:defRPr/>
            </a:pPr>
            <a:r>
              <a:rPr lang="en-US" sz="1100" kern="0" dirty="0">
                <a:solidFill>
                  <a:srgbClr val="000000">
                    <a:lumMod val="65000"/>
                    <a:lumOff val="35000"/>
                  </a:srgbClr>
                </a:solidFill>
                <a:latin typeface="Roboto Black" panose="02000000000000000000" pitchFamily="2" charset="0"/>
                <a:ea typeface="Roboto Black" panose="02000000000000000000" pitchFamily="2" charset="0"/>
                <a:sym typeface="Gill Sans" charset="0"/>
              </a:rPr>
              <a:t>PAGE</a:t>
            </a:r>
          </a:p>
        </p:txBody>
      </p:sp>
      <p:sp>
        <p:nvSpPr>
          <p:cNvPr id="78" name="Freeform 18"/>
          <p:cNvSpPr>
            <a:spLocks/>
          </p:cNvSpPr>
          <p:nvPr/>
        </p:nvSpPr>
        <p:spPr bwMode="auto">
          <a:xfrm>
            <a:off x="5287409" y="2221506"/>
            <a:ext cx="1451683" cy="551796"/>
          </a:xfrm>
          <a:custGeom>
            <a:avLst/>
            <a:gdLst>
              <a:gd name="connsiteX0" fmla="*/ 0 w 1404058"/>
              <a:gd name="connsiteY0" fmla="*/ 0 h 504171"/>
              <a:gd name="connsiteX1" fmla="*/ 1404058 w 1404058"/>
              <a:gd name="connsiteY1" fmla="*/ 0 h 504171"/>
              <a:gd name="connsiteX2" fmla="*/ 1404058 w 1404058"/>
              <a:gd name="connsiteY2" fmla="*/ 504171 h 504171"/>
              <a:gd name="connsiteX3" fmla="*/ 0 w 1404058"/>
              <a:gd name="connsiteY3" fmla="*/ 504171 h 504171"/>
              <a:gd name="connsiteX4" fmla="*/ 0 w 1404058"/>
              <a:gd name="connsiteY4" fmla="*/ 0 h 504171"/>
              <a:gd name="connsiteX0" fmla="*/ 0 w 1451683"/>
              <a:gd name="connsiteY0" fmla="*/ 0 h 551796"/>
              <a:gd name="connsiteX1" fmla="*/ 1451683 w 1451683"/>
              <a:gd name="connsiteY1" fmla="*/ 47625 h 551796"/>
              <a:gd name="connsiteX2" fmla="*/ 1451683 w 1451683"/>
              <a:gd name="connsiteY2" fmla="*/ 551796 h 551796"/>
              <a:gd name="connsiteX3" fmla="*/ 47625 w 1451683"/>
              <a:gd name="connsiteY3" fmla="*/ 551796 h 551796"/>
              <a:gd name="connsiteX4" fmla="*/ 0 w 1451683"/>
              <a:gd name="connsiteY4" fmla="*/ 0 h 55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683" h="551796">
                <a:moveTo>
                  <a:pt x="0" y="0"/>
                </a:moveTo>
                <a:lnTo>
                  <a:pt x="1451683" y="47625"/>
                </a:lnTo>
                <a:lnTo>
                  <a:pt x="1451683" y="551796"/>
                </a:lnTo>
                <a:lnTo>
                  <a:pt x="47625" y="551796"/>
                </a:lnTo>
                <a:lnTo>
                  <a:pt x="0" y="0"/>
                </a:lnTo>
                <a:close/>
              </a:path>
            </a:pathLst>
          </a:custGeom>
          <a:solidFill>
            <a:srgbClr val="FFFFFF"/>
          </a:solidFill>
          <a:ln w="9525" cap="flat">
            <a:noFill/>
            <a:prstDash val="solid"/>
            <a:miter lim="800000"/>
            <a:headEnd type="none" w="med" len="med"/>
            <a:tailEnd type="none" w="med" len="med"/>
          </a:ln>
        </p:spPr>
        <p:txBody>
          <a:bodyPr lIns="0" tIns="0" rIns="0" bIns="0" anchor="ctr" anchorCtr="1"/>
          <a:lstStyle/>
          <a:p>
            <a:pPr algn="ctr" defTabSz="913997" fontAlgn="base">
              <a:spcBef>
                <a:spcPct val="0"/>
              </a:spcBef>
              <a:spcAft>
                <a:spcPct val="0"/>
              </a:spcAft>
              <a:defRPr/>
            </a:pPr>
            <a:r>
              <a:rPr lang="en-US" sz="1100" kern="0" dirty="0">
                <a:solidFill>
                  <a:srgbClr val="000000">
                    <a:lumMod val="65000"/>
                    <a:lumOff val="35000"/>
                  </a:srgbClr>
                </a:solidFill>
                <a:latin typeface="Roboto Black" panose="02000000000000000000" pitchFamily="2" charset="0"/>
                <a:ea typeface="Roboto Black" panose="02000000000000000000" pitchFamily="2" charset="0"/>
                <a:sym typeface="Gill Sans" charset="0"/>
              </a:rPr>
              <a:t>WIDGETS</a:t>
            </a:r>
          </a:p>
        </p:txBody>
      </p:sp>
      <p:sp>
        <p:nvSpPr>
          <p:cNvPr id="79" name="Down Arrow 78"/>
          <p:cNvSpPr/>
          <p:nvPr/>
        </p:nvSpPr>
        <p:spPr bwMode="auto">
          <a:xfrm rot="16200000">
            <a:off x="4700114" y="2018727"/>
            <a:ext cx="281216" cy="969488"/>
          </a:xfrm>
          <a:prstGeom prst="downArrow">
            <a:avLst/>
          </a:prstGeom>
          <a:solidFill>
            <a:schemeClr val="accent4"/>
          </a:solidFill>
          <a:ln w="9525" cap="flat" cmpd="sng" algn="ctr">
            <a:noFill/>
            <a:prstDash val="solid"/>
            <a:round/>
            <a:headEnd type="none" w="med" len="med"/>
            <a:tailEnd type="none" w="med" len="med"/>
          </a:ln>
          <a:effectLst/>
          <a:extLst/>
        </p:spPr>
        <p:txBody>
          <a:bodyPr vert="horz" wrap="square" lIns="91391" tIns="45697" rIns="91391" bIns="45697" numCol="1" rtlCol="0" anchor="t" anchorCtr="0" compatLnSpc="1">
            <a:prstTxWarp prst="textNoShape">
              <a:avLst/>
            </a:prstTxWarp>
          </a:bodyPr>
          <a:lstStyle/>
          <a:p>
            <a:pPr algn="ctr" defTabSz="449020" fontAlgn="base">
              <a:spcBef>
                <a:spcPct val="0"/>
              </a:spcBef>
              <a:spcAft>
                <a:spcPct val="0"/>
              </a:spcAft>
              <a:buClr>
                <a:srgbClr val="000000"/>
              </a:buClr>
              <a:buSzPct val="100000"/>
              <a:defRPr/>
            </a:pPr>
            <a:endParaRPr lang="nl-NL" sz="3200" kern="0">
              <a:solidFill>
                <a:srgbClr val="FFFFFF"/>
              </a:solidFill>
              <a:latin typeface="Roboto Light" pitchFamily="2" charset="0"/>
              <a:ea typeface="Roboto Light" pitchFamily="2" charset="0"/>
              <a:sym typeface="Gill Sans" charset="0"/>
            </a:endParaRPr>
          </a:p>
        </p:txBody>
      </p:sp>
      <p:sp>
        <p:nvSpPr>
          <p:cNvPr id="80" name="Freeform 18"/>
          <p:cNvSpPr>
            <a:spLocks/>
          </p:cNvSpPr>
          <p:nvPr/>
        </p:nvSpPr>
        <p:spPr bwMode="auto">
          <a:xfrm>
            <a:off x="3010968" y="2226271"/>
            <a:ext cx="1461208" cy="542271"/>
          </a:xfrm>
          <a:custGeom>
            <a:avLst/>
            <a:gdLst>
              <a:gd name="connsiteX0" fmla="*/ 0 w 1404058"/>
              <a:gd name="connsiteY0" fmla="*/ 0 h 504171"/>
              <a:gd name="connsiteX1" fmla="*/ 1404058 w 1404058"/>
              <a:gd name="connsiteY1" fmla="*/ 0 h 504171"/>
              <a:gd name="connsiteX2" fmla="*/ 1404058 w 1404058"/>
              <a:gd name="connsiteY2" fmla="*/ 504171 h 504171"/>
              <a:gd name="connsiteX3" fmla="*/ 0 w 1404058"/>
              <a:gd name="connsiteY3" fmla="*/ 504171 h 504171"/>
              <a:gd name="connsiteX4" fmla="*/ 0 w 1404058"/>
              <a:gd name="connsiteY4" fmla="*/ 0 h 504171"/>
              <a:gd name="connsiteX0" fmla="*/ 0 w 1461208"/>
              <a:gd name="connsiteY0" fmla="*/ 0 h 542271"/>
              <a:gd name="connsiteX1" fmla="*/ 1404058 w 1461208"/>
              <a:gd name="connsiteY1" fmla="*/ 0 h 542271"/>
              <a:gd name="connsiteX2" fmla="*/ 1461208 w 1461208"/>
              <a:gd name="connsiteY2" fmla="*/ 542271 h 542271"/>
              <a:gd name="connsiteX3" fmla="*/ 0 w 1461208"/>
              <a:gd name="connsiteY3" fmla="*/ 504171 h 542271"/>
              <a:gd name="connsiteX4" fmla="*/ 0 w 1461208"/>
              <a:gd name="connsiteY4" fmla="*/ 0 h 542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1208" h="542271">
                <a:moveTo>
                  <a:pt x="0" y="0"/>
                </a:moveTo>
                <a:lnTo>
                  <a:pt x="1404058" y="0"/>
                </a:lnTo>
                <a:lnTo>
                  <a:pt x="1461208" y="542271"/>
                </a:lnTo>
                <a:lnTo>
                  <a:pt x="0" y="504171"/>
                </a:lnTo>
                <a:lnTo>
                  <a:pt x="0" y="0"/>
                </a:lnTo>
                <a:close/>
              </a:path>
            </a:pathLst>
          </a:custGeom>
          <a:solidFill>
            <a:srgbClr val="FFFFFF"/>
          </a:solidFill>
          <a:ln w="9525" cap="flat">
            <a:noFill/>
            <a:prstDash val="solid"/>
            <a:miter lim="800000"/>
            <a:headEnd type="none" w="med" len="med"/>
            <a:tailEnd type="none" w="med" len="med"/>
          </a:ln>
        </p:spPr>
        <p:txBody>
          <a:bodyPr lIns="0" tIns="0" rIns="0" bIns="0" anchor="ctr" anchorCtr="1"/>
          <a:lstStyle/>
          <a:p>
            <a:pPr algn="ctr" defTabSz="913997" fontAlgn="base">
              <a:spcBef>
                <a:spcPct val="0"/>
              </a:spcBef>
              <a:spcAft>
                <a:spcPct val="0"/>
              </a:spcAft>
              <a:defRPr/>
            </a:pPr>
            <a:r>
              <a:rPr lang="en-US" sz="1100" kern="0" dirty="0">
                <a:solidFill>
                  <a:srgbClr val="000000">
                    <a:lumMod val="65000"/>
                    <a:lumOff val="35000"/>
                  </a:srgbClr>
                </a:solidFill>
                <a:latin typeface="Roboto Black" panose="02000000000000000000" pitchFamily="2" charset="0"/>
                <a:ea typeface="Roboto Black" panose="02000000000000000000" pitchFamily="2" charset="0"/>
                <a:sym typeface="Gill Sans" charset="0"/>
              </a:rPr>
              <a:t>CONTAINERS</a:t>
            </a:r>
          </a:p>
        </p:txBody>
      </p:sp>
      <p:sp>
        <p:nvSpPr>
          <p:cNvPr id="86" name="Bent Arrow 85"/>
          <p:cNvSpPr/>
          <p:nvPr/>
        </p:nvSpPr>
        <p:spPr bwMode="auto">
          <a:xfrm rot="10800000" flipH="1">
            <a:off x="5821040" y="2776538"/>
            <a:ext cx="1985274" cy="2884708"/>
          </a:xfrm>
          <a:prstGeom prst="bentArrow">
            <a:avLst>
              <a:gd name="adj1" fmla="val 4672"/>
              <a:gd name="adj2" fmla="val 4867"/>
              <a:gd name="adj3" fmla="val 6236"/>
              <a:gd name="adj4" fmla="val 43750"/>
            </a:avLst>
          </a:prstGeom>
          <a:solidFill>
            <a:schemeClr val="accent4"/>
          </a:solidFill>
          <a:ln w="9525" cap="flat" cmpd="sng" algn="ctr">
            <a:noFill/>
            <a:prstDash val="solid"/>
            <a:round/>
            <a:headEnd type="none" w="med" len="med"/>
            <a:tailEnd type="none" w="med" len="med"/>
          </a:ln>
          <a:effectLst/>
          <a:extLst/>
        </p:spPr>
        <p:txBody>
          <a:bodyPr vert="horz" wrap="square" lIns="91391" tIns="45697" rIns="91391" bIns="45697" numCol="1" rtlCol="0" anchor="t" anchorCtr="0" compatLnSpc="1">
            <a:prstTxWarp prst="textNoShape">
              <a:avLst/>
            </a:prstTxWarp>
          </a:bodyPr>
          <a:lstStyle/>
          <a:p>
            <a:pPr algn="ctr" defTabSz="449020" fontAlgn="base">
              <a:spcBef>
                <a:spcPct val="0"/>
              </a:spcBef>
              <a:spcAft>
                <a:spcPct val="0"/>
              </a:spcAft>
              <a:buClr>
                <a:srgbClr val="000000"/>
              </a:buClr>
              <a:buSzPct val="100000"/>
              <a:defRPr/>
            </a:pPr>
            <a:endParaRPr lang="nl-NL" sz="3200" kern="0">
              <a:solidFill>
                <a:srgbClr val="FFFFFF"/>
              </a:solidFill>
              <a:latin typeface="Roboto Light" pitchFamily="2" charset="0"/>
              <a:ea typeface="Roboto Light" pitchFamily="2" charset="0"/>
              <a:sym typeface="Gill Sans" charset="0"/>
            </a:endParaRPr>
          </a:p>
        </p:txBody>
      </p:sp>
    </p:spTree>
    <p:extLst>
      <p:ext uri="{BB962C8B-B14F-4D97-AF65-F5344CB8AC3E}">
        <p14:creationId xmlns:p14="http://schemas.microsoft.com/office/powerpoint/2010/main" val="51731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6"/>
                                        </p:tgtEl>
                                      </p:cBhvr>
                                    </p:animEffect>
                                    <p:set>
                                      <p:cBhvr>
                                        <p:cTn id="7" dur="1" fill="hold">
                                          <p:stCondLst>
                                            <p:cond delay="499"/>
                                          </p:stCondLst>
                                        </p:cTn>
                                        <p:tgtEl>
                                          <p:spTgt spid="6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6"/>
                                        </p:tgtEl>
                                      </p:cBhvr>
                                    </p:animEffect>
                                    <p:set>
                                      <p:cBhvr>
                                        <p:cTn id="10" dur="1" fill="hold">
                                          <p:stCondLst>
                                            <p:cond delay="499"/>
                                          </p:stCondLst>
                                        </p:cTn>
                                        <p:tgtEl>
                                          <p:spTgt spid="7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
                                        </p:tgtEl>
                                      </p:cBhvr>
                                    </p:animEffect>
                                    <p:set>
                                      <p:cBhvr>
                                        <p:cTn id="13" dur="1" fill="hold">
                                          <p:stCondLst>
                                            <p:cond delay="499"/>
                                          </p:stCondLst>
                                        </p:cTn>
                                        <p:tgtEl>
                                          <p:spTgt spid="80"/>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79"/>
                                        </p:tgtEl>
                                      </p:cBhvr>
                                    </p:animEffect>
                                    <p:set>
                                      <p:cBhvr>
                                        <p:cTn id="16" dur="1" fill="hold">
                                          <p:stCondLst>
                                            <p:cond delay="499"/>
                                          </p:stCondLst>
                                        </p:cTn>
                                        <p:tgtEl>
                                          <p:spTgt spid="79"/>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78"/>
                                        </p:tgtEl>
                                      </p:cBhvr>
                                    </p:animEffect>
                                    <p:set>
                                      <p:cBhvr>
                                        <p:cTn id="19" dur="1" fill="hold">
                                          <p:stCondLst>
                                            <p:cond delay="499"/>
                                          </p:stCondLst>
                                        </p:cTn>
                                        <p:tgtEl>
                                          <p:spTgt spid="78"/>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6"/>
                                        </p:tgtEl>
                                      </p:cBhvr>
                                    </p:animEffect>
                                    <p:set>
                                      <p:cBhvr>
                                        <p:cTn id="22" dur="1" fill="hold">
                                          <p:stCondLst>
                                            <p:cond delay="499"/>
                                          </p:stCondLst>
                                        </p:cTn>
                                        <p:tgtEl>
                                          <p:spTgt spid="86"/>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73"/>
                                        </p:tgtEl>
                                      </p:cBhvr>
                                    </p:animEffect>
                                    <p:set>
                                      <p:cBhvr>
                                        <p:cTn id="25" dur="1" fill="hold">
                                          <p:stCondLst>
                                            <p:cond delay="499"/>
                                          </p:stCondLst>
                                        </p:cTn>
                                        <p:tgtEl>
                                          <p:spTgt spid="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76" grpId="0" animBg="1"/>
      <p:bldP spid="78" grpId="0" animBg="1"/>
      <p:bldP spid="79" grpId="0" animBg="1"/>
      <p:bldP spid="80" grpId="0" animBg="1"/>
      <p:bldP spid="8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12"/>
          <p:cNvSpPr>
            <a:spLocks/>
          </p:cNvSpPr>
          <p:nvPr/>
        </p:nvSpPr>
        <p:spPr bwMode="auto">
          <a:xfrm rot="5400000">
            <a:off x="2577369" y="-1285619"/>
            <a:ext cx="2150255" cy="7023590"/>
          </a:xfrm>
          <a:custGeom>
            <a:avLst/>
            <a:gdLst/>
            <a:ahLst/>
            <a:cxnLst>
              <a:cxn ang="0">
                <a:pos x="190" y="0"/>
              </a:cxn>
              <a:cxn ang="0">
                <a:pos x="0" y="20700"/>
              </a:cxn>
              <a:cxn ang="0">
                <a:pos x="21600" y="21600"/>
              </a:cxn>
              <a:cxn ang="0">
                <a:pos x="21267" y="0"/>
              </a:cxn>
              <a:cxn ang="0">
                <a:pos x="190" y="0"/>
              </a:cxn>
              <a:cxn ang="0">
                <a:pos x="190" y="0"/>
              </a:cxn>
            </a:cxnLst>
            <a:rect l="0" t="0" r="r" b="b"/>
            <a:pathLst>
              <a:path w="21600" h="21600">
                <a:moveTo>
                  <a:pt x="190" y="0"/>
                </a:moveTo>
                <a:lnTo>
                  <a:pt x="0" y="20700"/>
                </a:lnTo>
                <a:lnTo>
                  <a:pt x="21600" y="21600"/>
                </a:lnTo>
                <a:lnTo>
                  <a:pt x="21267" y="0"/>
                </a:lnTo>
                <a:lnTo>
                  <a:pt x="190" y="0"/>
                </a:lnTo>
                <a:close/>
                <a:moveTo>
                  <a:pt x="190" y="0"/>
                </a:moveTo>
              </a:path>
            </a:pathLst>
          </a:custGeom>
          <a:solidFill>
            <a:schemeClr val="tx1">
              <a:lumMod val="50000"/>
              <a:lumOff val="50000"/>
            </a:schemeClr>
          </a:solidFill>
          <a:ln w="6350" cap="flat">
            <a:noFill/>
            <a:prstDash val="solid"/>
            <a:miter lim="800000"/>
            <a:headEnd type="none" w="med" len="med"/>
            <a:tailEnd type="none" w="med" len="med"/>
          </a:ln>
        </p:spPr>
        <p:txBody>
          <a:bodyPr lIns="0" tIns="0" rIns="0" bIns="0"/>
          <a:lstStyle/>
          <a:p>
            <a:pPr algn="ctr" defTabSz="913997" fontAlgn="base">
              <a:spcBef>
                <a:spcPct val="0"/>
              </a:spcBef>
              <a:spcAft>
                <a:spcPct val="0"/>
              </a:spcAft>
            </a:pPr>
            <a:endParaRPr lang="en-US" sz="3200">
              <a:solidFill>
                <a:srgbClr val="000000"/>
              </a:solidFill>
              <a:latin typeface="Roboto Light" pitchFamily="2" charset="0"/>
              <a:ea typeface="Roboto Light" pitchFamily="2" charset="0"/>
              <a:sym typeface="Gill Sans" charset="0"/>
            </a:endParaRPr>
          </a:p>
        </p:txBody>
      </p:sp>
      <p:sp>
        <p:nvSpPr>
          <p:cNvPr id="33" name="Rectangle 48"/>
          <p:cNvSpPr>
            <a:spLocks/>
          </p:cNvSpPr>
          <p:nvPr/>
        </p:nvSpPr>
        <p:spPr bwMode="auto">
          <a:xfrm>
            <a:off x="494098" y="1811595"/>
            <a:ext cx="2113573" cy="1271312"/>
          </a:xfrm>
          <a:custGeom>
            <a:avLst/>
            <a:gdLst>
              <a:gd name="connsiteX0" fmla="*/ 0 w 6463224"/>
              <a:gd name="connsiteY0" fmla="*/ 0 h 1223687"/>
              <a:gd name="connsiteX1" fmla="*/ 6463224 w 6463224"/>
              <a:gd name="connsiteY1" fmla="*/ 0 h 1223687"/>
              <a:gd name="connsiteX2" fmla="*/ 6463224 w 6463224"/>
              <a:gd name="connsiteY2" fmla="*/ 1223687 h 1223687"/>
              <a:gd name="connsiteX3" fmla="*/ 0 w 6463224"/>
              <a:gd name="connsiteY3" fmla="*/ 1223687 h 1223687"/>
              <a:gd name="connsiteX4" fmla="*/ 0 w 6463224"/>
              <a:gd name="connsiteY4" fmla="*/ 0 h 1223687"/>
              <a:gd name="connsiteX0" fmla="*/ 0 w 6539424"/>
              <a:gd name="connsiteY0" fmla="*/ 47625 h 1271312"/>
              <a:gd name="connsiteX1" fmla="*/ 6539424 w 6539424"/>
              <a:gd name="connsiteY1" fmla="*/ 0 h 1271312"/>
              <a:gd name="connsiteX2" fmla="*/ 6463224 w 6539424"/>
              <a:gd name="connsiteY2" fmla="*/ 1271312 h 1271312"/>
              <a:gd name="connsiteX3" fmla="*/ 0 w 6539424"/>
              <a:gd name="connsiteY3" fmla="*/ 1271312 h 1271312"/>
              <a:gd name="connsiteX4" fmla="*/ 0 w 6539424"/>
              <a:gd name="connsiteY4" fmla="*/ 47625 h 127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9424" h="1271312">
                <a:moveTo>
                  <a:pt x="0" y="47625"/>
                </a:moveTo>
                <a:lnTo>
                  <a:pt x="6539424" y="0"/>
                </a:lnTo>
                <a:lnTo>
                  <a:pt x="6463224" y="1271312"/>
                </a:lnTo>
                <a:lnTo>
                  <a:pt x="0" y="1271312"/>
                </a:lnTo>
                <a:lnTo>
                  <a:pt x="0" y="47625"/>
                </a:lnTo>
                <a:close/>
              </a:path>
            </a:pathLst>
          </a:custGeom>
          <a:solidFill>
            <a:schemeClr val="tx1">
              <a:lumMod val="25000"/>
              <a:lumOff val="75000"/>
            </a:schemeClr>
          </a:solidFill>
          <a:ln w="9525" cap="flat">
            <a:noFill/>
            <a:prstDash val="solid"/>
            <a:miter lim="800000"/>
            <a:headEnd type="none" w="med" len="med"/>
            <a:tailEnd type="none" w="med" len="med"/>
          </a:ln>
        </p:spPr>
        <p:txBody>
          <a:bodyPr lIns="0" tIns="0" rIns="0" bIns="0" anchor="t" anchorCtr="0"/>
          <a:lstStyle>
            <a:defPPr>
              <a:defRPr lang="nl-NL"/>
            </a:defPPr>
            <a:lvl1pPr algn="l" rtl="0" fontAlgn="base">
              <a:spcBef>
                <a:spcPct val="0"/>
              </a:spcBef>
              <a:spcAft>
                <a:spcPct val="0"/>
              </a:spcAft>
              <a:defRPr sz="1000" kern="1200">
                <a:solidFill>
                  <a:schemeClr val="tx1"/>
                </a:solidFill>
                <a:latin typeface="Arial" charset="0"/>
                <a:ea typeface="ＭＳ Ｐゴシック"/>
                <a:cs typeface="ＭＳ Ｐゴシック"/>
              </a:defRPr>
            </a:lvl1pPr>
            <a:lvl2pPr marL="457200" algn="l" rtl="0" fontAlgn="base">
              <a:spcBef>
                <a:spcPct val="0"/>
              </a:spcBef>
              <a:spcAft>
                <a:spcPct val="0"/>
              </a:spcAft>
              <a:defRPr sz="1000" kern="1200">
                <a:solidFill>
                  <a:schemeClr val="tx1"/>
                </a:solidFill>
                <a:latin typeface="Arial" charset="0"/>
                <a:ea typeface="ＭＳ Ｐゴシック"/>
                <a:cs typeface="ＭＳ Ｐゴシック"/>
              </a:defRPr>
            </a:lvl2pPr>
            <a:lvl3pPr marL="914400" algn="l" rtl="0" fontAlgn="base">
              <a:spcBef>
                <a:spcPct val="0"/>
              </a:spcBef>
              <a:spcAft>
                <a:spcPct val="0"/>
              </a:spcAft>
              <a:defRPr sz="1000" kern="1200">
                <a:solidFill>
                  <a:schemeClr val="tx1"/>
                </a:solidFill>
                <a:latin typeface="Arial" charset="0"/>
                <a:ea typeface="ＭＳ Ｐゴシック"/>
                <a:cs typeface="ＭＳ Ｐゴシック"/>
              </a:defRPr>
            </a:lvl3pPr>
            <a:lvl4pPr marL="1371600" algn="l" rtl="0" fontAlgn="base">
              <a:spcBef>
                <a:spcPct val="0"/>
              </a:spcBef>
              <a:spcAft>
                <a:spcPct val="0"/>
              </a:spcAft>
              <a:defRPr sz="1000" kern="1200">
                <a:solidFill>
                  <a:schemeClr val="tx1"/>
                </a:solidFill>
                <a:latin typeface="Arial" charset="0"/>
                <a:ea typeface="ＭＳ Ｐゴシック"/>
                <a:cs typeface="ＭＳ Ｐゴシック"/>
              </a:defRPr>
            </a:lvl4pPr>
            <a:lvl5pPr marL="1828800" algn="l" rtl="0" fontAlgn="base">
              <a:spcBef>
                <a:spcPct val="0"/>
              </a:spcBef>
              <a:spcAft>
                <a:spcPct val="0"/>
              </a:spcAft>
              <a:defRPr sz="1000" kern="1200">
                <a:solidFill>
                  <a:schemeClr val="tx1"/>
                </a:solidFill>
                <a:latin typeface="Arial" charset="0"/>
                <a:ea typeface="ＭＳ Ｐゴシック"/>
                <a:cs typeface="ＭＳ Ｐゴシック"/>
              </a:defRPr>
            </a:lvl5pPr>
            <a:lvl6pPr marL="2286000" algn="l" defTabSz="914400" rtl="0" eaLnBrk="1" latinLnBrk="0" hangingPunct="1">
              <a:defRPr sz="1000" kern="1200">
                <a:solidFill>
                  <a:schemeClr val="tx1"/>
                </a:solidFill>
                <a:latin typeface="Arial" charset="0"/>
                <a:ea typeface="ＭＳ Ｐゴシック"/>
                <a:cs typeface="ＭＳ Ｐゴシック"/>
              </a:defRPr>
            </a:lvl6pPr>
            <a:lvl7pPr marL="2743200" algn="l" defTabSz="914400" rtl="0" eaLnBrk="1" latinLnBrk="0" hangingPunct="1">
              <a:defRPr sz="1000" kern="1200">
                <a:solidFill>
                  <a:schemeClr val="tx1"/>
                </a:solidFill>
                <a:latin typeface="Arial" charset="0"/>
                <a:ea typeface="ＭＳ Ｐゴシック"/>
                <a:cs typeface="ＭＳ Ｐゴシック"/>
              </a:defRPr>
            </a:lvl7pPr>
            <a:lvl8pPr marL="3200400" algn="l" defTabSz="914400" rtl="0" eaLnBrk="1" latinLnBrk="0" hangingPunct="1">
              <a:defRPr sz="1000" kern="1200">
                <a:solidFill>
                  <a:schemeClr val="tx1"/>
                </a:solidFill>
                <a:latin typeface="Arial" charset="0"/>
                <a:ea typeface="ＭＳ Ｐゴシック"/>
                <a:cs typeface="ＭＳ Ｐゴシック"/>
              </a:defRPr>
            </a:lvl8pPr>
            <a:lvl9pPr marL="3657600" algn="l" defTabSz="914400" rtl="0" eaLnBrk="1" latinLnBrk="0" hangingPunct="1">
              <a:defRPr sz="1000" kern="1200">
                <a:solidFill>
                  <a:schemeClr val="tx1"/>
                </a:solidFill>
                <a:latin typeface="Arial" charset="0"/>
                <a:ea typeface="ＭＳ Ｐゴシック"/>
                <a:cs typeface="ＭＳ Ｐゴシック"/>
              </a:defRPr>
            </a:lvl9pPr>
          </a:lstStyle>
          <a:p>
            <a:pPr defTabSz="913997">
              <a:lnSpc>
                <a:spcPct val="150000"/>
              </a:lnSpc>
              <a:defRPr/>
            </a:pPr>
            <a:r>
              <a:rPr lang="en-US" sz="1400" dirty="0">
                <a:solidFill>
                  <a:srgbClr val="000000">
                    <a:lumMod val="65000"/>
                    <a:lumOff val="35000"/>
                  </a:srgbClr>
                </a:solidFill>
                <a:latin typeface="Roboto Light" pitchFamily="2" charset="0"/>
                <a:ea typeface="Roboto Light" pitchFamily="2" charset="0"/>
                <a:sym typeface="Gill Sans" charset="0"/>
              </a:rPr>
              <a:t>  Partial View</a:t>
            </a:r>
          </a:p>
        </p:txBody>
      </p:sp>
      <p:sp>
        <p:nvSpPr>
          <p:cNvPr id="2" name="Text Placeholder 1"/>
          <p:cNvSpPr>
            <a:spLocks noGrp="1"/>
          </p:cNvSpPr>
          <p:nvPr>
            <p:ph type="body" sz="quarter" idx="13"/>
          </p:nvPr>
        </p:nvSpPr>
        <p:spPr/>
        <p:txBody>
          <a:bodyPr/>
          <a:lstStyle/>
          <a:p>
            <a:r>
              <a:rPr lang="en-US" dirty="0"/>
              <a:t>Composing the View</a:t>
            </a:r>
          </a:p>
          <a:p>
            <a:endParaRPr lang="en-US" dirty="0"/>
          </a:p>
        </p:txBody>
      </p:sp>
      <p:sp>
        <p:nvSpPr>
          <p:cNvPr id="32" name="Freeform 12"/>
          <p:cNvSpPr>
            <a:spLocks/>
          </p:cNvSpPr>
          <p:nvPr/>
        </p:nvSpPr>
        <p:spPr bwMode="auto">
          <a:xfrm rot="5400000">
            <a:off x="2953174" y="2278026"/>
            <a:ext cx="2302673" cy="6263573"/>
          </a:xfrm>
          <a:custGeom>
            <a:avLst/>
            <a:gdLst/>
            <a:ahLst/>
            <a:cxnLst>
              <a:cxn ang="0">
                <a:pos x="190" y="0"/>
              </a:cxn>
              <a:cxn ang="0">
                <a:pos x="0" y="20700"/>
              </a:cxn>
              <a:cxn ang="0">
                <a:pos x="21600" y="21600"/>
              </a:cxn>
              <a:cxn ang="0">
                <a:pos x="21267" y="0"/>
              </a:cxn>
              <a:cxn ang="0">
                <a:pos x="190" y="0"/>
              </a:cxn>
              <a:cxn ang="0">
                <a:pos x="190" y="0"/>
              </a:cxn>
            </a:cxnLst>
            <a:rect l="0" t="0" r="r" b="b"/>
            <a:pathLst>
              <a:path w="21600" h="21600">
                <a:moveTo>
                  <a:pt x="190" y="0"/>
                </a:moveTo>
                <a:lnTo>
                  <a:pt x="0" y="20700"/>
                </a:lnTo>
                <a:lnTo>
                  <a:pt x="21600" y="21600"/>
                </a:lnTo>
                <a:lnTo>
                  <a:pt x="21267" y="0"/>
                </a:lnTo>
                <a:lnTo>
                  <a:pt x="190" y="0"/>
                </a:lnTo>
                <a:close/>
                <a:moveTo>
                  <a:pt x="190" y="0"/>
                </a:moveTo>
              </a:path>
            </a:pathLst>
          </a:custGeom>
          <a:solidFill>
            <a:schemeClr val="tx1">
              <a:lumMod val="50000"/>
              <a:lumOff val="50000"/>
            </a:schemeClr>
          </a:solidFill>
          <a:ln w="6350" cap="flat">
            <a:noFill/>
            <a:prstDash val="solid"/>
            <a:miter lim="800000"/>
            <a:headEnd type="none" w="med" len="med"/>
            <a:tailEnd type="none" w="med" len="med"/>
          </a:ln>
        </p:spPr>
        <p:txBody>
          <a:bodyPr lIns="0" tIns="0" rIns="0" bIns="0"/>
          <a:lstStyle/>
          <a:p>
            <a:pPr algn="ctr" defTabSz="913997" fontAlgn="base">
              <a:spcBef>
                <a:spcPct val="0"/>
              </a:spcBef>
              <a:spcAft>
                <a:spcPct val="0"/>
              </a:spcAft>
            </a:pPr>
            <a:endParaRPr lang="en-US" sz="3200">
              <a:solidFill>
                <a:srgbClr val="000000"/>
              </a:solidFill>
              <a:latin typeface="Roboto Light" pitchFamily="2" charset="0"/>
              <a:ea typeface="Roboto Light" pitchFamily="2" charset="0"/>
              <a:sym typeface="Gill Sans" charset="0"/>
            </a:endParaRPr>
          </a:p>
        </p:txBody>
      </p:sp>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6317" y="4877106"/>
            <a:ext cx="1144230" cy="1144183"/>
          </a:xfrm>
          <a:prstGeom prst="rect">
            <a:avLst/>
          </a:prstGeom>
        </p:spPr>
      </p:pic>
      <p:pic>
        <p:nvPicPr>
          <p:cNvPr id="62" name="Picture 61" descr="BB_logo_Bshape_rgb.pdf"/>
          <p:cNvPicPr>
            <a:picLocks noChangeAspect="1"/>
          </p:cNvPicPr>
          <p:nvPr/>
        </p:nvPicPr>
        <p:blipFill>
          <a:blip r:embed="rId4" cstate="print"/>
          <a:srcRect/>
          <a:stretch>
            <a:fillRect/>
          </a:stretch>
        </p:blipFill>
        <p:spPr bwMode="auto">
          <a:xfrm>
            <a:off x="494097" y="1184804"/>
            <a:ext cx="372568" cy="371013"/>
          </a:xfrm>
          <a:prstGeom prst="rect">
            <a:avLst/>
          </a:prstGeom>
          <a:noFill/>
          <a:ln w="25400" cap="flat">
            <a:noFill/>
            <a:miter lim="800000"/>
            <a:headEnd type="none" w="med" len="med"/>
            <a:tailEnd type="none" w="med" len="med"/>
          </a:ln>
        </p:spPr>
      </p:pic>
      <p:pic>
        <p:nvPicPr>
          <p:cNvPr id="63" name="Picture 62" descr="BB_logo_Bshape_rgb.pdf"/>
          <p:cNvPicPr>
            <a:picLocks noChangeAspect="1"/>
          </p:cNvPicPr>
          <p:nvPr/>
        </p:nvPicPr>
        <p:blipFill>
          <a:blip r:embed="rId4" cstate="print"/>
          <a:srcRect/>
          <a:stretch>
            <a:fillRect/>
          </a:stretch>
        </p:blipFill>
        <p:spPr bwMode="auto">
          <a:xfrm>
            <a:off x="1320240" y="4289019"/>
            <a:ext cx="372568" cy="371013"/>
          </a:xfrm>
          <a:prstGeom prst="rect">
            <a:avLst/>
          </a:prstGeom>
          <a:noFill/>
          <a:ln w="25400" cap="flat">
            <a:noFill/>
            <a:miter lim="800000"/>
            <a:headEnd type="none" w="med" len="med"/>
            <a:tailEnd type="none" w="med" len="med"/>
          </a:ln>
        </p:spPr>
      </p:pic>
      <p:sp>
        <p:nvSpPr>
          <p:cNvPr id="64" name="TextBox 63"/>
          <p:cNvSpPr txBox="1"/>
          <p:nvPr/>
        </p:nvSpPr>
        <p:spPr>
          <a:xfrm>
            <a:off x="756887" y="1202657"/>
            <a:ext cx="1642820" cy="338528"/>
          </a:xfrm>
          <a:prstGeom prst="rect">
            <a:avLst/>
          </a:prstGeom>
          <a:noFill/>
        </p:spPr>
        <p:txBody>
          <a:bodyPr wrap="square" lIns="91391" tIns="45697" rIns="91391" bIns="45697" rtlCol="0">
            <a:spAutoFit/>
          </a:bodyPr>
          <a:lstStyle/>
          <a:p>
            <a:pPr defTabSz="913997" fontAlgn="base">
              <a:spcBef>
                <a:spcPct val="0"/>
              </a:spcBef>
              <a:spcAft>
                <a:spcPct val="0"/>
              </a:spcAft>
            </a:pPr>
            <a:r>
              <a:rPr lang="en-US" sz="1600" dirty="0">
                <a:solidFill>
                  <a:schemeClr val="bg1"/>
                </a:solidFill>
                <a:latin typeface="Roboto Light" pitchFamily="2" charset="0"/>
                <a:ea typeface="Roboto Light" pitchFamily="2" charset="0"/>
                <a:sym typeface="Gill Sans" charset="0"/>
              </a:rPr>
              <a:t>Portal Server</a:t>
            </a:r>
            <a:endParaRPr lang="nl-NL" sz="1600" dirty="0">
              <a:solidFill>
                <a:schemeClr val="bg1"/>
              </a:solidFill>
              <a:latin typeface="Roboto Light" pitchFamily="2" charset="0"/>
              <a:ea typeface="Roboto Light" pitchFamily="2" charset="0"/>
              <a:sym typeface="Gill Sans" charset="0"/>
            </a:endParaRPr>
          </a:p>
        </p:txBody>
      </p:sp>
      <p:sp>
        <p:nvSpPr>
          <p:cNvPr id="65" name="Cloud"/>
          <p:cNvSpPr>
            <a:spLocks noChangeAspect="1" noEditPoints="1" noChangeArrowheads="1"/>
          </p:cNvSpPr>
          <p:nvPr/>
        </p:nvSpPr>
        <p:spPr bwMode="auto">
          <a:xfrm>
            <a:off x="3147148" y="3372307"/>
            <a:ext cx="1693574" cy="82661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tx1">
              <a:lumMod val="10000"/>
              <a:lumOff val="90000"/>
            </a:schemeClr>
          </a:solidFill>
          <a:ln w="9525">
            <a:solidFill>
              <a:schemeClr val="tx2">
                <a:lumMod val="50000"/>
                <a:lumOff val="50000"/>
              </a:schemeClr>
            </a:solidFill>
            <a:miter lim="800000"/>
            <a:headEnd/>
            <a:tailEnd/>
          </a:ln>
          <a:effectLst/>
        </p:spPr>
        <p:txBody>
          <a:bodyPr vert="horz" wrap="square" lIns="91391" tIns="45697" rIns="91391" bIns="45697" numCol="1" anchor="ctr" anchorCtr="0" compatLnSpc="1">
            <a:prstTxWarp prst="textNoShape">
              <a:avLst/>
            </a:prstTxWarp>
          </a:bodyPr>
          <a:lstStyle/>
          <a:p>
            <a:pPr algn="ctr" defTabSz="913997" fontAlgn="base">
              <a:spcBef>
                <a:spcPct val="0"/>
              </a:spcBef>
              <a:spcAft>
                <a:spcPct val="0"/>
              </a:spcAft>
            </a:pPr>
            <a:r>
              <a:rPr lang="en-US" sz="1600" dirty="0">
                <a:solidFill>
                  <a:srgbClr val="000000"/>
                </a:solidFill>
                <a:latin typeface="Roboto Light" pitchFamily="2" charset="0"/>
                <a:ea typeface="Roboto Light" pitchFamily="2" charset="0"/>
                <a:sym typeface="Gill Sans" charset="0"/>
              </a:rPr>
              <a:t>Internet</a:t>
            </a:r>
            <a:endParaRPr lang="nl-NL" sz="1600" dirty="0">
              <a:solidFill>
                <a:srgbClr val="000000"/>
              </a:solidFill>
              <a:latin typeface="Roboto Light" pitchFamily="2" charset="0"/>
              <a:ea typeface="Roboto Light" pitchFamily="2" charset="0"/>
              <a:sym typeface="Gill Sans" charset="0"/>
            </a:endParaRPr>
          </a:p>
        </p:txBody>
      </p:sp>
      <p:sp>
        <p:nvSpPr>
          <p:cNvPr id="67" name="TextBox 66"/>
          <p:cNvSpPr txBox="1"/>
          <p:nvPr/>
        </p:nvSpPr>
        <p:spPr>
          <a:xfrm>
            <a:off x="1595754" y="4303598"/>
            <a:ext cx="1642820" cy="338528"/>
          </a:xfrm>
          <a:prstGeom prst="rect">
            <a:avLst/>
          </a:prstGeom>
          <a:noFill/>
        </p:spPr>
        <p:txBody>
          <a:bodyPr wrap="square" lIns="91391" tIns="45697" rIns="91391" bIns="45697" rtlCol="0">
            <a:spAutoFit/>
          </a:bodyPr>
          <a:lstStyle/>
          <a:p>
            <a:pPr defTabSz="913997" fontAlgn="base">
              <a:spcBef>
                <a:spcPct val="0"/>
              </a:spcBef>
              <a:spcAft>
                <a:spcPct val="0"/>
              </a:spcAft>
            </a:pPr>
            <a:r>
              <a:rPr lang="en-US" sz="1600" dirty="0">
                <a:solidFill>
                  <a:schemeClr val="bg1"/>
                </a:solidFill>
                <a:latin typeface="Roboto Light" pitchFamily="2" charset="0"/>
                <a:ea typeface="Roboto Light" pitchFamily="2" charset="0"/>
                <a:sym typeface="Gill Sans" charset="0"/>
              </a:rPr>
              <a:t>Portal Client</a:t>
            </a:r>
            <a:endParaRPr lang="nl-NL" sz="1600" dirty="0">
              <a:solidFill>
                <a:schemeClr val="bg1"/>
              </a:solidFill>
              <a:latin typeface="Roboto Light" pitchFamily="2" charset="0"/>
              <a:ea typeface="Roboto Light" pitchFamily="2" charset="0"/>
              <a:sym typeface="Gill Sans" charset="0"/>
            </a:endParaRPr>
          </a:p>
        </p:txBody>
      </p:sp>
      <p:grpSp>
        <p:nvGrpSpPr>
          <p:cNvPr id="73" name="Group 72"/>
          <p:cNvGrpSpPr/>
          <p:nvPr/>
        </p:nvGrpSpPr>
        <p:grpSpPr>
          <a:xfrm>
            <a:off x="7425358" y="1393875"/>
            <a:ext cx="1434609" cy="731729"/>
            <a:chOff x="9453245" y="2020254"/>
            <a:chExt cx="2391103" cy="754556"/>
          </a:xfrm>
        </p:grpSpPr>
        <p:sp>
          <p:nvSpPr>
            <p:cNvPr id="74" name="Rectangle 7"/>
            <p:cNvSpPr>
              <a:spLocks noChangeArrowheads="1"/>
            </p:cNvSpPr>
            <p:nvPr/>
          </p:nvSpPr>
          <p:spPr bwMode="auto">
            <a:xfrm>
              <a:off x="9453245" y="2020255"/>
              <a:ext cx="2391103" cy="754555"/>
            </a:xfrm>
            <a:custGeom>
              <a:avLst/>
              <a:gdLst>
                <a:gd name="connsiteX0" fmla="*/ 0 w 1556930"/>
                <a:gd name="connsiteY0" fmla="*/ 0 h 665053"/>
                <a:gd name="connsiteX1" fmla="*/ 1556930 w 1556930"/>
                <a:gd name="connsiteY1" fmla="*/ 0 h 665053"/>
                <a:gd name="connsiteX2" fmla="*/ 1556930 w 1556930"/>
                <a:gd name="connsiteY2" fmla="*/ 665053 h 665053"/>
                <a:gd name="connsiteX3" fmla="*/ 0 w 1556930"/>
                <a:gd name="connsiteY3" fmla="*/ 665053 h 665053"/>
                <a:gd name="connsiteX4" fmla="*/ 0 w 1556930"/>
                <a:gd name="connsiteY4" fmla="*/ 0 h 665053"/>
                <a:gd name="connsiteX0" fmla="*/ 19050 w 1575980"/>
                <a:gd name="connsiteY0" fmla="*/ 0 h 731728"/>
                <a:gd name="connsiteX1" fmla="*/ 1575980 w 1575980"/>
                <a:gd name="connsiteY1" fmla="*/ 0 h 731728"/>
                <a:gd name="connsiteX2" fmla="*/ 1575980 w 1575980"/>
                <a:gd name="connsiteY2" fmla="*/ 665053 h 731728"/>
                <a:gd name="connsiteX3" fmla="*/ 0 w 1575980"/>
                <a:gd name="connsiteY3" fmla="*/ 731728 h 731728"/>
                <a:gd name="connsiteX4" fmla="*/ 19050 w 1575980"/>
                <a:gd name="connsiteY4" fmla="*/ 0 h 731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980" h="731728">
                  <a:moveTo>
                    <a:pt x="19050" y="0"/>
                  </a:moveTo>
                  <a:lnTo>
                    <a:pt x="1575980" y="0"/>
                  </a:lnTo>
                  <a:lnTo>
                    <a:pt x="1575980" y="665053"/>
                  </a:lnTo>
                  <a:lnTo>
                    <a:pt x="0" y="731728"/>
                  </a:lnTo>
                  <a:lnTo>
                    <a:pt x="19050" y="0"/>
                  </a:lnTo>
                  <a:close/>
                </a:path>
              </a:pathLst>
            </a:custGeom>
            <a:solidFill>
              <a:srgbClr val="669900"/>
            </a:solidFill>
            <a:ln w="6350" cap="flat">
              <a:noFill/>
              <a:prstDash val="solid"/>
              <a:miter lim="800000"/>
              <a:headEnd type="none" w="med" len="med"/>
              <a:tailEnd type="none" w="med" len="med"/>
            </a:ln>
          </p:spPr>
          <p:txBody>
            <a:bodyPr lIns="0" tIns="0" rIns="0" bIns="0" anchor="ctr" anchorCtr="1"/>
            <a:lstStyle/>
            <a:p>
              <a:pPr algn="ctr" defTabSz="913997" fontAlgn="base">
                <a:lnSpc>
                  <a:spcPct val="150000"/>
                </a:lnSpc>
                <a:spcBef>
                  <a:spcPct val="0"/>
                </a:spcBef>
                <a:spcAft>
                  <a:spcPct val="0"/>
                </a:spcAft>
                <a:defRPr/>
              </a:pPr>
              <a:r>
                <a:rPr lang="en-US" sz="1100" kern="0" dirty="0">
                  <a:solidFill>
                    <a:srgbClr val="FFFFFF"/>
                  </a:solidFill>
                  <a:latin typeface="Roboto Black" panose="02000000000000000000" pitchFamily="2" charset="0"/>
                  <a:ea typeface="Roboto Black" panose="02000000000000000000" pitchFamily="2" charset="0"/>
                  <a:sym typeface="Gill Sans" charset="0"/>
                </a:rPr>
                <a:t>CSR</a:t>
              </a:r>
            </a:p>
          </p:txBody>
        </p:sp>
        <p:sp>
          <p:nvSpPr>
            <p:cNvPr id="75" name="Freeform 18"/>
            <p:cNvSpPr>
              <a:spLocks/>
            </p:cNvSpPr>
            <p:nvPr/>
          </p:nvSpPr>
          <p:spPr bwMode="auto">
            <a:xfrm>
              <a:off x="9478174" y="2020254"/>
              <a:ext cx="2366174" cy="685800"/>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noFill/>
            <a:ln w="9525" cap="flat">
              <a:noFill/>
              <a:prstDash val="solid"/>
              <a:miter lim="800000"/>
              <a:headEnd type="none" w="med" len="med"/>
              <a:tailEnd type="none" w="med" len="med"/>
            </a:ln>
          </p:spPr>
          <p:txBody>
            <a:bodyPr lIns="0" tIns="0" rIns="0" bIns="0" anchor="ctr" anchorCtr="1"/>
            <a:lstStyle/>
            <a:p>
              <a:pPr algn="ctr" defTabSz="913997" fontAlgn="base">
                <a:spcBef>
                  <a:spcPct val="0"/>
                </a:spcBef>
                <a:spcAft>
                  <a:spcPct val="0"/>
                </a:spcAft>
                <a:defRPr/>
              </a:pPr>
              <a:endParaRPr lang="en-US" sz="1100" kern="0" dirty="0">
                <a:solidFill>
                  <a:srgbClr val="000000">
                    <a:lumMod val="65000"/>
                    <a:lumOff val="35000"/>
                  </a:srgbClr>
                </a:solidFill>
                <a:latin typeface="Roboto Black" panose="02000000000000000000" pitchFamily="2" charset="0"/>
                <a:ea typeface="Roboto Black" panose="02000000000000000000" pitchFamily="2" charset="0"/>
                <a:sym typeface="Gill Sans" charset="0"/>
              </a:endParaRPr>
            </a:p>
          </p:txBody>
        </p:sp>
      </p:grpSp>
      <p:sp>
        <p:nvSpPr>
          <p:cNvPr id="77" name="Freeform 18"/>
          <p:cNvSpPr>
            <a:spLocks/>
          </p:cNvSpPr>
          <p:nvPr/>
        </p:nvSpPr>
        <p:spPr bwMode="auto">
          <a:xfrm>
            <a:off x="725004" y="2235796"/>
            <a:ext cx="1470733" cy="523221"/>
          </a:xfrm>
          <a:custGeom>
            <a:avLst/>
            <a:gdLst>
              <a:gd name="connsiteX0" fmla="*/ 0 w 1404058"/>
              <a:gd name="connsiteY0" fmla="*/ 0 h 504171"/>
              <a:gd name="connsiteX1" fmla="*/ 1404058 w 1404058"/>
              <a:gd name="connsiteY1" fmla="*/ 0 h 504171"/>
              <a:gd name="connsiteX2" fmla="*/ 1404058 w 1404058"/>
              <a:gd name="connsiteY2" fmla="*/ 504171 h 504171"/>
              <a:gd name="connsiteX3" fmla="*/ 0 w 1404058"/>
              <a:gd name="connsiteY3" fmla="*/ 504171 h 504171"/>
              <a:gd name="connsiteX4" fmla="*/ 0 w 1404058"/>
              <a:gd name="connsiteY4" fmla="*/ 0 h 504171"/>
              <a:gd name="connsiteX0" fmla="*/ 0 w 1470733"/>
              <a:gd name="connsiteY0" fmla="*/ 19050 h 523221"/>
              <a:gd name="connsiteX1" fmla="*/ 1470733 w 1470733"/>
              <a:gd name="connsiteY1" fmla="*/ 0 h 523221"/>
              <a:gd name="connsiteX2" fmla="*/ 1404058 w 1470733"/>
              <a:gd name="connsiteY2" fmla="*/ 523221 h 523221"/>
              <a:gd name="connsiteX3" fmla="*/ 0 w 1470733"/>
              <a:gd name="connsiteY3" fmla="*/ 523221 h 523221"/>
              <a:gd name="connsiteX4" fmla="*/ 0 w 1470733"/>
              <a:gd name="connsiteY4" fmla="*/ 19050 h 523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733" h="523221">
                <a:moveTo>
                  <a:pt x="0" y="19050"/>
                </a:moveTo>
                <a:lnTo>
                  <a:pt x="1470733" y="0"/>
                </a:lnTo>
                <a:lnTo>
                  <a:pt x="1404058" y="523221"/>
                </a:lnTo>
                <a:lnTo>
                  <a:pt x="0" y="523221"/>
                </a:lnTo>
                <a:lnTo>
                  <a:pt x="0" y="19050"/>
                </a:lnTo>
                <a:close/>
              </a:path>
            </a:pathLst>
          </a:custGeom>
          <a:solidFill>
            <a:srgbClr val="FFFFFF"/>
          </a:solidFill>
          <a:ln w="9525" cap="flat">
            <a:noFill/>
            <a:prstDash val="solid"/>
            <a:miter lim="800000"/>
            <a:headEnd type="none" w="med" len="med"/>
            <a:tailEnd type="none" w="med" len="med"/>
          </a:ln>
        </p:spPr>
        <p:txBody>
          <a:bodyPr lIns="0" tIns="0" rIns="0" bIns="0" anchor="ctr" anchorCtr="1"/>
          <a:lstStyle/>
          <a:p>
            <a:pPr algn="ctr" defTabSz="913997" fontAlgn="base">
              <a:spcBef>
                <a:spcPct val="0"/>
              </a:spcBef>
              <a:spcAft>
                <a:spcPct val="0"/>
              </a:spcAft>
              <a:defRPr/>
            </a:pPr>
            <a:r>
              <a:rPr lang="en-US" sz="1100" kern="0" dirty="0">
                <a:solidFill>
                  <a:srgbClr val="000000">
                    <a:lumMod val="65000"/>
                    <a:lumOff val="35000"/>
                  </a:srgbClr>
                </a:solidFill>
                <a:latin typeface="Roboto Black" panose="02000000000000000000" pitchFamily="2" charset="0"/>
                <a:ea typeface="Roboto Black" panose="02000000000000000000" pitchFamily="2" charset="0"/>
                <a:sym typeface="Gill Sans" charset="0"/>
              </a:rPr>
              <a:t>PAGE</a:t>
            </a:r>
          </a:p>
        </p:txBody>
      </p:sp>
      <p:sp>
        <p:nvSpPr>
          <p:cNvPr id="25" name="Rectangle 50"/>
          <p:cNvSpPr>
            <a:spLocks/>
          </p:cNvSpPr>
          <p:nvPr/>
        </p:nvSpPr>
        <p:spPr bwMode="auto">
          <a:xfrm>
            <a:off x="1613161" y="4869162"/>
            <a:ext cx="5096083" cy="1368151"/>
          </a:xfrm>
          <a:custGeom>
            <a:avLst/>
            <a:gdLst>
              <a:gd name="connsiteX0" fmla="*/ 0 w 5038933"/>
              <a:gd name="connsiteY0" fmla="*/ 0 h 1393136"/>
              <a:gd name="connsiteX1" fmla="*/ 5038933 w 5038933"/>
              <a:gd name="connsiteY1" fmla="*/ 0 h 1393136"/>
              <a:gd name="connsiteX2" fmla="*/ 5038933 w 5038933"/>
              <a:gd name="connsiteY2" fmla="*/ 1393136 h 1393136"/>
              <a:gd name="connsiteX3" fmla="*/ 0 w 5038933"/>
              <a:gd name="connsiteY3" fmla="*/ 1393136 h 1393136"/>
              <a:gd name="connsiteX4" fmla="*/ 0 w 5038933"/>
              <a:gd name="connsiteY4" fmla="*/ 0 h 1393136"/>
              <a:gd name="connsiteX0" fmla="*/ 0 w 5096083"/>
              <a:gd name="connsiteY0" fmla="*/ 57150 h 1450286"/>
              <a:gd name="connsiteX1" fmla="*/ 5096083 w 5096083"/>
              <a:gd name="connsiteY1" fmla="*/ 0 h 1450286"/>
              <a:gd name="connsiteX2" fmla="*/ 5038933 w 5096083"/>
              <a:gd name="connsiteY2" fmla="*/ 1450286 h 1450286"/>
              <a:gd name="connsiteX3" fmla="*/ 0 w 5096083"/>
              <a:gd name="connsiteY3" fmla="*/ 1450286 h 1450286"/>
              <a:gd name="connsiteX4" fmla="*/ 0 w 5096083"/>
              <a:gd name="connsiteY4" fmla="*/ 57150 h 145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6083" h="1450286">
                <a:moveTo>
                  <a:pt x="0" y="57150"/>
                </a:moveTo>
                <a:lnTo>
                  <a:pt x="5096083" y="0"/>
                </a:lnTo>
                <a:lnTo>
                  <a:pt x="5038933" y="1450286"/>
                </a:lnTo>
                <a:lnTo>
                  <a:pt x="0" y="1450286"/>
                </a:lnTo>
                <a:lnTo>
                  <a:pt x="0" y="57150"/>
                </a:lnTo>
                <a:close/>
              </a:path>
            </a:pathLst>
          </a:custGeom>
          <a:solidFill>
            <a:schemeClr val="tx1">
              <a:lumMod val="25000"/>
              <a:lumOff val="75000"/>
            </a:schemeClr>
          </a:solidFill>
          <a:ln w="9525" cap="flat">
            <a:noFill/>
            <a:prstDash val="solid"/>
            <a:miter lim="800000"/>
            <a:headEnd type="none" w="med" len="med"/>
            <a:tailEnd type="none" w="med" len="med"/>
          </a:ln>
        </p:spPr>
        <p:txBody>
          <a:bodyPr lIns="0" tIns="0" rIns="0" bIns="0" anchor="t" anchorCtr="0"/>
          <a:lstStyle>
            <a:defPPr>
              <a:defRPr lang="nl-NL"/>
            </a:defPPr>
            <a:lvl1pPr algn="l" rtl="0" fontAlgn="base">
              <a:spcBef>
                <a:spcPct val="0"/>
              </a:spcBef>
              <a:spcAft>
                <a:spcPct val="0"/>
              </a:spcAft>
              <a:defRPr sz="1000" kern="1200">
                <a:solidFill>
                  <a:schemeClr val="tx1"/>
                </a:solidFill>
                <a:latin typeface="Arial" charset="0"/>
                <a:ea typeface="ＭＳ Ｐゴシック"/>
                <a:cs typeface="ＭＳ Ｐゴシック"/>
              </a:defRPr>
            </a:lvl1pPr>
            <a:lvl2pPr marL="457200" algn="l" rtl="0" fontAlgn="base">
              <a:spcBef>
                <a:spcPct val="0"/>
              </a:spcBef>
              <a:spcAft>
                <a:spcPct val="0"/>
              </a:spcAft>
              <a:defRPr sz="1000" kern="1200">
                <a:solidFill>
                  <a:schemeClr val="tx1"/>
                </a:solidFill>
                <a:latin typeface="Arial" charset="0"/>
                <a:ea typeface="ＭＳ Ｐゴシック"/>
                <a:cs typeface="ＭＳ Ｐゴシック"/>
              </a:defRPr>
            </a:lvl2pPr>
            <a:lvl3pPr marL="914400" algn="l" rtl="0" fontAlgn="base">
              <a:spcBef>
                <a:spcPct val="0"/>
              </a:spcBef>
              <a:spcAft>
                <a:spcPct val="0"/>
              </a:spcAft>
              <a:defRPr sz="1000" kern="1200">
                <a:solidFill>
                  <a:schemeClr val="tx1"/>
                </a:solidFill>
                <a:latin typeface="Arial" charset="0"/>
                <a:ea typeface="ＭＳ Ｐゴシック"/>
                <a:cs typeface="ＭＳ Ｐゴシック"/>
              </a:defRPr>
            </a:lvl3pPr>
            <a:lvl4pPr marL="1371600" algn="l" rtl="0" fontAlgn="base">
              <a:spcBef>
                <a:spcPct val="0"/>
              </a:spcBef>
              <a:spcAft>
                <a:spcPct val="0"/>
              </a:spcAft>
              <a:defRPr sz="1000" kern="1200">
                <a:solidFill>
                  <a:schemeClr val="tx1"/>
                </a:solidFill>
                <a:latin typeface="Arial" charset="0"/>
                <a:ea typeface="ＭＳ Ｐゴシック"/>
                <a:cs typeface="ＭＳ Ｐゴシック"/>
              </a:defRPr>
            </a:lvl4pPr>
            <a:lvl5pPr marL="1828800" algn="l" rtl="0" fontAlgn="base">
              <a:spcBef>
                <a:spcPct val="0"/>
              </a:spcBef>
              <a:spcAft>
                <a:spcPct val="0"/>
              </a:spcAft>
              <a:defRPr sz="1000" kern="1200">
                <a:solidFill>
                  <a:schemeClr val="tx1"/>
                </a:solidFill>
                <a:latin typeface="Arial" charset="0"/>
                <a:ea typeface="ＭＳ Ｐゴシック"/>
                <a:cs typeface="ＭＳ Ｐゴシック"/>
              </a:defRPr>
            </a:lvl5pPr>
            <a:lvl6pPr marL="2286000" algn="l" defTabSz="914400" rtl="0" eaLnBrk="1" latinLnBrk="0" hangingPunct="1">
              <a:defRPr sz="1000" kern="1200">
                <a:solidFill>
                  <a:schemeClr val="tx1"/>
                </a:solidFill>
                <a:latin typeface="Arial" charset="0"/>
                <a:ea typeface="ＭＳ Ｐゴシック"/>
                <a:cs typeface="ＭＳ Ｐゴシック"/>
              </a:defRPr>
            </a:lvl6pPr>
            <a:lvl7pPr marL="2743200" algn="l" defTabSz="914400" rtl="0" eaLnBrk="1" latinLnBrk="0" hangingPunct="1">
              <a:defRPr sz="1000" kern="1200">
                <a:solidFill>
                  <a:schemeClr val="tx1"/>
                </a:solidFill>
                <a:latin typeface="Arial" charset="0"/>
                <a:ea typeface="ＭＳ Ｐゴシック"/>
                <a:cs typeface="ＭＳ Ｐゴシック"/>
              </a:defRPr>
            </a:lvl7pPr>
            <a:lvl8pPr marL="3200400" algn="l" defTabSz="914400" rtl="0" eaLnBrk="1" latinLnBrk="0" hangingPunct="1">
              <a:defRPr sz="1000" kern="1200">
                <a:solidFill>
                  <a:schemeClr val="tx1"/>
                </a:solidFill>
                <a:latin typeface="Arial" charset="0"/>
                <a:ea typeface="ＭＳ Ｐゴシック"/>
                <a:cs typeface="ＭＳ Ｐゴシック"/>
              </a:defRPr>
            </a:lvl8pPr>
            <a:lvl9pPr marL="3657600" algn="l" defTabSz="914400" rtl="0" eaLnBrk="1" latinLnBrk="0" hangingPunct="1">
              <a:defRPr sz="1000" kern="1200">
                <a:solidFill>
                  <a:schemeClr val="tx1"/>
                </a:solidFill>
                <a:latin typeface="Arial" charset="0"/>
                <a:ea typeface="ＭＳ Ｐゴシック"/>
                <a:cs typeface="ＭＳ Ｐゴシック"/>
              </a:defRPr>
            </a:lvl9pPr>
          </a:lstStyle>
          <a:p>
            <a:pPr defTabSz="913997">
              <a:lnSpc>
                <a:spcPct val="150000"/>
              </a:lnSpc>
              <a:defRPr/>
            </a:pPr>
            <a:r>
              <a:rPr lang="en-US" sz="1400" dirty="0">
                <a:solidFill>
                  <a:srgbClr val="000000">
                    <a:lumMod val="65000"/>
                    <a:lumOff val="35000"/>
                  </a:srgbClr>
                </a:solidFill>
                <a:latin typeface="Roboto Light" pitchFamily="2" charset="0"/>
                <a:ea typeface="Roboto Light" pitchFamily="2" charset="0"/>
                <a:sym typeface="Gill Sans" charset="0"/>
              </a:rPr>
              <a:t>  Completed View</a:t>
            </a:r>
          </a:p>
        </p:txBody>
      </p:sp>
      <p:sp>
        <p:nvSpPr>
          <p:cNvPr id="26" name="Down Arrow 25"/>
          <p:cNvSpPr/>
          <p:nvPr/>
        </p:nvSpPr>
        <p:spPr bwMode="auto">
          <a:xfrm rot="16200000">
            <a:off x="4011197" y="4931990"/>
            <a:ext cx="281217" cy="1315851"/>
          </a:xfrm>
          <a:prstGeom prst="downArrow">
            <a:avLst/>
          </a:prstGeom>
          <a:solidFill>
            <a:schemeClr val="accent4"/>
          </a:solidFill>
          <a:ln w="9525" cap="flat" cmpd="sng" algn="ctr">
            <a:noFill/>
            <a:prstDash val="solid"/>
            <a:round/>
            <a:headEnd type="none" w="med" len="med"/>
            <a:tailEnd type="none" w="med" len="med"/>
          </a:ln>
          <a:effectLst/>
          <a:extLst/>
        </p:spPr>
        <p:txBody>
          <a:bodyPr vert="horz" wrap="square" lIns="91391" tIns="45697" rIns="91391" bIns="45697" numCol="1" rtlCol="0" anchor="t" anchorCtr="0" compatLnSpc="1">
            <a:prstTxWarp prst="textNoShape">
              <a:avLst/>
            </a:prstTxWarp>
          </a:bodyPr>
          <a:lstStyle/>
          <a:p>
            <a:pPr algn="ctr" defTabSz="449020" fontAlgn="base">
              <a:spcBef>
                <a:spcPct val="0"/>
              </a:spcBef>
              <a:spcAft>
                <a:spcPct val="0"/>
              </a:spcAft>
              <a:buClr>
                <a:srgbClr val="000000"/>
              </a:buClr>
              <a:buSzPct val="100000"/>
              <a:defRPr/>
            </a:pPr>
            <a:endParaRPr lang="nl-NL" sz="3200" kern="0">
              <a:solidFill>
                <a:srgbClr val="FFFFFF"/>
              </a:solidFill>
              <a:latin typeface="Roboto Light" pitchFamily="2" charset="0"/>
              <a:ea typeface="Roboto Light" pitchFamily="2" charset="0"/>
              <a:sym typeface="Gill Sans" charset="0"/>
            </a:endParaRPr>
          </a:p>
        </p:txBody>
      </p:sp>
      <p:sp>
        <p:nvSpPr>
          <p:cNvPr id="27" name="Freeform 18"/>
          <p:cNvSpPr>
            <a:spLocks/>
          </p:cNvSpPr>
          <p:nvPr/>
        </p:nvSpPr>
        <p:spPr bwMode="auto">
          <a:xfrm>
            <a:off x="4779325" y="5318781"/>
            <a:ext cx="1442158" cy="542271"/>
          </a:xfrm>
          <a:custGeom>
            <a:avLst/>
            <a:gdLst>
              <a:gd name="connsiteX0" fmla="*/ 0 w 1404058"/>
              <a:gd name="connsiteY0" fmla="*/ 0 h 504171"/>
              <a:gd name="connsiteX1" fmla="*/ 1404058 w 1404058"/>
              <a:gd name="connsiteY1" fmla="*/ 0 h 504171"/>
              <a:gd name="connsiteX2" fmla="*/ 1404058 w 1404058"/>
              <a:gd name="connsiteY2" fmla="*/ 504171 h 504171"/>
              <a:gd name="connsiteX3" fmla="*/ 0 w 1404058"/>
              <a:gd name="connsiteY3" fmla="*/ 504171 h 504171"/>
              <a:gd name="connsiteX4" fmla="*/ 0 w 1404058"/>
              <a:gd name="connsiteY4" fmla="*/ 0 h 504171"/>
              <a:gd name="connsiteX0" fmla="*/ 38100 w 1442158"/>
              <a:gd name="connsiteY0" fmla="*/ 0 h 542271"/>
              <a:gd name="connsiteX1" fmla="*/ 1442158 w 1442158"/>
              <a:gd name="connsiteY1" fmla="*/ 0 h 542271"/>
              <a:gd name="connsiteX2" fmla="*/ 1442158 w 1442158"/>
              <a:gd name="connsiteY2" fmla="*/ 504171 h 542271"/>
              <a:gd name="connsiteX3" fmla="*/ 0 w 1442158"/>
              <a:gd name="connsiteY3" fmla="*/ 542271 h 542271"/>
              <a:gd name="connsiteX4" fmla="*/ 38100 w 1442158"/>
              <a:gd name="connsiteY4" fmla="*/ 0 h 542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158" h="542271">
                <a:moveTo>
                  <a:pt x="38100" y="0"/>
                </a:moveTo>
                <a:lnTo>
                  <a:pt x="1442158" y="0"/>
                </a:lnTo>
                <a:lnTo>
                  <a:pt x="1442158" y="504171"/>
                </a:lnTo>
                <a:lnTo>
                  <a:pt x="0" y="542271"/>
                </a:lnTo>
                <a:lnTo>
                  <a:pt x="38100" y="0"/>
                </a:lnTo>
                <a:close/>
              </a:path>
            </a:pathLst>
          </a:custGeom>
          <a:solidFill>
            <a:srgbClr val="FFFFFF"/>
          </a:solidFill>
          <a:ln w="9525" cap="flat">
            <a:noFill/>
            <a:prstDash val="solid"/>
            <a:miter lim="800000"/>
            <a:headEnd type="none" w="med" len="med"/>
            <a:tailEnd type="none" w="med" len="med"/>
          </a:ln>
        </p:spPr>
        <p:txBody>
          <a:bodyPr lIns="0" tIns="0" rIns="0" bIns="0" anchor="ctr" anchorCtr="1"/>
          <a:lstStyle/>
          <a:p>
            <a:pPr algn="ctr" defTabSz="913997" fontAlgn="base">
              <a:spcBef>
                <a:spcPct val="0"/>
              </a:spcBef>
              <a:spcAft>
                <a:spcPct val="0"/>
              </a:spcAft>
              <a:defRPr/>
            </a:pPr>
            <a:r>
              <a:rPr lang="en-US" sz="1100" kern="0" dirty="0">
                <a:solidFill>
                  <a:srgbClr val="000000">
                    <a:lumMod val="65000"/>
                    <a:lumOff val="35000"/>
                  </a:srgbClr>
                </a:solidFill>
                <a:latin typeface="Roboto Black" panose="02000000000000000000" pitchFamily="2" charset="0"/>
                <a:ea typeface="Roboto Black" panose="02000000000000000000" pitchFamily="2" charset="0"/>
                <a:sym typeface="Gill Sans" charset="0"/>
              </a:rPr>
              <a:t>WIDGETS</a:t>
            </a:r>
          </a:p>
        </p:txBody>
      </p:sp>
      <p:sp>
        <p:nvSpPr>
          <p:cNvPr id="28" name="Freeform 18"/>
          <p:cNvSpPr>
            <a:spLocks/>
          </p:cNvSpPr>
          <p:nvPr/>
        </p:nvSpPr>
        <p:spPr bwMode="auto">
          <a:xfrm>
            <a:off x="2051720" y="5323541"/>
            <a:ext cx="1442158" cy="532746"/>
          </a:xfrm>
          <a:custGeom>
            <a:avLst/>
            <a:gdLst>
              <a:gd name="connsiteX0" fmla="*/ 0 w 1404058"/>
              <a:gd name="connsiteY0" fmla="*/ 0 h 504171"/>
              <a:gd name="connsiteX1" fmla="*/ 1404058 w 1404058"/>
              <a:gd name="connsiteY1" fmla="*/ 0 h 504171"/>
              <a:gd name="connsiteX2" fmla="*/ 1404058 w 1404058"/>
              <a:gd name="connsiteY2" fmla="*/ 504171 h 504171"/>
              <a:gd name="connsiteX3" fmla="*/ 0 w 1404058"/>
              <a:gd name="connsiteY3" fmla="*/ 504171 h 504171"/>
              <a:gd name="connsiteX4" fmla="*/ 0 w 1404058"/>
              <a:gd name="connsiteY4" fmla="*/ 0 h 504171"/>
              <a:gd name="connsiteX0" fmla="*/ 0 w 1442158"/>
              <a:gd name="connsiteY0" fmla="*/ 0 h 532746"/>
              <a:gd name="connsiteX1" fmla="*/ 1442158 w 1442158"/>
              <a:gd name="connsiteY1" fmla="*/ 28575 h 532746"/>
              <a:gd name="connsiteX2" fmla="*/ 1442158 w 1442158"/>
              <a:gd name="connsiteY2" fmla="*/ 532746 h 532746"/>
              <a:gd name="connsiteX3" fmla="*/ 38100 w 1442158"/>
              <a:gd name="connsiteY3" fmla="*/ 532746 h 532746"/>
              <a:gd name="connsiteX4" fmla="*/ 0 w 1442158"/>
              <a:gd name="connsiteY4" fmla="*/ 0 h 532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158" h="532746">
                <a:moveTo>
                  <a:pt x="0" y="0"/>
                </a:moveTo>
                <a:lnTo>
                  <a:pt x="1442158" y="28575"/>
                </a:lnTo>
                <a:lnTo>
                  <a:pt x="1442158" y="532746"/>
                </a:lnTo>
                <a:lnTo>
                  <a:pt x="38100" y="532746"/>
                </a:lnTo>
                <a:lnTo>
                  <a:pt x="0" y="0"/>
                </a:lnTo>
                <a:close/>
              </a:path>
            </a:pathLst>
          </a:custGeom>
          <a:solidFill>
            <a:srgbClr val="FFFFFF"/>
          </a:solidFill>
          <a:ln w="9525" cap="flat">
            <a:noFill/>
            <a:prstDash val="solid"/>
            <a:miter lim="800000"/>
            <a:headEnd type="none" w="med" len="med"/>
            <a:tailEnd type="none" w="med" len="med"/>
          </a:ln>
        </p:spPr>
        <p:txBody>
          <a:bodyPr lIns="0" tIns="0" rIns="0" bIns="0" anchor="ctr" anchorCtr="1"/>
          <a:lstStyle/>
          <a:p>
            <a:pPr algn="ctr" defTabSz="913997" fontAlgn="base">
              <a:spcBef>
                <a:spcPct val="0"/>
              </a:spcBef>
              <a:spcAft>
                <a:spcPct val="0"/>
              </a:spcAft>
              <a:defRPr/>
            </a:pPr>
            <a:r>
              <a:rPr lang="en-US" sz="1100" kern="0" dirty="0">
                <a:solidFill>
                  <a:srgbClr val="000000">
                    <a:lumMod val="65000"/>
                    <a:lumOff val="35000"/>
                  </a:srgbClr>
                </a:solidFill>
                <a:latin typeface="Roboto Black" panose="02000000000000000000" pitchFamily="2" charset="0"/>
                <a:ea typeface="Roboto Black" panose="02000000000000000000" pitchFamily="2" charset="0"/>
                <a:sym typeface="Gill Sans" charset="0"/>
              </a:rPr>
              <a:t>CONTAINERS</a:t>
            </a:r>
          </a:p>
        </p:txBody>
      </p:sp>
      <p:sp>
        <p:nvSpPr>
          <p:cNvPr id="29" name="Down Arrow 28"/>
          <p:cNvSpPr/>
          <p:nvPr/>
        </p:nvSpPr>
        <p:spPr bwMode="auto">
          <a:xfrm rot="16200000">
            <a:off x="6894899" y="4797500"/>
            <a:ext cx="238006" cy="1584832"/>
          </a:xfrm>
          <a:prstGeom prst="downArrow">
            <a:avLst/>
          </a:prstGeom>
          <a:solidFill>
            <a:schemeClr val="accent4"/>
          </a:solidFill>
          <a:ln w="9525" cap="flat" cmpd="sng" algn="ctr">
            <a:noFill/>
            <a:prstDash val="solid"/>
            <a:round/>
            <a:headEnd type="none" w="med" len="med"/>
            <a:tailEnd type="none" w="med" len="med"/>
          </a:ln>
          <a:effectLst/>
          <a:extLst/>
        </p:spPr>
        <p:txBody>
          <a:bodyPr vert="horz" wrap="square" lIns="91391" tIns="45697" rIns="91391" bIns="45697" numCol="1" rtlCol="0" anchor="t" anchorCtr="0" compatLnSpc="1">
            <a:prstTxWarp prst="textNoShape">
              <a:avLst/>
            </a:prstTxWarp>
          </a:bodyPr>
          <a:lstStyle/>
          <a:p>
            <a:pPr algn="ctr" defTabSz="449020" fontAlgn="base">
              <a:spcBef>
                <a:spcPct val="0"/>
              </a:spcBef>
              <a:spcAft>
                <a:spcPct val="0"/>
              </a:spcAft>
              <a:buClr>
                <a:srgbClr val="000000"/>
              </a:buClr>
              <a:buSzPct val="100000"/>
              <a:defRPr/>
            </a:pPr>
            <a:endParaRPr lang="nl-NL" sz="3200" kern="0">
              <a:solidFill>
                <a:srgbClr val="FFFFFF"/>
              </a:solidFill>
              <a:latin typeface="Roboto Light" pitchFamily="2" charset="0"/>
              <a:ea typeface="Roboto Light" pitchFamily="2" charset="0"/>
              <a:sym typeface="Gill Sans" charset="0"/>
            </a:endParaRPr>
          </a:p>
        </p:txBody>
      </p:sp>
      <p:sp>
        <p:nvSpPr>
          <p:cNvPr id="30" name="Bent Arrow 29"/>
          <p:cNvSpPr/>
          <p:nvPr/>
        </p:nvSpPr>
        <p:spPr bwMode="auto">
          <a:xfrm rot="10800000" flipH="1">
            <a:off x="828677" y="2759010"/>
            <a:ext cx="1223045" cy="2971511"/>
          </a:xfrm>
          <a:prstGeom prst="bentArrow">
            <a:avLst>
              <a:gd name="adj1" fmla="val 8033"/>
              <a:gd name="adj2" fmla="val 14229"/>
              <a:gd name="adj3" fmla="val 15358"/>
              <a:gd name="adj4" fmla="val 43750"/>
            </a:avLst>
          </a:prstGeom>
          <a:solidFill>
            <a:schemeClr val="accent4"/>
          </a:solidFill>
          <a:ln w="9525" cap="flat" cmpd="sng" algn="ctr">
            <a:noFill/>
            <a:prstDash val="solid"/>
            <a:round/>
            <a:headEnd type="none" w="med" len="med"/>
            <a:tailEnd type="none" w="med" len="med"/>
          </a:ln>
          <a:effectLst/>
          <a:extLst/>
        </p:spPr>
        <p:txBody>
          <a:bodyPr vert="horz" wrap="square" lIns="91391" tIns="45697" rIns="91391" bIns="45697" numCol="1" rtlCol="0" anchor="t" anchorCtr="0" compatLnSpc="1">
            <a:prstTxWarp prst="textNoShape">
              <a:avLst/>
            </a:prstTxWarp>
          </a:bodyPr>
          <a:lstStyle/>
          <a:p>
            <a:pPr algn="ctr" defTabSz="449020" fontAlgn="base">
              <a:spcBef>
                <a:spcPct val="0"/>
              </a:spcBef>
              <a:spcAft>
                <a:spcPct val="0"/>
              </a:spcAft>
              <a:buClr>
                <a:srgbClr val="000000"/>
              </a:buClr>
              <a:buSzPct val="100000"/>
              <a:defRPr/>
            </a:pPr>
            <a:endParaRPr lang="nl-NL" sz="3200" kern="0">
              <a:solidFill>
                <a:srgbClr val="FFFFFF"/>
              </a:solidFill>
              <a:latin typeface="Roboto Light" pitchFamily="2" charset="0"/>
              <a:ea typeface="Roboto Light" pitchFamily="2" charset="0"/>
              <a:sym typeface="Gill Sans" charset="0"/>
            </a:endParaRPr>
          </a:p>
        </p:txBody>
      </p:sp>
    </p:spTree>
    <p:extLst>
      <p:ext uri="{BB962C8B-B14F-4D97-AF65-F5344CB8AC3E}">
        <p14:creationId xmlns:p14="http://schemas.microsoft.com/office/powerpoint/2010/main" val="1895610314"/>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Templating Technologies</a:t>
            </a:r>
            <a:endParaRPr lang="en-US" dirty="0"/>
          </a:p>
        </p:txBody>
      </p:sp>
      <p:sp>
        <p:nvSpPr>
          <p:cNvPr id="7" name="Content Placeholder 6"/>
          <p:cNvSpPr>
            <a:spLocks noGrp="1"/>
          </p:cNvSpPr>
          <p:nvPr>
            <p:ph sz="quarter" idx="14"/>
          </p:nvPr>
        </p:nvSpPr>
        <p:spPr/>
        <p:txBody>
          <a:bodyPr/>
          <a:lstStyle/>
          <a:p>
            <a:r>
              <a:rPr lang="en-US" dirty="0"/>
              <a:t>Templates of nodes can be implemented with different templating technologies</a:t>
            </a:r>
          </a:p>
          <a:p>
            <a:r>
              <a:rPr lang="en-US" dirty="0"/>
              <a:t>Pages and Containers:</a:t>
            </a:r>
          </a:p>
          <a:p>
            <a:pPr lvl="1"/>
            <a:r>
              <a:rPr lang="en-US" dirty="0"/>
              <a:t>Google Closure — extension is soy</a:t>
            </a:r>
          </a:p>
          <a:p>
            <a:pPr lvl="1"/>
            <a:r>
              <a:rPr lang="en-US" dirty="0" smtClean="0"/>
              <a:t>Java Server </a:t>
            </a:r>
            <a:r>
              <a:rPr lang="en-US" dirty="0"/>
              <a:t>Pages — extension is </a:t>
            </a:r>
            <a:r>
              <a:rPr lang="en-US" dirty="0" smtClean="0"/>
              <a:t>JSP</a:t>
            </a:r>
            <a:endParaRPr lang="en-US" dirty="0"/>
          </a:p>
          <a:p>
            <a:r>
              <a:rPr lang="en-US" dirty="0"/>
              <a:t>Widgets:</a:t>
            </a:r>
          </a:p>
          <a:p>
            <a:pPr lvl="1"/>
            <a:r>
              <a:rPr lang="en-US" dirty="0" smtClean="0"/>
              <a:t>JSP, Mustache</a:t>
            </a:r>
            <a:endParaRPr lang="en-US" dirty="0"/>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55</a:t>
            </a:fld>
            <a:endParaRPr lang="en-US" dirty="0"/>
          </a:p>
        </p:txBody>
      </p:sp>
    </p:spTree>
    <p:extLst>
      <p:ext uri="{BB962C8B-B14F-4D97-AF65-F5344CB8AC3E}">
        <p14:creationId xmlns:p14="http://schemas.microsoft.com/office/powerpoint/2010/main" val="3805337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Key Elements of </a:t>
            </a:r>
            <a:r>
              <a:rPr lang="en-US" dirty="0" err="1" smtClean="0"/>
              <a:t>Backbase</a:t>
            </a:r>
            <a:r>
              <a:rPr lang="en-US" dirty="0" smtClean="0"/>
              <a:t> CXP</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56</a:t>
            </a:fld>
            <a:endParaRPr lang="en-US" dirty="0"/>
          </a:p>
        </p:txBody>
      </p:sp>
      <p:sp>
        <p:nvSpPr>
          <p:cNvPr id="3" name="Content Placeholder 2"/>
          <p:cNvSpPr>
            <a:spLocks noGrp="1"/>
          </p:cNvSpPr>
          <p:nvPr>
            <p:ph type="body" sz="quarter" idx="14"/>
          </p:nvPr>
        </p:nvSpPr>
        <p:spPr/>
        <p:txBody>
          <a:bodyPr/>
          <a:lstStyle/>
          <a:p>
            <a:r>
              <a:rPr lang="en-US" sz="3000" dirty="0"/>
              <a:t>A component model</a:t>
            </a:r>
          </a:p>
          <a:p>
            <a:r>
              <a:rPr lang="en-US" sz="3000" dirty="0"/>
              <a:t>Flexible rendering and support for multi-device delivery</a:t>
            </a:r>
          </a:p>
          <a:p>
            <a:r>
              <a:rPr lang="en-US" sz="3000" dirty="0">
                <a:solidFill>
                  <a:schemeClr val="bg1"/>
                </a:solidFill>
                <a:latin typeface="Roboto Black" panose="02000000000000000000" pitchFamily="2" charset="0"/>
                <a:ea typeface="Roboto Black" panose="02000000000000000000" pitchFamily="2" charset="0"/>
              </a:rPr>
              <a:t>Personalization</a:t>
            </a:r>
          </a:p>
          <a:p>
            <a:r>
              <a:rPr lang="en-US" sz="3000" dirty="0"/>
              <a:t>The ability to integrate with a wide range of technologies </a:t>
            </a:r>
          </a:p>
          <a:p>
            <a:r>
              <a:rPr lang="en-US" sz="3000" dirty="0"/>
              <a:t>Content services</a:t>
            </a:r>
          </a:p>
          <a:p>
            <a:r>
              <a:rPr lang="en-US" sz="3000" dirty="0"/>
              <a:t>Security administration</a:t>
            </a:r>
          </a:p>
          <a:p>
            <a:r>
              <a:rPr lang="en-US" sz="3000" dirty="0"/>
              <a:t>Targeting</a:t>
            </a:r>
          </a:p>
          <a:p>
            <a:r>
              <a:rPr lang="en-US" sz="3000" dirty="0"/>
              <a:t>Publishing</a:t>
            </a:r>
          </a:p>
          <a:p>
            <a:endParaRPr lang="en-US" sz="3000" dirty="0"/>
          </a:p>
        </p:txBody>
      </p:sp>
    </p:spTree>
    <p:extLst>
      <p:ext uri="{BB962C8B-B14F-4D97-AF65-F5344CB8AC3E}">
        <p14:creationId xmlns:p14="http://schemas.microsoft.com/office/powerpoint/2010/main" val="32979650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solidFill>
                  <a:srgbClr val="2B2623">
                    <a:lumMod val="50000"/>
                    <a:lumOff val="50000"/>
                  </a:srgbClr>
                </a:solidFill>
              </a:rPr>
              <a:pPr/>
              <a:t>57</a:t>
            </a:fld>
            <a:endParaRPr lang="en-US" dirty="0">
              <a:solidFill>
                <a:srgbClr val="2B2623">
                  <a:lumMod val="50000"/>
                  <a:lumOff val="50000"/>
                </a:srgbClr>
              </a:solidFill>
            </a:endParaRPr>
          </a:p>
        </p:txBody>
      </p:sp>
      <p:sp>
        <p:nvSpPr>
          <p:cNvPr id="3" name="Text Placeholder 2"/>
          <p:cNvSpPr>
            <a:spLocks noGrp="1"/>
          </p:cNvSpPr>
          <p:nvPr>
            <p:ph type="body" sz="quarter" idx="11"/>
          </p:nvPr>
        </p:nvSpPr>
        <p:spPr/>
        <p:txBody>
          <a:bodyPr/>
          <a:lstStyle/>
          <a:p>
            <a:r>
              <a:rPr lang="en-US" dirty="0" smtClean="0"/>
              <a:t>Portal Personalization</a:t>
            </a:r>
            <a:endParaRPr lang="en-US" dirty="0"/>
          </a:p>
          <a:p>
            <a:endParaRPr lang="en-US" dirty="0"/>
          </a:p>
        </p:txBody>
      </p:sp>
      <p:sp>
        <p:nvSpPr>
          <p:cNvPr id="4" name="Text Placeholder 3"/>
          <p:cNvSpPr>
            <a:spLocks noGrp="1"/>
          </p:cNvSpPr>
          <p:nvPr>
            <p:ph type="body" sz="quarter" idx="12"/>
          </p:nvPr>
        </p:nvSpPr>
        <p:spPr/>
        <p:txBody>
          <a:bodyPr/>
          <a:lstStyle/>
          <a:p>
            <a:r>
              <a:rPr lang="en-US" dirty="0"/>
              <a:t>Portal Essentials</a:t>
            </a:r>
          </a:p>
        </p:txBody>
      </p:sp>
    </p:spTree>
    <p:extLst>
      <p:ext uri="{BB962C8B-B14F-4D97-AF65-F5344CB8AC3E}">
        <p14:creationId xmlns:p14="http://schemas.microsoft.com/office/powerpoint/2010/main" val="29997939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Personalization</a:t>
            </a:r>
            <a:endParaRPr lang="en-US" dirty="0"/>
          </a:p>
        </p:txBody>
      </p:sp>
      <p:sp>
        <p:nvSpPr>
          <p:cNvPr id="3" name="Content Placeholder 2"/>
          <p:cNvSpPr>
            <a:spLocks noGrp="1"/>
          </p:cNvSpPr>
          <p:nvPr>
            <p:ph sz="quarter" idx="14"/>
          </p:nvPr>
        </p:nvSpPr>
        <p:spPr/>
        <p:txBody>
          <a:bodyPr/>
          <a:lstStyle/>
          <a:p>
            <a:r>
              <a:rPr lang="en-US" dirty="0"/>
              <a:t>Personalization -  the process of tailoring applications to individual users' characteristics or preferences </a:t>
            </a:r>
          </a:p>
          <a:p>
            <a:r>
              <a:rPr lang="en-US" dirty="0"/>
              <a:t>Users can change Widget properties</a:t>
            </a:r>
          </a:p>
          <a:p>
            <a:r>
              <a:rPr lang="en-US" dirty="0"/>
              <a:t>User space</a:t>
            </a:r>
          </a:p>
          <a:p>
            <a:pPr lvl="1"/>
            <a:r>
              <a:rPr lang="en-US" dirty="0"/>
              <a:t>the space of properties that user can </a:t>
            </a:r>
            <a:r>
              <a:rPr lang="en-US" dirty="0" smtClean="0"/>
              <a:t>change (not </a:t>
            </a:r>
            <a:r>
              <a:rPr lang="en-US" dirty="0"/>
              <a:t>all properties are available in user space)</a:t>
            </a:r>
          </a:p>
          <a:p>
            <a:pPr lvl="1"/>
            <a:r>
              <a:rPr lang="en-US" dirty="0"/>
              <a:t>stored separately for each </a:t>
            </a:r>
            <a:r>
              <a:rPr lang="en-US" dirty="0" smtClean="0"/>
              <a:t>user (each </a:t>
            </a:r>
            <a:r>
              <a:rPr lang="en-US" dirty="0"/>
              <a:t>user has its own space)</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58</a:t>
            </a:fld>
            <a:endParaRPr lang="en-US" dirty="0"/>
          </a:p>
        </p:txBody>
      </p:sp>
    </p:spTree>
    <p:extLst>
      <p:ext uri="{BB962C8B-B14F-4D97-AF65-F5344CB8AC3E}">
        <p14:creationId xmlns:p14="http://schemas.microsoft.com/office/powerpoint/2010/main" val="21221174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8"/>
          <p:cNvSpPr/>
          <p:nvPr/>
        </p:nvSpPr>
        <p:spPr>
          <a:xfrm>
            <a:off x="323528" y="1017596"/>
            <a:ext cx="8532122" cy="793320"/>
          </a:xfrm>
          <a:custGeom>
            <a:avLst/>
            <a:gdLst>
              <a:gd name="connsiteX0" fmla="*/ 0 w 8455922"/>
              <a:gd name="connsiteY0" fmla="*/ 0 h 755220"/>
              <a:gd name="connsiteX1" fmla="*/ 8455922 w 8455922"/>
              <a:gd name="connsiteY1" fmla="*/ 0 h 755220"/>
              <a:gd name="connsiteX2" fmla="*/ 8455922 w 8455922"/>
              <a:gd name="connsiteY2" fmla="*/ 755220 h 755220"/>
              <a:gd name="connsiteX3" fmla="*/ 0 w 8455922"/>
              <a:gd name="connsiteY3" fmla="*/ 755220 h 755220"/>
              <a:gd name="connsiteX4" fmla="*/ 0 w 8455922"/>
              <a:gd name="connsiteY4" fmla="*/ 0 h 755220"/>
              <a:gd name="connsiteX0" fmla="*/ 0 w 8532122"/>
              <a:gd name="connsiteY0" fmla="*/ 0 h 793320"/>
              <a:gd name="connsiteX1" fmla="*/ 8455922 w 8532122"/>
              <a:gd name="connsiteY1" fmla="*/ 0 h 793320"/>
              <a:gd name="connsiteX2" fmla="*/ 8532122 w 8532122"/>
              <a:gd name="connsiteY2" fmla="*/ 793320 h 793320"/>
              <a:gd name="connsiteX3" fmla="*/ 0 w 8532122"/>
              <a:gd name="connsiteY3" fmla="*/ 755220 h 793320"/>
              <a:gd name="connsiteX4" fmla="*/ 0 w 8532122"/>
              <a:gd name="connsiteY4" fmla="*/ 0 h 79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2122" h="793320">
                <a:moveTo>
                  <a:pt x="0" y="0"/>
                </a:moveTo>
                <a:lnTo>
                  <a:pt x="8455922" y="0"/>
                </a:lnTo>
                <a:lnTo>
                  <a:pt x="8532122" y="793320"/>
                </a:lnTo>
                <a:lnTo>
                  <a:pt x="0" y="755220"/>
                </a:lnTo>
                <a:lnTo>
                  <a:pt x="0" y="0"/>
                </a:lnTo>
                <a:close/>
              </a:path>
            </a:pathLst>
          </a:custGeom>
          <a:solidFill>
            <a:schemeClr val="tx1">
              <a:lumMod val="50000"/>
              <a:lumOff val="50000"/>
            </a:schemeClr>
          </a:solidFill>
          <a:ln>
            <a:noFill/>
          </a:ln>
          <a:effectLst/>
          <a:scene3d>
            <a:camera prst="orthographicFront">
              <a:rot lat="0" lon="0" rev="0"/>
            </a:camera>
            <a:lightRig rig="threePt" dir="t">
              <a:rot lat="0" lon="0" rev="1200000"/>
            </a:lightRig>
          </a:scene3d>
          <a:sp3d>
            <a:bevelT w="0" h="0"/>
          </a:sp3d>
        </p:spPr>
        <p:txBody>
          <a:bodyPr lIns="129997" tIns="64998" rIns="129997" bIns="64998" anchor="ctr"/>
          <a:lstStyle/>
          <a:p>
            <a:pPr algn="ctr" defTabSz="449155" fontAlgn="base">
              <a:spcBef>
                <a:spcPct val="0"/>
              </a:spcBef>
              <a:spcAft>
                <a:spcPct val="0"/>
              </a:spcAft>
              <a:buClr>
                <a:srgbClr val="000000"/>
              </a:buClr>
              <a:buSzPct val="100000"/>
            </a:pPr>
            <a:r>
              <a:rPr lang="en-US" sz="1600" kern="0" dirty="0">
                <a:solidFill>
                  <a:srgbClr val="FFFFFF"/>
                </a:solidFill>
                <a:latin typeface="Roboto Light" pitchFamily="2" charset="0"/>
                <a:ea typeface="Roboto Light" pitchFamily="2" charset="0"/>
              </a:rPr>
              <a:t>Catalog</a:t>
            </a:r>
          </a:p>
        </p:txBody>
      </p:sp>
      <p:sp>
        <p:nvSpPr>
          <p:cNvPr id="24" name="Rectangle 23"/>
          <p:cNvSpPr/>
          <p:nvPr/>
        </p:nvSpPr>
        <p:spPr bwMode="auto">
          <a:xfrm>
            <a:off x="470405" y="1183724"/>
            <a:ext cx="552982" cy="461069"/>
          </a:xfrm>
          <a:prstGeom prst="rect">
            <a:avLst/>
          </a:prstGeom>
          <a:solidFill>
            <a:srgbClr val="FFFFFF"/>
          </a:solidFill>
          <a:ln w="25400" cap="flat" cmpd="sng" algn="ctr">
            <a:noFill/>
            <a:prstDash val="solid"/>
          </a:ln>
          <a:effectLst/>
        </p:spPr>
        <p:txBody>
          <a:bodyPr lIns="129997" tIns="64998" rIns="129997" bIns="64998" anchor="ctr"/>
          <a:lstStyle/>
          <a:p>
            <a:pPr algn="ctr" defTabSz="449155" fontAlgn="base">
              <a:spcBef>
                <a:spcPct val="0"/>
              </a:spcBef>
              <a:spcAft>
                <a:spcPct val="0"/>
              </a:spcAft>
              <a:buClr>
                <a:srgbClr val="000000"/>
              </a:buClr>
              <a:buSzPct val="100000"/>
              <a:defRPr/>
            </a:pPr>
            <a:r>
              <a:rPr lang="en-US" sz="1600" kern="0" dirty="0">
                <a:solidFill>
                  <a:srgbClr val="000000"/>
                </a:solidFill>
                <a:latin typeface="Roboto Light" pitchFamily="2" charset="0"/>
                <a:ea typeface="Roboto Light" pitchFamily="2" charset="0"/>
              </a:rPr>
              <a:t>W</a:t>
            </a:r>
          </a:p>
        </p:txBody>
      </p:sp>
      <p:sp>
        <p:nvSpPr>
          <p:cNvPr id="25" name="Rectangle 24"/>
          <p:cNvSpPr/>
          <p:nvPr/>
        </p:nvSpPr>
        <p:spPr bwMode="auto">
          <a:xfrm>
            <a:off x="1228745" y="1183724"/>
            <a:ext cx="552982" cy="461069"/>
          </a:xfrm>
          <a:prstGeom prst="rect">
            <a:avLst/>
          </a:prstGeom>
          <a:solidFill>
            <a:srgbClr val="FFFFFF"/>
          </a:solidFill>
          <a:ln w="25400" cap="flat" cmpd="sng" algn="ctr">
            <a:noFill/>
            <a:prstDash val="solid"/>
          </a:ln>
          <a:effectLst/>
        </p:spPr>
        <p:txBody>
          <a:bodyPr lIns="129997" tIns="64998" rIns="129997" bIns="64998" anchor="ctr"/>
          <a:lstStyle/>
          <a:p>
            <a:pPr algn="ctr" defTabSz="449155" fontAlgn="base">
              <a:spcBef>
                <a:spcPct val="0"/>
              </a:spcBef>
              <a:spcAft>
                <a:spcPct val="0"/>
              </a:spcAft>
              <a:buClr>
                <a:srgbClr val="000000"/>
              </a:buClr>
              <a:buSzPct val="100000"/>
              <a:defRPr/>
            </a:pPr>
            <a:r>
              <a:rPr lang="en-US" sz="1600" kern="0" dirty="0">
                <a:solidFill>
                  <a:srgbClr val="000000"/>
                </a:solidFill>
                <a:latin typeface="Roboto Light" pitchFamily="2" charset="0"/>
                <a:ea typeface="Roboto Light" pitchFamily="2" charset="0"/>
              </a:rPr>
              <a:t>W</a:t>
            </a:r>
          </a:p>
        </p:txBody>
      </p:sp>
      <p:sp>
        <p:nvSpPr>
          <p:cNvPr id="26" name="Rectangle 25"/>
          <p:cNvSpPr/>
          <p:nvPr/>
        </p:nvSpPr>
        <p:spPr bwMode="auto">
          <a:xfrm>
            <a:off x="1987975" y="1183724"/>
            <a:ext cx="551475" cy="461069"/>
          </a:xfrm>
          <a:prstGeom prst="rect">
            <a:avLst/>
          </a:prstGeom>
          <a:solidFill>
            <a:srgbClr val="FFFFFF"/>
          </a:solidFill>
          <a:ln w="25400" cap="flat" cmpd="sng" algn="ctr">
            <a:noFill/>
            <a:prstDash val="solid"/>
          </a:ln>
          <a:effectLst/>
        </p:spPr>
        <p:txBody>
          <a:bodyPr lIns="129997" tIns="64998" rIns="129997" bIns="64998" anchor="ctr"/>
          <a:lstStyle/>
          <a:p>
            <a:pPr algn="ctr" defTabSz="449155" fontAlgn="base">
              <a:spcBef>
                <a:spcPct val="0"/>
              </a:spcBef>
              <a:spcAft>
                <a:spcPct val="0"/>
              </a:spcAft>
              <a:buClr>
                <a:srgbClr val="000000"/>
              </a:buClr>
              <a:buSzPct val="100000"/>
              <a:defRPr/>
            </a:pPr>
            <a:r>
              <a:rPr lang="en-US" sz="1600" kern="0" dirty="0">
                <a:solidFill>
                  <a:srgbClr val="000000"/>
                </a:solidFill>
                <a:latin typeface="Roboto Light" pitchFamily="2" charset="0"/>
                <a:ea typeface="Roboto Light" pitchFamily="2" charset="0"/>
              </a:rPr>
              <a:t>W</a:t>
            </a:r>
          </a:p>
        </p:txBody>
      </p:sp>
      <p:sp>
        <p:nvSpPr>
          <p:cNvPr id="2" name="Text Placeholder 1"/>
          <p:cNvSpPr>
            <a:spLocks noGrp="1"/>
          </p:cNvSpPr>
          <p:nvPr>
            <p:ph type="body" sz="quarter" idx="13"/>
          </p:nvPr>
        </p:nvSpPr>
        <p:spPr/>
        <p:txBody>
          <a:bodyPr/>
          <a:lstStyle/>
          <a:p>
            <a:r>
              <a:rPr lang="en-US" dirty="0" smtClean="0"/>
              <a:t>Personalization: The Baseline is Portal</a:t>
            </a:r>
            <a:endParaRPr lang="en-US" dirty="0"/>
          </a:p>
        </p:txBody>
      </p:sp>
      <p:sp>
        <p:nvSpPr>
          <p:cNvPr id="4" name="Slide Number Placeholder 3"/>
          <p:cNvSpPr>
            <a:spLocks noGrp="1"/>
          </p:cNvSpPr>
          <p:nvPr>
            <p:ph type="sldNum" sz="quarter" idx="4"/>
          </p:nvPr>
        </p:nvSpPr>
        <p:spPr>
          <a:xfrm>
            <a:off x="7526524" y="6572652"/>
            <a:ext cx="1590677" cy="242500"/>
          </a:xfrm>
        </p:spPr>
        <p:txBody>
          <a:bodyPr/>
          <a:lstStyle/>
          <a:p>
            <a:fld id="{6FF59741-7650-A046-95B5-8D31235C520E}" type="slidenum">
              <a:rPr lang="en-US" smtClean="0">
                <a:latin typeface="Roboto Light" pitchFamily="2" charset="0"/>
                <a:ea typeface="Roboto Light" pitchFamily="2" charset="0"/>
              </a:rPr>
              <a:pPr/>
              <a:t>59</a:t>
            </a:fld>
            <a:endParaRPr lang="en-US" dirty="0">
              <a:latin typeface="Roboto Light" pitchFamily="2" charset="0"/>
              <a:ea typeface="Roboto Light" pitchFamily="2" charset="0"/>
            </a:endParaRPr>
          </a:p>
        </p:txBody>
      </p:sp>
      <p:cxnSp>
        <p:nvCxnSpPr>
          <p:cNvPr id="41" name="Elbow Connector 40"/>
          <p:cNvCxnSpPr/>
          <p:nvPr/>
        </p:nvCxnSpPr>
        <p:spPr bwMode="gray">
          <a:xfrm rot="16200000" flipH="1">
            <a:off x="997487" y="3877828"/>
            <a:ext cx="398816" cy="277560"/>
          </a:xfrm>
          <a:prstGeom prst="bentConnector3">
            <a:avLst>
              <a:gd name="adj1" fmla="val 56520"/>
            </a:avLst>
          </a:prstGeom>
          <a:noFill/>
          <a:ln w="12700">
            <a:solidFill>
              <a:srgbClr val="FFFFFF">
                <a:lumMod val="50000"/>
              </a:srgbClr>
            </a:solidFill>
            <a:miter lim="800000"/>
            <a:headEnd/>
            <a:tailEnd/>
          </a:ln>
          <a:effectLst/>
          <a:extLst/>
        </p:spPr>
      </p:cxnSp>
      <p:cxnSp>
        <p:nvCxnSpPr>
          <p:cNvPr id="42" name="Elbow Connector 41"/>
          <p:cNvCxnSpPr>
            <a:stCxn id="43" idx="2"/>
          </p:cNvCxnSpPr>
          <p:nvPr/>
        </p:nvCxnSpPr>
        <p:spPr bwMode="gray">
          <a:xfrm rot="16200000" flipH="1">
            <a:off x="321693" y="4124214"/>
            <a:ext cx="1674360" cy="201517"/>
          </a:xfrm>
          <a:prstGeom prst="bentConnector3">
            <a:avLst>
              <a:gd name="adj1" fmla="val 92706"/>
            </a:avLst>
          </a:prstGeom>
          <a:noFill/>
          <a:ln w="12700">
            <a:solidFill>
              <a:srgbClr val="FFFFFF">
                <a:lumMod val="50000"/>
              </a:srgbClr>
            </a:solidFill>
            <a:miter lim="800000"/>
            <a:headEnd/>
            <a:tailEnd/>
          </a:ln>
          <a:effectLst/>
          <a:extLst/>
        </p:spPr>
      </p:cxnSp>
      <p:sp>
        <p:nvSpPr>
          <p:cNvPr id="43" name="Rectangle 42"/>
          <p:cNvSpPr/>
          <p:nvPr/>
        </p:nvSpPr>
        <p:spPr bwMode="auto">
          <a:xfrm>
            <a:off x="780557" y="2924946"/>
            <a:ext cx="555117" cy="462849"/>
          </a:xfrm>
          <a:prstGeom prst="rect">
            <a:avLst/>
          </a:prstGeom>
          <a:solidFill>
            <a:schemeClr val="tx2">
              <a:lumMod val="90000"/>
              <a:lumOff val="10000"/>
            </a:schemeClr>
          </a:solidFill>
          <a:ln w="25400" cap="flat" cmpd="sng" algn="ctr">
            <a:noFill/>
            <a:prstDash val="solid"/>
          </a:ln>
          <a:effectLst/>
        </p:spPr>
        <p:txBody>
          <a:bodyPr lIns="129997" tIns="64998" rIns="129997" bIns="64998" anchor="ctr"/>
          <a:lstStyle/>
          <a:p>
            <a:pPr algn="ctr" defTabSz="449155" fontAlgn="base">
              <a:spcBef>
                <a:spcPct val="0"/>
              </a:spcBef>
              <a:spcAft>
                <a:spcPct val="0"/>
              </a:spcAft>
              <a:buClr>
                <a:srgbClr val="000000"/>
              </a:buClr>
              <a:buSzPct val="100000"/>
              <a:defRPr/>
            </a:pPr>
            <a:r>
              <a:rPr lang="en-US" sz="1600" kern="0" dirty="0">
                <a:solidFill>
                  <a:srgbClr val="FFFFFF"/>
                </a:solidFill>
                <a:latin typeface="Roboto Light" pitchFamily="2" charset="0"/>
                <a:ea typeface="Roboto Light" pitchFamily="2" charset="0"/>
              </a:rPr>
              <a:t>P</a:t>
            </a:r>
          </a:p>
        </p:txBody>
      </p:sp>
      <p:cxnSp>
        <p:nvCxnSpPr>
          <p:cNvPr id="45" name="Straight Connector 44"/>
          <p:cNvCxnSpPr>
            <a:endCxn id="48" idx="1"/>
          </p:cNvCxnSpPr>
          <p:nvPr/>
        </p:nvCxnSpPr>
        <p:spPr bwMode="gray">
          <a:xfrm>
            <a:off x="1781760" y="4943360"/>
            <a:ext cx="330634" cy="1"/>
          </a:xfrm>
          <a:prstGeom prst="line">
            <a:avLst/>
          </a:prstGeom>
          <a:noFill/>
          <a:ln w="12700">
            <a:solidFill>
              <a:srgbClr val="FFFFFF">
                <a:lumMod val="50000"/>
              </a:srgbClr>
            </a:solidFill>
            <a:miter lim="800000"/>
            <a:headEnd/>
            <a:tailEnd/>
          </a:ln>
          <a:effectLst/>
          <a:extLst/>
        </p:spPr>
      </p:cxnSp>
      <p:cxnSp>
        <p:nvCxnSpPr>
          <p:cNvPr id="46" name="Elbow Connector 45"/>
          <p:cNvCxnSpPr>
            <a:stCxn id="47" idx="3"/>
            <a:endCxn id="49" idx="1"/>
          </p:cNvCxnSpPr>
          <p:nvPr/>
        </p:nvCxnSpPr>
        <p:spPr bwMode="gray">
          <a:xfrm>
            <a:off x="1781760" y="4943359"/>
            <a:ext cx="330634" cy="893494"/>
          </a:xfrm>
          <a:prstGeom prst="bentConnector3">
            <a:avLst>
              <a:gd name="adj1" fmla="val 50000"/>
            </a:avLst>
          </a:prstGeom>
          <a:noFill/>
          <a:ln w="12700">
            <a:solidFill>
              <a:srgbClr val="FFFFFF">
                <a:lumMod val="50000"/>
              </a:srgbClr>
            </a:solidFill>
            <a:miter lim="800000"/>
            <a:headEnd/>
            <a:tailEnd/>
          </a:ln>
          <a:effectLst/>
          <a:extLst/>
        </p:spPr>
      </p:cxnSp>
      <p:sp>
        <p:nvSpPr>
          <p:cNvPr id="44" name="Rectangle 43"/>
          <p:cNvSpPr/>
          <p:nvPr/>
        </p:nvSpPr>
        <p:spPr bwMode="auto">
          <a:xfrm>
            <a:off x="1228156" y="3818441"/>
            <a:ext cx="553604" cy="462849"/>
          </a:xfrm>
          <a:prstGeom prst="rect">
            <a:avLst/>
          </a:prstGeom>
          <a:solidFill>
            <a:schemeClr val="tx2">
              <a:lumMod val="90000"/>
              <a:lumOff val="10000"/>
            </a:schemeClr>
          </a:solidFill>
          <a:ln w="25400" cap="flat" cmpd="sng" algn="ctr">
            <a:noFill/>
            <a:prstDash val="solid"/>
          </a:ln>
          <a:effectLst/>
        </p:spPr>
        <p:txBody>
          <a:bodyPr lIns="129997" tIns="64998" rIns="129997" bIns="64998" anchor="ctr"/>
          <a:lstStyle/>
          <a:p>
            <a:pPr algn="ctr" defTabSz="449155" fontAlgn="base">
              <a:spcBef>
                <a:spcPct val="0"/>
              </a:spcBef>
              <a:spcAft>
                <a:spcPct val="0"/>
              </a:spcAft>
              <a:buClr>
                <a:srgbClr val="000000"/>
              </a:buClr>
              <a:buSzPct val="100000"/>
              <a:defRPr/>
            </a:pPr>
            <a:r>
              <a:rPr lang="en-US" sz="1600" kern="0" dirty="0">
                <a:solidFill>
                  <a:srgbClr val="FFFFFF"/>
                </a:solidFill>
                <a:latin typeface="Roboto Light" pitchFamily="2" charset="0"/>
                <a:ea typeface="Roboto Light" pitchFamily="2" charset="0"/>
              </a:rPr>
              <a:t>C</a:t>
            </a:r>
          </a:p>
        </p:txBody>
      </p:sp>
      <p:sp>
        <p:nvSpPr>
          <p:cNvPr id="47" name="Rectangle 46"/>
          <p:cNvSpPr/>
          <p:nvPr/>
        </p:nvSpPr>
        <p:spPr bwMode="auto">
          <a:xfrm>
            <a:off x="1228156" y="4711936"/>
            <a:ext cx="553604" cy="462849"/>
          </a:xfrm>
          <a:prstGeom prst="rect">
            <a:avLst/>
          </a:prstGeom>
          <a:solidFill>
            <a:schemeClr val="tx2">
              <a:lumMod val="90000"/>
              <a:lumOff val="10000"/>
            </a:schemeClr>
          </a:solidFill>
          <a:ln w="25400" cap="flat" cmpd="sng" algn="ctr">
            <a:noFill/>
            <a:prstDash val="solid"/>
          </a:ln>
          <a:effectLst/>
        </p:spPr>
        <p:txBody>
          <a:bodyPr lIns="129997" tIns="64998" rIns="129997" bIns="64998" anchor="ctr"/>
          <a:lstStyle/>
          <a:p>
            <a:pPr algn="ctr" defTabSz="449155" fontAlgn="base">
              <a:spcBef>
                <a:spcPct val="0"/>
              </a:spcBef>
              <a:spcAft>
                <a:spcPct val="0"/>
              </a:spcAft>
              <a:buClr>
                <a:srgbClr val="000000"/>
              </a:buClr>
              <a:buSzPct val="100000"/>
              <a:defRPr/>
            </a:pPr>
            <a:r>
              <a:rPr lang="en-US" sz="1600" kern="0" dirty="0">
                <a:solidFill>
                  <a:srgbClr val="FFFFFF"/>
                </a:solidFill>
                <a:latin typeface="Roboto Light" pitchFamily="2" charset="0"/>
                <a:ea typeface="Roboto Light" pitchFamily="2" charset="0"/>
              </a:rPr>
              <a:t>C</a:t>
            </a:r>
          </a:p>
        </p:txBody>
      </p:sp>
      <p:grpSp>
        <p:nvGrpSpPr>
          <p:cNvPr id="33" name="Group 32"/>
          <p:cNvGrpSpPr/>
          <p:nvPr/>
        </p:nvGrpSpPr>
        <p:grpSpPr>
          <a:xfrm>
            <a:off x="2112395" y="4711934"/>
            <a:ext cx="552092" cy="1356343"/>
            <a:chOff x="2101206" y="4711934"/>
            <a:chExt cx="552092" cy="1356343"/>
          </a:xfrm>
          <a:solidFill>
            <a:schemeClr val="tx2">
              <a:lumMod val="90000"/>
              <a:lumOff val="10000"/>
            </a:schemeClr>
          </a:solidFill>
        </p:grpSpPr>
        <p:sp>
          <p:nvSpPr>
            <p:cNvPr id="48" name="Rectangle 47"/>
            <p:cNvSpPr/>
            <p:nvPr/>
          </p:nvSpPr>
          <p:spPr bwMode="auto">
            <a:xfrm>
              <a:off x="2101206" y="4711934"/>
              <a:ext cx="552092" cy="462849"/>
            </a:xfrm>
            <a:prstGeom prst="rect">
              <a:avLst/>
            </a:prstGeom>
            <a:grpFill/>
            <a:ln w="25400" cap="flat" cmpd="sng" algn="ctr">
              <a:noFill/>
              <a:prstDash val="solid"/>
            </a:ln>
            <a:effectLst/>
          </p:spPr>
          <p:txBody>
            <a:bodyPr lIns="130028" tIns="65014" rIns="130028" bIns="65014" anchor="ctr"/>
            <a:lstStyle/>
            <a:p>
              <a:pPr algn="ctr" defTabSz="449155" fontAlgn="base">
                <a:spcBef>
                  <a:spcPct val="0"/>
                </a:spcBef>
                <a:spcAft>
                  <a:spcPct val="0"/>
                </a:spcAft>
                <a:buClr>
                  <a:srgbClr val="000000"/>
                </a:buClr>
                <a:buSzPct val="100000"/>
                <a:defRPr/>
              </a:pPr>
              <a:r>
                <a:rPr lang="en-US" sz="1600" kern="0" dirty="0">
                  <a:solidFill>
                    <a:srgbClr val="FFFFFF"/>
                  </a:solidFill>
                  <a:latin typeface="Roboto Light" pitchFamily="2" charset="0"/>
                  <a:ea typeface="Roboto Light" pitchFamily="2" charset="0"/>
                </a:rPr>
                <a:t>W</a:t>
              </a:r>
            </a:p>
          </p:txBody>
        </p:sp>
        <p:sp>
          <p:nvSpPr>
            <p:cNvPr id="49" name="Rectangle 48"/>
            <p:cNvSpPr/>
            <p:nvPr/>
          </p:nvSpPr>
          <p:spPr bwMode="auto">
            <a:xfrm>
              <a:off x="2101206" y="5605428"/>
              <a:ext cx="552092" cy="462849"/>
            </a:xfrm>
            <a:prstGeom prst="rect">
              <a:avLst/>
            </a:prstGeom>
            <a:grpFill/>
            <a:ln w="25400" cap="flat" cmpd="sng" algn="ctr">
              <a:noFill/>
              <a:prstDash val="solid"/>
            </a:ln>
            <a:effectLst/>
          </p:spPr>
          <p:txBody>
            <a:bodyPr lIns="130028" tIns="65014" rIns="130028" bIns="65014" anchor="ctr"/>
            <a:lstStyle/>
            <a:p>
              <a:pPr algn="ctr" defTabSz="449155" fontAlgn="base">
                <a:spcBef>
                  <a:spcPct val="0"/>
                </a:spcBef>
                <a:spcAft>
                  <a:spcPct val="0"/>
                </a:spcAft>
                <a:buClr>
                  <a:srgbClr val="000000"/>
                </a:buClr>
                <a:buSzPct val="100000"/>
              </a:pPr>
              <a:r>
                <a:rPr lang="en-US" sz="1600" kern="0" dirty="0">
                  <a:solidFill>
                    <a:srgbClr val="FFFFFF"/>
                  </a:solidFill>
                  <a:latin typeface="Roboto Light" pitchFamily="2" charset="0"/>
                  <a:ea typeface="Roboto Light" pitchFamily="2" charset="0"/>
                </a:rPr>
                <a:t>C</a:t>
              </a:r>
            </a:p>
          </p:txBody>
        </p:sp>
      </p:grpSp>
      <p:cxnSp>
        <p:nvCxnSpPr>
          <p:cNvPr id="50" name="Straight Connector 49"/>
          <p:cNvCxnSpPr>
            <a:stCxn id="49" idx="3"/>
            <a:endCxn id="51" idx="1"/>
          </p:cNvCxnSpPr>
          <p:nvPr/>
        </p:nvCxnSpPr>
        <p:spPr bwMode="gray">
          <a:xfrm>
            <a:off x="2664486" y="5836853"/>
            <a:ext cx="330633" cy="0"/>
          </a:xfrm>
          <a:prstGeom prst="line">
            <a:avLst/>
          </a:prstGeom>
          <a:noFill/>
          <a:ln w="12700">
            <a:solidFill>
              <a:srgbClr val="FFFFFF">
                <a:lumMod val="50000"/>
              </a:srgbClr>
            </a:solidFill>
            <a:miter lim="800000"/>
            <a:headEnd/>
            <a:tailEnd/>
          </a:ln>
          <a:effectLst/>
          <a:extLst/>
        </p:spPr>
      </p:cxnSp>
      <p:sp>
        <p:nvSpPr>
          <p:cNvPr id="51" name="Rectangle 50"/>
          <p:cNvSpPr/>
          <p:nvPr/>
        </p:nvSpPr>
        <p:spPr bwMode="auto">
          <a:xfrm>
            <a:off x="2995119" y="5605430"/>
            <a:ext cx="555116" cy="462849"/>
          </a:xfrm>
          <a:prstGeom prst="rect">
            <a:avLst/>
          </a:prstGeom>
          <a:solidFill>
            <a:schemeClr val="tx2">
              <a:lumMod val="90000"/>
              <a:lumOff val="10000"/>
            </a:schemeClr>
          </a:solidFill>
          <a:ln w="25400" cap="flat" cmpd="sng" algn="ctr">
            <a:noFill/>
            <a:prstDash val="solid"/>
          </a:ln>
          <a:effectLst/>
        </p:spPr>
        <p:txBody>
          <a:bodyPr lIns="129997" tIns="64998" rIns="129997" bIns="64998" anchor="ctr"/>
          <a:lstStyle/>
          <a:p>
            <a:pPr algn="ctr" defTabSz="449155" fontAlgn="base">
              <a:spcBef>
                <a:spcPct val="0"/>
              </a:spcBef>
              <a:spcAft>
                <a:spcPct val="0"/>
              </a:spcAft>
              <a:buClr>
                <a:srgbClr val="000000"/>
              </a:buClr>
              <a:buSzPct val="100000"/>
            </a:pPr>
            <a:r>
              <a:rPr lang="en-US" sz="1600" kern="0" dirty="0">
                <a:solidFill>
                  <a:srgbClr val="FFFFFF"/>
                </a:solidFill>
                <a:latin typeface="Roboto Light" pitchFamily="2" charset="0"/>
                <a:ea typeface="Roboto Light" pitchFamily="2" charset="0"/>
              </a:rPr>
              <a:t>W</a:t>
            </a:r>
          </a:p>
        </p:txBody>
      </p:sp>
      <p:cxnSp>
        <p:nvCxnSpPr>
          <p:cNvPr id="55" name="Straight Connector 54"/>
          <p:cNvCxnSpPr>
            <a:stCxn id="44" idx="3"/>
          </p:cNvCxnSpPr>
          <p:nvPr/>
        </p:nvCxnSpPr>
        <p:spPr bwMode="auto">
          <a:xfrm>
            <a:off x="1781760" y="4049864"/>
            <a:ext cx="329122" cy="0"/>
          </a:xfrm>
          <a:prstGeom prst="line">
            <a:avLst/>
          </a:prstGeom>
          <a:noFill/>
          <a:ln w="12700">
            <a:solidFill>
              <a:srgbClr val="FFFFFF">
                <a:lumMod val="50000"/>
              </a:srgbClr>
            </a:solidFill>
            <a:miter lim="800000"/>
            <a:headEnd/>
            <a:tailEnd/>
          </a:ln>
          <a:effectLst/>
          <a:extLst/>
        </p:spPr>
      </p:cxnSp>
      <p:sp>
        <p:nvSpPr>
          <p:cNvPr id="56" name="Rectangle 55"/>
          <p:cNvSpPr/>
          <p:nvPr/>
        </p:nvSpPr>
        <p:spPr bwMode="auto">
          <a:xfrm>
            <a:off x="470405" y="1183724"/>
            <a:ext cx="552092" cy="462849"/>
          </a:xfrm>
          <a:prstGeom prst="rect">
            <a:avLst/>
          </a:prstGeom>
          <a:solidFill>
            <a:schemeClr val="accent4"/>
          </a:solidFill>
          <a:ln w="25400" cap="flat" cmpd="sng" algn="ctr">
            <a:noFill/>
            <a:prstDash val="solid"/>
          </a:ln>
          <a:effectLst/>
        </p:spPr>
        <p:txBody>
          <a:bodyPr lIns="129997" tIns="64998" rIns="129997" bIns="64998" anchor="ctr"/>
          <a:lstStyle/>
          <a:p>
            <a:pPr algn="ctr" defTabSz="449155" fontAlgn="base">
              <a:spcBef>
                <a:spcPct val="0"/>
              </a:spcBef>
              <a:spcAft>
                <a:spcPct val="0"/>
              </a:spcAft>
              <a:buClr>
                <a:srgbClr val="000000"/>
              </a:buClr>
              <a:buSzPct val="100000"/>
              <a:defRPr/>
            </a:pPr>
            <a:r>
              <a:rPr lang="en-US" sz="1600" kern="0" dirty="0">
                <a:solidFill>
                  <a:srgbClr val="FFFFFF"/>
                </a:solidFill>
                <a:latin typeface="Roboto Light" pitchFamily="2" charset="0"/>
                <a:ea typeface="Roboto Light" pitchFamily="2" charset="0"/>
              </a:rPr>
              <a:t>W</a:t>
            </a:r>
          </a:p>
        </p:txBody>
      </p:sp>
      <p:sp>
        <p:nvSpPr>
          <p:cNvPr id="3" name="Rectangle 2"/>
          <p:cNvSpPr/>
          <p:nvPr/>
        </p:nvSpPr>
        <p:spPr bwMode="auto">
          <a:xfrm>
            <a:off x="323528" y="2276873"/>
            <a:ext cx="8424936" cy="4168252"/>
          </a:xfrm>
          <a:custGeom>
            <a:avLst/>
            <a:gdLst>
              <a:gd name="connsiteX0" fmla="*/ 0 w 8278059"/>
              <a:gd name="connsiteY0" fmla="*/ 0 h 4104456"/>
              <a:gd name="connsiteX1" fmla="*/ 8278059 w 8278059"/>
              <a:gd name="connsiteY1" fmla="*/ 0 h 4104456"/>
              <a:gd name="connsiteX2" fmla="*/ 8278059 w 8278059"/>
              <a:gd name="connsiteY2" fmla="*/ 4104456 h 4104456"/>
              <a:gd name="connsiteX3" fmla="*/ 0 w 8278059"/>
              <a:gd name="connsiteY3" fmla="*/ 4104456 h 4104456"/>
              <a:gd name="connsiteX4" fmla="*/ 0 w 8278059"/>
              <a:gd name="connsiteY4" fmla="*/ 0 h 4104456"/>
              <a:gd name="connsiteX0" fmla="*/ 95693 w 8373752"/>
              <a:gd name="connsiteY0" fmla="*/ 0 h 4200149"/>
              <a:gd name="connsiteX1" fmla="*/ 8373752 w 8373752"/>
              <a:gd name="connsiteY1" fmla="*/ 0 h 4200149"/>
              <a:gd name="connsiteX2" fmla="*/ 8373752 w 8373752"/>
              <a:gd name="connsiteY2" fmla="*/ 4104456 h 4200149"/>
              <a:gd name="connsiteX3" fmla="*/ 0 w 8373752"/>
              <a:gd name="connsiteY3" fmla="*/ 4200149 h 4200149"/>
              <a:gd name="connsiteX4" fmla="*/ 95693 w 8373752"/>
              <a:gd name="connsiteY4" fmla="*/ 0 h 4200149"/>
              <a:gd name="connsiteX0" fmla="*/ 53163 w 8331222"/>
              <a:gd name="connsiteY0" fmla="*/ 0 h 4168252"/>
              <a:gd name="connsiteX1" fmla="*/ 8331222 w 8331222"/>
              <a:gd name="connsiteY1" fmla="*/ 0 h 4168252"/>
              <a:gd name="connsiteX2" fmla="*/ 8331222 w 8331222"/>
              <a:gd name="connsiteY2" fmla="*/ 4104456 h 4168252"/>
              <a:gd name="connsiteX3" fmla="*/ 0 w 8331222"/>
              <a:gd name="connsiteY3" fmla="*/ 4168252 h 4168252"/>
              <a:gd name="connsiteX4" fmla="*/ 53163 w 8331222"/>
              <a:gd name="connsiteY4" fmla="*/ 0 h 4168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1222" h="4168252">
                <a:moveTo>
                  <a:pt x="53163" y="0"/>
                </a:moveTo>
                <a:lnTo>
                  <a:pt x="8331222" y="0"/>
                </a:lnTo>
                <a:lnTo>
                  <a:pt x="8331222" y="4104456"/>
                </a:lnTo>
                <a:lnTo>
                  <a:pt x="0" y="4168252"/>
                </a:lnTo>
                <a:lnTo>
                  <a:pt x="53163" y="0"/>
                </a:lnTo>
                <a:close/>
              </a:path>
            </a:pathLst>
          </a:custGeom>
          <a:noFill/>
          <a:ln w="25400" cap="flat" cmpd="sng" algn="ctr">
            <a:solidFill>
              <a:schemeClr val="tx2">
                <a:lumMod val="75000"/>
                <a:lumOff val="25000"/>
              </a:schemeClr>
            </a:solid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endParaRPr lang="en-US" sz="900" b="1" dirty="0">
              <a:solidFill>
                <a:schemeClr val="bg1"/>
              </a:solidFill>
              <a:latin typeface="Roboto Light"/>
            </a:endParaRPr>
          </a:p>
        </p:txBody>
      </p:sp>
    </p:spTree>
    <p:extLst>
      <p:ext uri="{BB962C8B-B14F-4D97-AF65-F5344CB8AC3E}">
        <p14:creationId xmlns:p14="http://schemas.microsoft.com/office/powerpoint/2010/main" val="106267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0" presetClass="path" presetSubtype="0" accel="50000" decel="50000" fill="hold" grpId="1" nodeType="afterEffect">
                                  <p:stCondLst>
                                    <p:cond delay="0"/>
                                  </p:stCondLst>
                                  <p:childTnLst>
                                    <p:animMotion origin="layout" path="M 2.77778E-6 -2.26799E-6 L 0.17899 0.38394 " pathEditMode="relative" rAng="0" ptsTypes="AA">
                                      <p:cBhvr>
                                        <p:cTn id="10" dur="2000" fill="hold"/>
                                        <p:tgtEl>
                                          <p:spTgt spid="56"/>
                                        </p:tgtEl>
                                        <p:attrNameLst>
                                          <p:attrName>ppt_x</p:attrName>
                                          <p:attrName>ppt_y</p:attrName>
                                        </p:attrNameLst>
                                      </p:cBhvr>
                                      <p:rCtr x="8941" y="19185"/>
                                    </p:animMotion>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6</a:t>
            </a:fld>
            <a:endParaRPr lang="en-US" dirty="0"/>
          </a:p>
        </p:txBody>
      </p:sp>
      <p:sp>
        <p:nvSpPr>
          <p:cNvPr id="3" name="Text Placeholder 2"/>
          <p:cNvSpPr>
            <a:spLocks noGrp="1"/>
          </p:cNvSpPr>
          <p:nvPr>
            <p:ph type="body" sz="quarter" idx="11"/>
          </p:nvPr>
        </p:nvSpPr>
        <p:spPr/>
        <p:txBody>
          <a:bodyPr/>
          <a:lstStyle/>
          <a:p>
            <a:r>
              <a:rPr lang="en-US" dirty="0" smtClean="0"/>
              <a:t>Intro to Backbase CXP</a:t>
            </a:r>
            <a:endParaRPr lang="en-US" dirty="0"/>
          </a:p>
          <a:p>
            <a:endParaRPr lang="en-US" dirty="0"/>
          </a:p>
        </p:txBody>
      </p:sp>
      <p:sp>
        <p:nvSpPr>
          <p:cNvPr id="4" name="Text Placeholder 3"/>
          <p:cNvSpPr>
            <a:spLocks noGrp="1"/>
          </p:cNvSpPr>
          <p:nvPr>
            <p:ph type="body" sz="quarter" idx="12"/>
          </p:nvPr>
        </p:nvSpPr>
        <p:spPr/>
        <p:txBody>
          <a:bodyPr/>
          <a:lstStyle/>
          <a:p>
            <a:r>
              <a:rPr lang="en-US" dirty="0" smtClean="0"/>
              <a:t>Portal Essentials</a:t>
            </a:r>
            <a:endParaRPr lang="en-US" dirty="0"/>
          </a:p>
        </p:txBody>
      </p:sp>
    </p:spTree>
    <p:extLst>
      <p:ext uri="{BB962C8B-B14F-4D97-AF65-F5344CB8AC3E}">
        <p14:creationId xmlns:p14="http://schemas.microsoft.com/office/powerpoint/2010/main" val="144329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8"/>
          <p:cNvSpPr/>
          <p:nvPr/>
        </p:nvSpPr>
        <p:spPr>
          <a:xfrm>
            <a:off x="323528" y="1017596"/>
            <a:ext cx="8532122" cy="793320"/>
          </a:xfrm>
          <a:custGeom>
            <a:avLst/>
            <a:gdLst>
              <a:gd name="connsiteX0" fmla="*/ 0 w 8455922"/>
              <a:gd name="connsiteY0" fmla="*/ 0 h 755220"/>
              <a:gd name="connsiteX1" fmla="*/ 8455922 w 8455922"/>
              <a:gd name="connsiteY1" fmla="*/ 0 h 755220"/>
              <a:gd name="connsiteX2" fmla="*/ 8455922 w 8455922"/>
              <a:gd name="connsiteY2" fmla="*/ 755220 h 755220"/>
              <a:gd name="connsiteX3" fmla="*/ 0 w 8455922"/>
              <a:gd name="connsiteY3" fmla="*/ 755220 h 755220"/>
              <a:gd name="connsiteX4" fmla="*/ 0 w 8455922"/>
              <a:gd name="connsiteY4" fmla="*/ 0 h 755220"/>
              <a:gd name="connsiteX0" fmla="*/ 0 w 8532122"/>
              <a:gd name="connsiteY0" fmla="*/ 0 h 793320"/>
              <a:gd name="connsiteX1" fmla="*/ 8455922 w 8532122"/>
              <a:gd name="connsiteY1" fmla="*/ 0 h 793320"/>
              <a:gd name="connsiteX2" fmla="*/ 8532122 w 8532122"/>
              <a:gd name="connsiteY2" fmla="*/ 793320 h 793320"/>
              <a:gd name="connsiteX3" fmla="*/ 0 w 8532122"/>
              <a:gd name="connsiteY3" fmla="*/ 755220 h 793320"/>
              <a:gd name="connsiteX4" fmla="*/ 0 w 8532122"/>
              <a:gd name="connsiteY4" fmla="*/ 0 h 79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2122" h="793320">
                <a:moveTo>
                  <a:pt x="0" y="0"/>
                </a:moveTo>
                <a:lnTo>
                  <a:pt x="8455922" y="0"/>
                </a:lnTo>
                <a:lnTo>
                  <a:pt x="8532122" y="793320"/>
                </a:lnTo>
                <a:lnTo>
                  <a:pt x="0" y="755220"/>
                </a:lnTo>
                <a:lnTo>
                  <a:pt x="0" y="0"/>
                </a:lnTo>
                <a:close/>
              </a:path>
            </a:pathLst>
          </a:custGeom>
          <a:solidFill>
            <a:schemeClr val="tx1">
              <a:lumMod val="50000"/>
              <a:lumOff val="50000"/>
            </a:schemeClr>
          </a:solidFill>
          <a:ln>
            <a:noFill/>
          </a:ln>
          <a:effectLst/>
          <a:scene3d>
            <a:camera prst="orthographicFront">
              <a:rot lat="0" lon="0" rev="0"/>
            </a:camera>
            <a:lightRig rig="threePt" dir="t">
              <a:rot lat="0" lon="0" rev="1200000"/>
            </a:lightRig>
          </a:scene3d>
          <a:sp3d>
            <a:bevelT w="0" h="0"/>
          </a:sp3d>
        </p:spPr>
        <p:txBody>
          <a:bodyPr lIns="129997" tIns="64998" rIns="129997" bIns="64998" anchor="ctr"/>
          <a:lstStyle/>
          <a:p>
            <a:pPr algn="ctr" defTabSz="449155" fontAlgn="base">
              <a:spcBef>
                <a:spcPct val="0"/>
              </a:spcBef>
              <a:spcAft>
                <a:spcPct val="0"/>
              </a:spcAft>
              <a:buClr>
                <a:srgbClr val="000000"/>
              </a:buClr>
              <a:buSzPct val="100000"/>
            </a:pPr>
            <a:r>
              <a:rPr lang="en-US" sz="1600" kern="0" dirty="0">
                <a:solidFill>
                  <a:srgbClr val="FFFFFF"/>
                </a:solidFill>
                <a:latin typeface="Roboto Light" pitchFamily="2" charset="0"/>
                <a:ea typeface="Roboto Light" pitchFamily="2" charset="0"/>
              </a:rPr>
              <a:t>Base Elements (</a:t>
            </a:r>
            <a:r>
              <a:rPr lang="en-US" sz="1600" kern="0" dirty="0" err="1">
                <a:solidFill>
                  <a:srgbClr val="FFFFFF"/>
                </a:solidFill>
                <a:latin typeface="Roboto Light" pitchFamily="2" charset="0"/>
                <a:ea typeface="Roboto Light" pitchFamily="2" charset="0"/>
              </a:rPr>
              <a:t>eg</a:t>
            </a:r>
            <a:r>
              <a:rPr lang="en-US" sz="1600" kern="0" dirty="0">
                <a:solidFill>
                  <a:srgbClr val="FFFFFF"/>
                </a:solidFill>
                <a:latin typeface="Roboto Light" pitchFamily="2" charset="0"/>
                <a:ea typeface="Roboto Light" pitchFamily="2" charset="0"/>
              </a:rPr>
              <a:t>. Widgets/Templates)</a:t>
            </a:r>
          </a:p>
        </p:txBody>
      </p:sp>
      <p:sp>
        <p:nvSpPr>
          <p:cNvPr id="24" name="Rectangle 23"/>
          <p:cNvSpPr/>
          <p:nvPr/>
        </p:nvSpPr>
        <p:spPr bwMode="auto">
          <a:xfrm>
            <a:off x="470405" y="1183724"/>
            <a:ext cx="552982" cy="461069"/>
          </a:xfrm>
          <a:prstGeom prst="rect">
            <a:avLst/>
          </a:prstGeom>
          <a:solidFill>
            <a:srgbClr val="FFFFFF"/>
          </a:solidFill>
          <a:ln w="25400" cap="flat" cmpd="sng" algn="ctr">
            <a:noFill/>
            <a:prstDash val="solid"/>
          </a:ln>
          <a:effectLst/>
        </p:spPr>
        <p:txBody>
          <a:bodyPr lIns="129997" tIns="64998" rIns="129997" bIns="64998" anchor="ctr"/>
          <a:lstStyle/>
          <a:p>
            <a:pPr algn="ctr" defTabSz="449155" fontAlgn="base">
              <a:spcBef>
                <a:spcPct val="0"/>
              </a:spcBef>
              <a:spcAft>
                <a:spcPct val="0"/>
              </a:spcAft>
              <a:buClr>
                <a:srgbClr val="000000"/>
              </a:buClr>
              <a:buSzPct val="100000"/>
              <a:defRPr/>
            </a:pPr>
            <a:r>
              <a:rPr lang="en-US" sz="1600" kern="0" dirty="0">
                <a:solidFill>
                  <a:srgbClr val="000000"/>
                </a:solidFill>
                <a:latin typeface="Roboto Light" pitchFamily="2" charset="0"/>
                <a:ea typeface="Roboto Light" pitchFamily="2" charset="0"/>
              </a:rPr>
              <a:t>W</a:t>
            </a:r>
          </a:p>
        </p:txBody>
      </p:sp>
      <p:sp>
        <p:nvSpPr>
          <p:cNvPr id="25" name="Rectangle 24"/>
          <p:cNvSpPr/>
          <p:nvPr/>
        </p:nvSpPr>
        <p:spPr bwMode="auto">
          <a:xfrm>
            <a:off x="1228745" y="1183724"/>
            <a:ext cx="552982" cy="461069"/>
          </a:xfrm>
          <a:prstGeom prst="rect">
            <a:avLst/>
          </a:prstGeom>
          <a:solidFill>
            <a:srgbClr val="FFFFFF"/>
          </a:solidFill>
          <a:ln w="25400" cap="flat" cmpd="sng" algn="ctr">
            <a:noFill/>
            <a:prstDash val="solid"/>
          </a:ln>
          <a:effectLst/>
        </p:spPr>
        <p:txBody>
          <a:bodyPr lIns="129997" tIns="64998" rIns="129997" bIns="64998" anchor="ctr"/>
          <a:lstStyle/>
          <a:p>
            <a:pPr algn="ctr" defTabSz="449155" fontAlgn="base">
              <a:spcBef>
                <a:spcPct val="0"/>
              </a:spcBef>
              <a:spcAft>
                <a:spcPct val="0"/>
              </a:spcAft>
              <a:buClr>
                <a:srgbClr val="000000"/>
              </a:buClr>
              <a:buSzPct val="100000"/>
              <a:defRPr/>
            </a:pPr>
            <a:r>
              <a:rPr lang="en-US" sz="1600" kern="0" dirty="0">
                <a:solidFill>
                  <a:srgbClr val="000000"/>
                </a:solidFill>
                <a:latin typeface="Roboto Light" pitchFamily="2" charset="0"/>
                <a:ea typeface="Roboto Light" pitchFamily="2" charset="0"/>
              </a:rPr>
              <a:t>W</a:t>
            </a:r>
          </a:p>
        </p:txBody>
      </p:sp>
      <p:sp>
        <p:nvSpPr>
          <p:cNvPr id="26" name="Rectangle 25"/>
          <p:cNvSpPr/>
          <p:nvPr/>
        </p:nvSpPr>
        <p:spPr bwMode="auto">
          <a:xfrm>
            <a:off x="1987975" y="1183724"/>
            <a:ext cx="551475" cy="461069"/>
          </a:xfrm>
          <a:prstGeom prst="rect">
            <a:avLst/>
          </a:prstGeom>
          <a:solidFill>
            <a:srgbClr val="FFFFFF"/>
          </a:solidFill>
          <a:ln w="25400" cap="flat" cmpd="sng" algn="ctr">
            <a:noFill/>
            <a:prstDash val="solid"/>
          </a:ln>
          <a:effectLst/>
        </p:spPr>
        <p:txBody>
          <a:bodyPr lIns="129997" tIns="64998" rIns="129997" bIns="64998" anchor="ctr"/>
          <a:lstStyle/>
          <a:p>
            <a:pPr algn="ctr" defTabSz="449155" fontAlgn="base">
              <a:spcBef>
                <a:spcPct val="0"/>
              </a:spcBef>
              <a:spcAft>
                <a:spcPct val="0"/>
              </a:spcAft>
              <a:buClr>
                <a:srgbClr val="000000"/>
              </a:buClr>
              <a:buSzPct val="100000"/>
              <a:defRPr/>
            </a:pPr>
            <a:r>
              <a:rPr lang="en-US" sz="1600" kern="0" dirty="0">
                <a:solidFill>
                  <a:srgbClr val="000000"/>
                </a:solidFill>
                <a:latin typeface="Roboto Light" pitchFamily="2" charset="0"/>
                <a:ea typeface="Roboto Light" pitchFamily="2" charset="0"/>
              </a:rPr>
              <a:t>W</a:t>
            </a:r>
          </a:p>
        </p:txBody>
      </p:sp>
      <p:sp>
        <p:nvSpPr>
          <p:cNvPr id="2" name="Text Placeholder 1"/>
          <p:cNvSpPr>
            <a:spLocks noGrp="1"/>
          </p:cNvSpPr>
          <p:nvPr>
            <p:ph type="body" sz="quarter" idx="13"/>
          </p:nvPr>
        </p:nvSpPr>
        <p:spPr/>
        <p:txBody>
          <a:bodyPr/>
          <a:lstStyle/>
          <a:p>
            <a:r>
              <a:rPr lang="en-US" dirty="0" smtClean="0"/>
              <a:t>Personalization: </a:t>
            </a:r>
            <a:r>
              <a:rPr lang="en-US" dirty="0"/>
              <a:t>Extending Global Model User Model</a:t>
            </a:r>
          </a:p>
        </p:txBody>
      </p:sp>
      <p:sp>
        <p:nvSpPr>
          <p:cNvPr id="4" name="Slide Number Placeholder 3"/>
          <p:cNvSpPr>
            <a:spLocks noGrp="1"/>
          </p:cNvSpPr>
          <p:nvPr>
            <p:ph type="sldNum" sz="quarter" idx="4"/>
          </p:nvPr>
        </p:nvSpPr>
        <p:spPr>
          <a:xfrm>
            <a:off x="7526524" y="6572652"/>
            <a:ext cx="1590677" cy="242500"/>
          </a:xfrm>
        </p:spPr>
        <p:txBody>
          <a:bodyPr/>
          <a:lstStyle/>
          <a:p>
            <a:fld id="{6FF59741-7650-A046-95B5-8D31235C520E}" type="slidenum">
              <a:rPr lang="en-US" smtClean="0">
                <a:latin typeface="Roboto Light" pitchFamily="2" charset="0"/>
                <a:ea typeface="Roboto Light" pitchFamily="2" charset="0"/>
              </a:rPr>
              <a:pPr/>
              <a:t>60</a:t>
            </a:fld>
            <a:endParaRPr lang="en-US" dirty="0">
              <a:latin typeface="Roboto Light" pitchFamily="2" charset="0"/>
              <a:ea typeface="Roboto Light" pitchFamily="2" charset="0"/>
            </a:endParaRPr>
          </a:p>
        </p:txBody>
      </p:sp>
      <p:cxnSp>
        <p:nvCxnSpPr>
          <p:cNvPr id="41" name="Elbow Connector 40"/>
          <p:cNvCxnSpPr/>
          <p:nvPr/>
        </p:nvCxnSpPr>
        <p:spPr bwMode="gray">
          <a:xfrm rot="16200000" flipH="1">
            <a:off x="997487" y="3877828"/>
            <a:ext cx="398816" cy="277560"/>
          </a:xfrm>
          <a:prstGeom prst="bentConnector3">
            <a:avLst>
              <a:gd name="adj1" fmla="val 56520"/>
            </a:avLst>
          </a:prstGeom>
          <a:noFill/>
          <a:ln w="12700">
            <a:solidFill>
              <a:srgbClr val="FFFFFF">
                <a:lumMod val="50000"/>
              </a:srgbClr>
            </a:solidFill>
            <a:miter lim="800000"/>
            <a:headEnd/>
            <a:tailEnd/>
          </a:ln>
          <a:effectLst/>
          <a:extLst/>
        </p:spPr>
      </p:cxnSp>
      <p:cxnSp>
        <p:nvCxnSpPr>
          <p:cNvPr id="42" name="Elbow Connector 41"/>
          <p:cNvCxnSpPr>
            <a:stCxn id="43" idx="2"/>
          </p:cNvCxnSpPr>
          <p:nvPr/>
        </p:nvCxnSpPr>
        <p:spPr bwMode="gray">
          <a:xfrm rot="16200000" flipH="1">
            <a:off x="321693" y="4124214"/>
            <a:ext cx="1674360" cy="201517"/>
          </a:xfrm>
          <a:prstGeom prst="bentConnector3">
            <a:avLst>
              <a:gd name="adj1" fmla="val 92706"/>
            </a:avLst>
          </a:prstGeom>
          <a:noFill/>
          <a:ln w="12700">
            <a:solidFill>
              <a:srgbClr val="FFFFFF">
                <a:lumMod val="50000"/>
              </a:srgbClr>
            </a:solidFill>
            <a:miter lim="800000"/>
            <a:headEnd/>
            <a:tailEnd/>
          </a:ln>
          <a:effectLst/>
          <a:extLst/>
        </p:spPr>
      </p:cxnSp>
      <p:sp>
        <p:nvSpPr>
          <p:cNvPr id="43" name="Rectangle 42"/>
          <p:cNvSpPr/>
          <p:nvPr/>
        </p:nvSpPr>
        <p:spPr bwMode="auto">
          <a:xfrm>
            <a:off x="780557" y="2924946"/>
            <a:ext cx="555117" cy="462849"/>
          </a:xfrm>
          <a:prstGeom prst="rect">
            <a:avLst/>
          </a:prstGeom>
          <a:solidFill>
            <a:schemeClr val="tx2">
              <a:lumMod val="75000"/>
              <a:lumOff val="25000"/>
            </a:schemeClr>
          </a:solidFill>
          <a:ln w="25400" cap="flat" cmpd="sng" algn="ctr">
            <a:noFill/>
            <a:prstDash val="solid"/>
          </a:ln>
          <a:effectLst/>
        </p:spPr>
        <p:txBody>
          <a:bodyPr lIns="129997" tIns="64998" rIns="129997" bIns="64998" anchor="ctr"/>
          <a:lstStyle/>
          <a:p>
            <a:pPr algn="ctr" defTabSz="449155" fontAlgn="base">
              <a:spcBef>
                <a:spcPct val="0"/>
              </a:spcBef>
              <a:spcAft>
                <a:spcPct val="0"/>
              </a:spcAft>
              <a:buClr>
                <a:srgbClr val="000000"/>
              </a:buClr>
              <a:buSzPct val="100000"/>
              <a:defRPr/>
            </a:pPr>
            <a:r>
              <a:rPr lang="en-US" sz="1600" kern="0" dirty="0">
                <a:solidFill>
                  <a:srgbClr val="FFFFFF"/>
                </a:solidFill>
                <a:latin typeface="Roboto Light" pitchFamily="2" charset="0"/>
                <a:ea typeface="Roboto Light" pitchFamily="2" charset="0"/>
              </a:rPr>
              <a:t>P</a:t>
            </a:r>
          </a:p>
        </p:txBody>
      </p:sp>
      <p:cxnSp>
        <p:nvCxnSpPr>
          <p:cNvPr id="45" name="Straight Connector 44"/>
          <p:cNvCxnSpPr>
            <a:endCxn id="48" idx="1"/>
          </p:cNvCxnSpPr>
          <p:nvPr/>
        </p:nvCxnSpPr>
        <p:spPr bwMode="gray">
          <a:xfrm>
            <a:off x="1781760" y="4943360"/>
            <a:ext cx="330634" cy="1"/>
          </a:xfrm>
          <a:prstGeom prst="line">
            <a:avLst/>
          </a:prstGeom>
          <a:noFill/>
          <a:ln w="12700">
            <a:solidFill>
              <a:srgbClr val="FFFFFF">
                <a:lumMod val="50000"/>
              </a:srgbClr>
            </a:solidFill>
            <a:miter lim="800000"/>
            <a:headEnd/>
            <a:tailEnd/>
          </a:ln>
          <a:effectLst/>
          <a:extLst/>
        </p:spPr>
      </p:cxnSp>
      <p:cxnSp>
        <p:nvCxnSpPr>
          <p:cNvPr id="46" name="Elbow Connector 45"/>
          <p:cNvCxnSpPr>
            <a:stCxn id="47" idx="3"/>
            <a:endCxn id="49" idx="1"/>
          </p:cNvCxnSpPr>
          <p:nvPr/>
        </p:nvCxnSpPr>
        <p:spPr bwMode="gray">
          <a:xfrm>
            <a:off x="1781760" y="4943359"/>
            <a:ext cx="330634" cy="893494"/>
          </a:xfrm>
          <a:prstGeom prst="bentConnector3">
            <a:avLst>
              <a:gd name="adj1" fmla="val 50000"/>
            </a:avLst>
          </a:prstGeom>
          <a:noFill/>
          <a:ln w="12700">
            <a:solidFill>
              <a:srgbClr val="FFFFFF">
                <a:lumMod val="50000"/>
              </a:srgbClr>
            </a:solidFill>
            <a:miter lim="800000"/>
            <a:headEnd/>
            <a:tailEnd/>
          </a:ln>
          <a:effectLst/>
          <a:extLst/>
        </p:spPr>
      </p:cxnSp>
      <p:sp>
        <p:nvSpPr>
          <p:cNvPr id="44" name="Rectangle 43"/>
          <p:cNvSpPr/>
          <p:nvPr/>
        </p:nvSpPr>
        <p:spPr bwMode="auto">
          <a:xfrm>
            <a:off x="1228156" y="3818441"/>
            <a:ext cx="553604" cy="462849"/>
          </a:xfrm>
          <a:prstGeom prst="rect">
            <a:avLst/>
          </a:prstGeom>
          <a:solidFill>
            <a:schemeClr val="tx2">
              <a:lumMod val="75000"/>
              <a:lumOff val="25000"/>
            </a:schemeClr>
          </a:solidFill>
          <a:ln w="25400" cap="flat" cmpd="sng" algn="ctr">
            <a:noFill/>
            <a:prstDash val="solid"/>
          </a:ln>
          <a:effectLst/>
        </p:spPr>
        <p:txBody>
          <a:bodyPr lIns="129997" tIns="64998" rIns="129997" bIns="64998" anchor="ctr"/>
          <a:lstStyle/>
          <a:p>
            <a:pPr algn="ctr" defTabSz="449155" fontAlgn="base">
              <a:spcBef>
                <a:spcPct val="0"/>
              </a:spcBef>
              <a:spcAft>
                <a:spcPct val="0"/>
              </a:spcAft>
              <a:buClr>
                <a:srgbClr val="000000"/>
              </a:buClr>
              <a:buSzPct val="100000"/>
              <a:defRPr/>
            </a:pPr>
            <a:r>
              <a:rPr lang="en-US" sz="1600" kern="0" dirty="0">
                <a:solidFill>
                  <a:srgbClr val="FFFFFF"/>
                </a:solidFill>
                <a:latin typeface="Roboto Light" pitchFamily="2" charset="0"/>
                <a:ea typeface="Roboto Light" pitchFamily="2" charset="0"/>
              </a:rPr>
              <a:t>C</a:t>
            </a:r>
          </a:p>
        </p:txBody>
      </p:sp>
      <p:sp>
        <p:nvSpPr>
          <p:cNvPr id="47" name="Rectangle 46"/>
          <p:cNvSpPr/>
          <p:nvPr/>
        </p:nvSpPr>
        <p:spPr bwMode="auto">
          <a:xfrm>
            <a:off x="1228156" y="4711936"/>
            <a:ext cx="553604" cy="462849"/>
          </a:xfrm>
          <a:prstGeom prst="rect">
            <a:avLst/>
          </a:prstGeom>
          <a:solidFill>
            <a:schemeClr val="tx2">
              <a:lumMod val="75000"/>
              <a:lumOff val="25000"/>
            </a:schemeClr>
          </a:solidFill>
          <a:ln w="25400" cap="flat" cmpd="sng" algn="ctr">
            <a:noFill/>
            <a:prstDash val="solid"/>
          </a:ln>
          <a:effectLst/>
        </p:spPr>
        <p:txBody>
          <a:bodyPr lIns="129997" tIns="64998" rIns="129997" bIns="64998" anchor="ctr"/>
          <a:lstStyle/>
          <a:p>
            <a:pPr algn="ctr" defTabSz="449155" fontAlgn="base">
              <a:spcBef>
                <a:spcPct val="0"/>
              </a:spcBef>
              <a:spcAft>
                <a:spcPct val="0"/>
              </a:spcAft>
              <a:buClr>
                <a:srgbClr val="000000"/>
              </a:buClr>
              <a:buSzPct val="100000"/>
              <a:defRPr/>
            </a:pPr>
            <a:r>
              <a:rPr lang="en-US" sz="1600" kern="0" dirty="0">
                <a:solidFill>
                  <a:srgbClr val="FFFFFF"/>
                </a:solidFill>
                <a:latin typeface="Roboto Light" pitchFamily="2" charset="0"/>
                <a:ea typeface="Roboto Light" pitchFamily="2" charset="0"/>
              </a:rPr>
              <a:t>C</a:t>
            </a:r>
          </a:p>
        </p:txBody>
      </p:sp>
      <p:grpSp>
        <p:nvGrpSpPr>
          <p:cNvPr id="33" name="Group 32"/>
          <p:cNvGrpSpPr/>
          <p:nvPr/>
        </p:nvGrpSpPr>
        <p:grpSpPr>
          <a:xfrm>
            <a:off x="2112395" y="4711934"/>
            <a:ext cx="552092" cy="1356343"/>
            <a:chOff x="2101206" y="4711934"/>
            <a:chExt cx="552092" cy="1356343"/>
          </a:xfrm>
          <a:solidFill>
            <a:schemeClr val="tx2">
              <a:lumMod val="75000"/>
              <a:lumOff val="25000"/>
            </a:schemeClr>
          </a:solidFill>
        </p:grpSpPr>
        <p:sp>
          <p:nvSpPr>
            <p:cNvPr id="48" name="Rectangle 47"/>
            <p:cNvSpPr/>
            <p:nvPr/>
          </p:nvSpPr>
          <p:spPr bwMode="auto">
            <a:xfrm>
              <a:off x="2101206" y="4711934"/>
              <a:ext cx="552092" cy="462849"/>
            </a:xfrm>
            <a:prstGeom prst="rect">
              <a:avLst/>
            </a:prstGeom>
            <a:grpFill/>
            <a:ln w="25400" cap="flat" cmpd="sng" algn="ctr">
              <a:noFill/>
              <a:prstDash val="solid"/>
            </a:ln>
            <a:effectLst/>
          </p:spPr>
          <p:txBody>
            <a:bodyPr lIns="130028" tIns="65014" rIns="130028" bIns="65014" anchor="ctr"/>
            <a:lstStyle/>
            <a:p>
              <a:pPr algn="ctr" defTabSz="449155" fontAlgn="base">
                <a:spcBef>
                  <a:spcPct val="0"/>
                </a:spcBef>
                <a:spcAft>
                  <a:spcPct val="0"/>
                </a:spcAft>
                <a:buClr>
                  <a:srgbClr val="000000"/>
                </a:buClr>
                <a:buSzPct val="100000"/>
                <a:defRPr/>
              </a:pPr>
              <a:r>
                <a:rPr lang="en-US" sz="1600" kern="0" dirty="0">
                  <a:solidFill>
                    <a:srgbClr val="FFFFFF"/>
                  </a:solidFill>
                  <a:latin typeface="Roboto Light" pitchFamily="2" charset="0"/>
                  <a:ea typeface="Roboto Light" pitchFamily="2" charset="0"/>
                </a:rPr>
                <a:t>W</a:t>
              </a:r>
            </a:p>
          </p:txBody>
        </p:sp>
        <p:sp>
          <p:nvSpPr>
            <p:cNvPr id="49" name="Rectangle 48"/>
            <p:cNvSpPr/>
            <p:nvPr/>
          </p:nvSpPr>
          <p:spPr bwMode="auto">
            <a:xfrm>
              <a:off x="2101206" y="5605428"/>
              <a:ext cx="552092" cy="462849"/>
            </a:xfrm>
            <a:prstGeom prst="rect">
              <a:avLst/>
            </a:prstGeom>
            <a:grpFill/>
            <a:ln w="25400" cap="flat" cmpd="sng" algn="ctr">
              <a:noFill/>
              <a:prstDash val="solid"/>
            </a:ln>
            <a:effectLst/>
          </p:spPr>
          <p:txBody>
            <a:bodyPr lIns="130028" tIns="65014" rIns="130028" bIns="65014" anchor="ctr"/>
            <a:lstStyle/>
            <a:p>
              <a:pPr algn="ctr" defTabSz="449155" fontAlgn="base">
                <a:spcBef>
                  <a:spcPct val="0"/>
                </a:spcBef>
                <a:spcAft>
                  <a:spcPct val="0"/>
                </a:spcAft>
                <a:buClr>
                  <a:srgbClr val="000000"/>
                </a:buClr>
                <a:buSzPct val="100000"/>
              </a:pPr>
              <a:r>
                <a:rPr lang="en-US" sz="1600" kern="0" dirty="0">
                  <a:solidFill>
                    <a:srgbClr val="FFFFFF"/>
                  </a:solidFill>
                  <a:latin typeface="Roboto Light" pitchFamily="2" charset="0"/>
                  <a:ea typeface="Roboto Light" pitchFamily="2" charset="0"/>
                </a:rPr>
                <a:t>C</a:t>
              </a:r>
            </a:p>
          </p:txBody>
        </p:sp>
      </p:grpSp>
      <p:cxnSp>
        <p:nvCxnSpPr>
          <p:cNvPr id="50" name="Straight Connector 49"/>
          <p:cNvCxnSpPr>
            <a:stCxn id="49" idx="3"/>
            <a:endCxn id="51" idx="1"/>
          </p:cNvCxnSpPr>
          <p:nvPr/>
        </p:nvCxnSpPr>
        <p:spPr bwMode="gray">
          <a:xfrm>
            <a:off x="2664486" y="5836853"/>
            <a:ext cx="330633" cy="0"/>
          </a:xfrm>
          <a:prstGeom prst="line">
            <a:avLst/>
          </a:prstGeom>
          <a:noFill/>
          <a:ln w="12700">
            <a:solidFill>
              <a:srgbClr val="FFFFFF">
                <a:lumMod val="50000"/>
              </a:srgbClr>
            </a:solidFill>
            <a:miter lim="800000"/>
            <a:headEnd/>
            <a:tailEnd/>
          </a:ln>
          <a:effectLst/>
          <a:extLst/>
        </p:spPr>
      </p:cxnSp>
      <p:sp>
        <p:nvSpPr>
          <p:cNvPr id="51" name="Rectangle 50"/>
          <p:cNvSpPr/>
          <p:nvPr/>
        </p:nvSpPr>
        <p:spPr bwMode="auto">
          <a:xfrm>
            <a:off x="2995119" y="5605430"/>
            <a:ext cx="555116" cy="462849"/>
          </a:xfrm>
          <a:prstGeom prst="rect">
            <a:avLst/>
          </a:prstGeom>
          <a:solidFill>
            <a:schemeClr val="tx2">
              <a:lumMod val="75000"/>
              <a:lumOff val="25000"/>
            </a:schemeClr>
          </a:solidFill>
          <a:ln w="25400" cap="flat" cmpd="sng" algn="ctr">
            <a:noFill/>
            <a:prstDash val="solid"/>
          </a:ln>
          <a:effectLst/>
        </p:spPr>
        <p:txBody>
          <a:bodyPr lIns="129997" tIns="64998" rIns="129997" bIns="64998" anchor="ctr"/>
          <a:lstStyle/>
          <a:p>
            <a:pPr algn="ctr" defTabSz="449155" fontAlgn="base">
              <a:spcBef>
                <a:spcPct val="0"/>
              </a:spcBef>
              <a:spcAft>
                <a:spcPct val="0"/>
              </a:spcAft>
              <a:buClr>
                <a:srgbClr val="000000"/>
              </a:buClr>
              <a:buSzPct val="100000"/>
            </a:pPr>
            <a:r>
              <a:rPr lang="en-US" sz="1600" kern="0" dirty="0">
                <a:solidFill>
                  <a:srgbClr val="FFFFFF"/>
                </a:solidFill>
                <a:latin typeface="Roboto Light" pitchFamily="2" charset="0"/>
                <a:ea typeface="Roboto Light" pitchFamily="2" charset="0"/>
              </a:rPr>
              <a:t>W</a:t>
            </a:r>
          </a:p>
        </p:txBody>
      </p:sp>
      <p:cxnSp>
        <p:nvCxnSpPr>
          <p:cNvPr id="55" name="Straight Connector 54"/>
          <p:cNvCxnSpPr>
            <a:stCxn id="44" idx="3"/>
          </p:cNvCxnSpPr>
          <p:nvPr/>
        </p:nvCxnSpPr>
        <p:spPr bwMode="auto">
          <a:xfrm>
            <a:off x="1781760" y="4049864"/>
            <a:ext cx="329122" cy="0"/>
          </a:xfrm>
          <a:prstGeom prst="line">
            <a:avLst/>
          </a:prstGeom>
          <a:noFill/>
          <a:ln w="12700">
            <a:solidFill>
              <a:srgbClr val="FFFFFF">
                <a:lumMod val="50000"/>
              </a:srgbClr>
            </a:solidFill>
            <a:miter lim="800000"/>
            <a:headEnd/>
            <a:tailEnd/>
          </a:ln>
          <a:effectLst/>
          <a:extLst/>
        </p:spPr>
      </p:cxnSp>
      <p:sp>
        <p:nvSpPr>
          <p:cNvPr id="27" name="Rectangle 26"/>
          <p:cNvSpPr/>
          <p:nvPr/>
        </p:nvSpPr>
        <p:spPr bwMode="auto">
          <a:xfrm>
            <a:off x="2110882" y="3818441"/>
            <a:ext cx="553604" cy="462849"/>
          </a:xfrm>
          <a:prstGeom prst="rect">
            <a:avLst/>
          </a:prstGeom>
          <a:solidFill>
            <a:schemeClr val="tx1"/>
          </a:solidFill>
          <a:ln w="25400" cap="flat" cmpd="sng" algn="ctr">
            <a:noFill/>
            <a:prstDash val="solid"/>
          </a:ln>
          <a:effectLst/>
        </p:spPr>
        <p:txBody>
          <a:bodyPr lIns="129997" tIns="64998" rIns="129997" bIns="64998" anchor="ctr"/>
          <a:lstStyle/>
          <a:p>
            <a:pPr algn="ctr" defTabSz="449155" fontAlgn="base">
              <a:spcBef>
                <a:spcPct val="0"/>
              </a:spcBef>
              <a:spcAft>
                <a:spcPct val="0"/>
              </a:spcAft>
              <a:buClr>
                <a:srgbClr val="000000"/>
              </a:buClr>
              <a:buSzPct val="100000"/>
              <a:defRPr/>
            </a:pPr>
            <a:r>
              <a:rPr lang="en-US" sz="1600" kern="0" dirty="0">
                <a:solidFill>
                  <a:srgbClr val="FFFFFF"/>
                </a:solidFill>
                <a:latin typeface="Roboto Light" pitchFamily="2" charset="0"/>
                <a:ea typeface="Roboto Light" pitchFamily="2" charset="0"/>
              </a:rPr>
              <a:t>W</a:t>
            </a:r>
          </a:p>
        </p:txBody>
      </p:sp>
      <p:sp>
        <p:nvSpPr>
          <p:cNvPr id="28" name="TextBox 27"/>
          <p:cNvSpPr txBox="1">
            <a:spLocks noChangeArrowheads="1"/>
          </p:cNvSpPr>
          <p:nvPr/>
        </p:nvSpPr>
        <p:spPr bwMode="auto">
          <a:xfrm>
            <a:off x="2829802" y="2594184"/>
            <a:ext cx="3884440" cy="5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9997" tIns="64998" rIns="129997" bIns="64998">
            <a:spAutoFit/>
          </a:bodyPr>
          <a:lstStyle/>
          <a:p>
            <a:pPr algn="ctr" defTabSz="449155" fontAlgn="base">
              <a:spcBef>
                <a:spcPct val="0"/>
              </a:spcBef>
              <a:spcAft>
                <a:spcPct val="0"/>
              </a:spcAft>
              <a:buClr>
                <a:srgbClr val="000000"/>
              </a:buClr>
              <a:buSzPct val="100000"/>
            </a:pPr>
            <a:r>
              <a:rPr lang="en-US" sz="1400" dirty="0">
                <a:solidFill>
                  <a:srgbClr val="000000"/>
                </a:solidFill>
                <a:latin typeface="Roboto Light" pitchFamily="2" charset="0"/>
                <a:ea typeface="Roboto Light" pitchFamily="2" charset="0"/>
              </a:rPr>
              <a:t>Widget is extended with the changed preference</a:t>
            </a:r>
          </a:p>
        </p:txBody>
      </p:sp>
      <p:sp>
        <p:nvSpPr>
          <p:cNvPr id="29" name="TextBox 28"/>
          <p:cNvSpPr txBox="1">
            <a:spLocks noChangeArrowheads="1"/>
          </p:cNvSpPr>
          <p:nvPr/>
        </p:nvSpPr>
        <p:spPr bwMode="auto">
          <a:xfrm>
            <a:off x="4759422" y="3872796"/>
            <a:ext cx="3516208" cy="5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9997" tIns="64998" rIns="129997" bIns="64998">
            <a:spAutoFit/>
          </a:bodyPr>
          <a:lstStyle/>
          <a:p>
            <a:pPr algn="ctr" defTabSz="449155" fontAlgn="base">
              <a:spcBef>
                <a:spcPct val="0"/>
              </a:spcBef>
              <a:spcAft>
                <a:spcPct val="0"/>
              </a:spcAft>
              <a:buClr>
                <a:srgbClr val="000000"/>
              </a:buClr>
              <a:buSzPct val="100000"/>
            </a:pPr>
            <a:r>
              <a:rPr lang="en-US" sz="1400" dirty="0">
                <a:solidFill>
                  <a:srgbClr val="000000"/>
                </a:solidFill>
                <a:latin typeface="Roboto Light" pitchFamily="2" charset="0"/>
                <a:ea typeface="Roboto Light" pitchFamily="2" charset="0"/>
              </a:rPr>
              <a:t>The user model is therefore the delta of </a:t>
            </a:r>
          </a:p>
          <a:p>
            <a:pPr algn="ctr" defTabSz="449155" fontAlgn="base">
              <a:spcBef>
                <a:spcPct val="0"/>
              </a:spcBef>
              <a:spcAft>
                <a:spcPct val="0"/>
              </a:spcAft>
              <a:buClr>
                <a:srgbClr val="000000"/>
              </a:buClr>
              <a:buSzPct val="100000"/>
            </a:pPr>
            <a:r>
              <a:rPr lang="en-US" sz="1400" dirty="0">
                <a:solidFill>
                  <a:srgbClr val="000000"/>
                </a:solidFill>
                <a:latin typeface="Roboto Light" pitchFamily="2" charset="0"/>
                <a:ea typeface="Roboto Light" pitchFamily="2" charset="0"/>
              </a:rPr>
              <a:t>the Global model</a:t>
            </a:r>
          </a:p>
        </p:txBody>
      </p:sp>
      <p:sp>
        <p:nvSpPr>
          <p:cNvPr id="30" name="TextBox 29"/>
          <p:cNvSpPr txBox="1">
            <a:spLocks noChangeArrowheads="1"/>
          </p:cNvSpPr>
          <p:nvPr/>
        </p:nvSpPr>
        <p:spPr bwMode="auto">
          <a:xfrm>
            <a:off x="5796138" y="5043245"/>
            <a:ext cx="2304501" cy="5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9997" tIns="64998" rIns="129997" bIns="64998">
            <a:spAutoFit/>
          </a:bodyPr>
          <a:lstStyle/>
          <a:p>
            <a:pPr algn="ctr" defTabSz="449155" fontAlgn="base">
              <a:spcBef>
                <a:spcPct val="0"/>
              </a:spcBef>
              <a:spcAft>
                <a:spcPct val="0"/>
              </a:spcAft>
              <a:buClr>
                <a:srgbClr val="000000"/>
              </a:buClr>
              <a:buSzPct val="100000"/>
            </a:pPr>
            <a:r>
              <a:rPr lang="en-US" altLang="nl-NL" sz="1400" dirty="0">
                <a:solidFill>
                  <a:srgbClr val="000000"/>
                </a:solidFill>
                <a:latin typeface="Roboto Light" pitchFamily="2" charset="0"/>
                <a:ea typeface="Roboto Light" pitchFamily="2" charset="0"/>
              </a:rPr>
              <a:t>“</a:t>
            </a:r>
            <a:r>
              <a:rPr lang="en-US" sz="1400" dirty="0">
                <a:solidFill>
                  <a:srgbClr val="000000"/>
                </a:solidFill>
                <a:latin typeface="Roboto Light" pitchFamily="2" charset="0"/>
                <a:ea typeface="Roboto Light" pitchFamily="2" charset="0"/>
              </a:rPr>
              <a:t>Cascading</a:t>
            </a:r>
            <a:r>
              <a:rPr lang="en-US" altLang="nl-NL" sz="1400" dirty="0">
                <a:solidFill>
                  <a:srgbClr val="000000"/>
                </a:solidFill>
                <a:latin typeface="Roboto Light" pitchFamily="2" charset="0"/>
                <a:ea typeface="Roboto Light" pitchFamily="2" charset="0"/>
              </a:rPr>
              <a:t>”</a:t>
            </a:r>
            <a:r>
              <a:rPr lang="en-US" sz="1400" dirty="0">
                <a:solidFill>
                  <a:srgbClr val="000000"/>
                </a:solidFill>
                <a:latin typeface="Roboto Light" pitchFamily="2" charset="0"/>
                <a:ea typeface="Roboto Light" pitchFamily="2" charset="0"/>
              </a:rPr>
              <a:t> resolving of</a:t>
            </a:r>
            <a:br>
              <a:rPr lang="en-US" sz="1400" dirty="0">
                <a:solidFill>
                  <a:srgbClr val="000000"/>
                </a:solidFill>
                <a:latin typeface="Roboto Light" pitchFamily="2" charset="0"/>
                <a:ea typeface="Roboto Light" pitchFamily="2" charset="0"/>
              </a:rPr>
            </a:br>
            <a:r>
              <a:rPr lang="en-US" sz="1400" dirty="0">
                <a:solidFill>
                  <a:srgbClr val="000000"/>
                </a:solidFill>
                <a:latin typeface="Roboto Light" pitchFamily="2" charset="0"/>
                <a:ea typeface="Roboto Light" pitchFamily="2" charset="0"/>
              </a:rPr>
              <a:t>properties values</a:t>
            </a:r>
          </a:p>
        </p:txBody>
      </p:sp>
      <p:sp>
        <p:nvSpPr>
          <p:cNvPr id="31" name="TextBox 30"/>
          <p:cNvSpPr txBox="1">
            <a:spLocks noChangeArrowheads="1"/>
          </p:cNvSpPr>
          <p:nvPr/>
        </p:nvSpPr>
        <p:spPr bwMode="auto">
          <a:xfrm>
            <a:off x="1670994" y="3256612"/>
            <a:ext cx="2894347"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9997" tIns="64998" rIns="129997" bIns="64998">
            <a:spAutoFit/>
          </a:bodyPr>
          <a:lstStyle/>
          <a:p>
            <a:pPr algn="ctr" defTabSz="449155" fontAlgn="base">
              <a:spcBef>
                <a:spcPct val="0"/>
              </a:spcBef>
              <a:spcAft>
                <a:spcPct val="0"/>
              </a:spcAft>
              <a:buClr>
                <a:srgbClr val="000000"/>
              </a:buClr>
              <a:buSzPct val="100000"/>
            </a:pPr>
            <a:r>
              <a:rPr lang="en-US" sz="1400" dirty="0">
                <a:solidFill>
                  <a:srgbClr val="000000"/>
                </a:solidFill>
                <a:latin typeface="Roboto Light" pitchFamily="2" charset="0"/>
                <a:ea typeface="Roboto Light" pitchFamily="2" charset="0"/>
              </a:rPr>
              <a:t>User changes a preference</a:t>
            </a:r>
          </a:p>
        </p:txBody>
      </p:sp>
      <p:sp>
        <p:nvSpPr>
          <p:cNvPr id="32" name="Rectangle 31"/>
          <p:cNvSpPr>
            <a:spLocks noChangeArrowheads="1"/>
          </p:cNvSpPr>
          <p:nvPr/>
        </p:nvSpPr>
        <p:spPr bwMode="auto">
          <a:xfrm>
            <a:off x="2110882" y="3818439"/>
            <a:ext cx="554400" cy="464400"/>
          </a:xfrm>
          <a:prstGeom prst="rect">
            <a:avLst/>
          </a:prstGeom>
          <a:solidFill>
            <a:schemeClr val="accent4"/>
          </a:solidFill>
          <a:ln w="38100">
            <a:noFill/>
            <a:round/>
            <a:headEnd/>
            <a:tailEnd/>
          </a:ln>
          <a:effectLst>
            <a:outerShdw blurRad="40000" dist="20000" dir="5400000" rotWithShape="0">
              <a:srgbClr val="808080">
                <a:alpha val="37999"/>
              </a:srgbClr>
            </a:outerShdw>
          </a:effectLst>
        </p:spPr>
        <p:txBody>
          <a:bodyPr lIns="129997" tIns="64998" rIns="129997" bIns="64998" anchor="ctr"/>
          <a:lstStyle/>
          <a:p>
            <a:pPr algn="ctr" defTabSz="449155" fontAlgn="base">
              <a:spcBef>
                <a:spcPct val="0"/>
              </a:spcBef>
              <a:spcAft>
                <a:spcPct val="0"/>
              </a:spcAft>
              <a:buClr>
                <a:srgbClr val="000000"/>
              </a:buClr>
              <a:buSzPct val="100000"/>
              <a:defRPr/>
            </a:pPr>
            <a:r>
              <a:rPr lang="en-US" sz="1400" kern="0" dirty="0">
                <a:solidFill>
                  <a:srgbClr val="FFFFFF"/>
                </a:solidFill>
                <a:latin typeface="Roboto Light" pitchFamily="2" charset="0"/>
                <a:ea typeface="Roboto Light" pitchFamily="2" charset="0"/>
              </a:rPr>
              <a:t>W</a:t>
            </a:r>
          </a:p>
        </p:txBody>
      </p:sp>
      <p:cxnSp>
        <p:nvCxnSpPr>
          <p:cNvPr id="34" name="Straight Arrow Connector 33"/>
          <p:cNvCxnSpPr/>
          <p:nvPr/>
        </p:nvCxnSpPr>
        <p:spPr bwMode="auto">
          <a:xfrm flipH="1">
            <a:off x="2664488" y="4046678"/>
            <a:ext cx="332145" cy="3962"/>
          </a:xfrm>
          <a:prstGeom prst="straightConnector1">
            <a:avLst/>
          </a:prstGeom>
          <a:noFill/>
          <a:ln w="12700">
            <a:solidFill>
              <a:srgbClr val="FFFFFF">
                <a:lumMod val="50000"/>
              </a:srgbClr>
            </a:solidFill>
            <a:prstDash val="sysDash"/>
            <a:miter lim="800000"/>
            <a:headEnd/>
            <a:tailEnd type="triangle"/>
          </a:ln>
          <a:effectLst/>
          <a:extLst/>
        </p:spPr>
      </p:cxnSp>
      <p:sp>
        <p:nvSpPr>
          <p:cNvPr id="35" name="Rectangle 2"/>
          <p:cNvSpPr/>
          <p:nvPr/>
        </p:nvSpPr>
        <p:spPr bwMode="auto">
          <a:xfrm>
            <a:off x="323528" y="2276873"/>
            <a:ext cx="8424936" cy="4168252"/>
          </a:xfrm>
          <a:custGeom>
            <a:avLst/>
            <a:gdLst>
              <a:gd name="connsiteX0" fmla="*/ 0 w 8278059"/>
              <a:gd name="connsiteY0" fmla="*/ 0 h 4104456"/>
              <a:gd name="connsiteX1" fmla="*/ 8278059 w 8278059"/>
              <a:gd name="connsiteY1" fmla="*/ 0 h 4104456"/>
              <a:gd name="connsiteX2" fmla="*/ 8278059 w 8278059"/>
              <a:gd name="connsiteY2" fmla="*/ 4104456 h 4104456"/>
              <a:gd name="connsiteX3" fmla="*/ 0 w 8278059"/>
              <a:gd name="connsiteY3" fmla="*/ 4104456 h 4104456"/>
              <a:gd name="connsiteX4" fmla="*/ 0 w 8278059"/>
              <a:gd name="connsiteY4" fmla="*/ 0 h 4104456"/>
              <a:gd name="connsiteX0" fmla="*/ 95693 w 8373752"/>
              <a:gd name="connsiteY0" fmla="*/ 0 h 4200149"/>
              <a:gd name="connsiteX1" fmla="*/ 8373752 w 8373752"/>
              <a:gd name="connsiteY1" fmla="*/ 0 h 4200149"/>
              <a:gd name="connsiteX2" fmla="*/ 8373752 w 8373752"/>
              <a:gd name="connsiteY2" fmla="*/ 4104456 h 4200149"/>
              <a:gd name="connsiteX3" fmla="*/ 0 w 8373752"/>
              <a:gd name="connsiteY3" fmla="*/ 4200149 h 4200149"/>
              <a:gd name="connsiteX4" fmla="*/ 95693 w 8373752"/>
              <a:gd name="connsiteY4" fmla="*/ 0 h 4200149"/>
              <a:gd name="connsiteX0" fmla="*/ 53163 w 8331222"/>
              <a:gd name="connsiteY0" fmla="*/ 0 h 4168252"/>
              <a:gd name="connsiteX1" fmla="*/ 8331222 w 8331222"/>
              <a:gd name="connsiteY1" fmla="*/ 0 h 4168252"/>
              <a:gd name="connsiteX2" fmla="*/ 8331222 w 8331222"/>
              <a:gd name="connsiteY2" fmla="*/ 4104456 h 4168252"/>
              <a:gd name="connsiteX3" fmla="*/ 0 w 8331222"/>
              <a:gd name="connsiteY3" fmla="*/ 4168252 h 4168252"/>
              <a:gd name="connsiteX4" fmla="*/ 53163 w 8331222"/>
              <a:gd name="connsiteY4" fmla="*/ 0 h 4168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1222" h="4168252">
                <a:moveTo>
                  <a:pt x="53163" y="0"/>
                </a:moveTo>
                <a:lnTo>
                  <a:pt x="8331222" y="0"/>
                </a:lnTo>
                <a:lnTo>
                  <a:pt x="8331222" y="4104456"/>
                </a:lnTo>
                <a:lnTo>
                  <a:pt x="0" y="4168252"/>
                </a:lnTo>
                <a:lnTo>
                  <a:pt x="53163" y="0"/>
                </a:lnTo>
                <a:close/>
              </a:path>
            </a:pathLst>
          </a:custGeom>
          <a:noFill/>
          <a:ln w="25400" cap="flat" cmpd="sng" algn="ctr">
            <a:solidFill>
              <a:schemeClr val="tx2">
                <a:lumMod val="75000"/>
                <a:lumOff val="25000"/>
              </a:schemeClr>
            </a:solid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endParaRPr lang="en-US" sz="900" b="1" dirty="0">
              <a:solidFill>
                <a:schemeClr val="bg1"/>
              </a:solidFill>
              <a:latin typeface="Roboto Light"/>
            </a:endParaRPr>
          </a:p>
        </p:txBody>
      </p:sp>
    </p:spTree>
    <p:extLst>
      <p:ext uri="{BB962C8B-B14F-4D97-AF65-F5344CB8AC3E}">
        <p14:creationId xmlns:p14="http://schemas.microsoft.com/office/powerpoint/2010/main" val="393880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500" fill="hold"/>
                                        <p:tgtEl>
                                          <p:spTgt spid="32"/>
                                        </p:tgtEl>
                                        <p:attrNameLst>
                                          <p:attrName>ppt_w</p:attrName>
                                        </p:attrNameLst>
                                      </p:cBhvr>
                                      <p:tavLst>
                                        <p:tav tm="0">
                                          <p:val>
                                            <p:fltVal val="0"/>
                                          </p:val>
                                        </p:tav>
                                        <p:tav tm="100000">
                                          <p:val>
                                            <p:strVal val="#ppt_w"/>
                                          </p:val>
                                        </p:tav>
                                      </p:tavLst>
                                    </p:anim>
                                    <p:anim calcmode="lin" valueType="num">
                                      <p:cBhvr>
                                        <p:cTn id="12" dur="500" fill="hold"/>
                                        <p:tgtEl>
                                          <p:spTgt spid="32"/>
                                        </p:tgtEl>
                                        <p:attrNameLst>
                                          <p:attrName>ppt_h</p:attrName>
                                        </p:attrNameLst>
                                      </p:cBhvr>
                                      <p:tavLst>
                                        <p:tav tm="0">
                                          <p:val>
                                            <p:fltVal val="0"/>
                                          </p:val>
                                        </p:tav>
                                        <p:tav tm="100000">
                                          <p:val>
                                            <p:strVal val="#ppt_h"/>
                                          </p:val>
                                        </p:tav>
                                      </p:tavLst>
                                    </p:anim>
                                    <p:animEffect transition="in" filter="fade">
                                      <p:cBhvr>
                                        <p:cTn id="13" dur="500"/>
                                        <p:tgtEl>
                                          <p:spTgt spid="32"/>
                                        </p:tgtEl>
                                      </p:cBhvr>
                                    </p:animEffect>
                                  </p:childTnLst>
                                </p:cTn>
                              </p:par>
                            </p:childTnLst>
                          </p:cTn>
                        </p:par>
                        <p:par>
                          <p:cTn id="14" fill="hold">
                            <p:stCondLst>
                              <p:cond delay="500"/>
                            </p:stCondLst>
                            <p:childTnLst>
                              <p:par>
                                <p:cTn id="15" presetID="0" presetClass="path" presetSubtype="0" accel="50000" decel="50000" fill="hold" grpId="1" nodeType="afterEffect">
                                  <p:stCondLst>
                                    <p:cond delay="0"/>
                                  </p:stCondLst>
                                  <p:childTnLst>
                                    <p:animMotion origin="layout" path="M -1.11111E-6 7.40741E-7 L 0.09722 7.40741E-7 " pathEditMode="relative" rAng="0" ptsTypes="AA">
                                      <p:cBhvr>
                                        <p:cTn id="16" dur="2000" fill="hold"/>
                                        <p:tgtEl>
                                          <p:spTgt spid="32"/>
                                        </p:tgtEl>
                                        <p:attrNameLst>
                                          <p:attrName>ppt_x</p:attrName>
                                          <p:attrName>ppt_y</p:attrName>
                                        </p:attrNameLst>
                                      </p:cBhvr>
                                      <p:rCtr x="4861" y="0"/>
                                    </p:animMotion>
                                  </p:childTnLst>
                                </p:cTn>
                              </p:par>
                            </p:childTnLst>
                          </p:cTn>
                        </p:par>
                        <p:par>
                          <p:cTn id="17" fill="hold">
                            <p:stCondLst>
                              <p:cond delay="2500"/>
                            </p:stCondLst>
                            <p:childTnLst>
                              <p:par>
                                <p:cTn id="18" presetID="12" presetClass="entr" presetSubtype="2"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500"/>
                                        <p:tgtEl>
                                          <p:spTgt spid="34"/>
                                        </p:tgtEl>
                                        <p:attrNameLst>
                                          <p:attrName>ppt_x</p:attrName>
                                        </p:attrNameLst>
                                      </p:cBhvr>
                                      <p:tavLst>
                                        <p:tav tm="0">
                                          <p:val>
                                            <p:strVal val="#ppt_x+#ppt_w*1.125000"/>
                                          </p:val>
                                        </p:tav>
                                        <p:tav tm="100000">
                                          <p:val>
                                            <p:strVal val="#ppt_x"/>
                                          </p:val>
                                        </p:tav>
                                      </p:tavLst>
                                    </p:anim>
                                    <p:animEffect transition="in" filter="wipe(left)">
                                      <p:cBhvr>
                                        <p:cTn id="21" dur="500"/>
                                        <p:tgtEl>
                                          <p:spTgt spid="34"/>
                                        </p:tgtEl>
                                      </p:cBhvr>
                                    </p:animEffect>
                                  </p:childTnLst>
                                </p:cTn>
                              </p:par>
                            </p:childTnLst>
                          </p:cTn>
                        </p:par>
                        <p:par>
                          <p:cTn id="22" fill="hold">
                            <p:stCondLst>
                              <p:cond delay="3000"/>
                            </p:stCondLst>
                            <p:childTnLst>
                              <p:par>
                                <p:cTn id="23" presetID="1" presetClass="exit" presetSubtype="0" fill="hold" grpId="1" nodeType="afterEffect">
                                  <p:stCondLst>
                                    <p:cond delay="0"/>
                                  </p:stCondLst>
                                  <p:childTnLst>
                                    <p:set>
                                      <p:cBhvr>
                                        <p:cTn id="24" dur="1" fill="hold">
                                          <p:stCondLst>
                                            <p:cond delay="0"/>
                                          </p:stCondLst>
                                        </p:cTn>
                                        <p:tgtEl>
                                          <p:spTgt spid="31"/>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500" fill="hold"/>
                                        <p:tgtEl>
                                          <p:spTgt spid="29"/>
                                        </p:tgtEl>
                                        <p:attrNameLst>
                                          <p:attrName>ppt_w</p:attrName>
                                        </p:attrNameLst>
                                      </p:cBhvr>
                                      <p:tavLst>
                                        <p:tav tm="0">
                                          <p:val>
                                            <p:fltVal val="0"/>
                                          </p:val>
                                        </p:tav>
                                        <p:tav tm="100000">
                                          <p:val>
                                            <p:strVal val="#ppt_w"/>
                                          </p:val>
                                        </p:tav>
                                      </p:tavLst>
                                    </p:anim>
                                    <p:anim calcmode="lin" valueType="num">
                                      <p:cBhvr>
                                        <p:cTn id="33" dur="500" fill="hold"/>
                                        <p:tgtEl>
                                          <p:spTgt spid="29"/>
                                        </p:tgtEl>
                                        <p:attrNameLst>
                                          <p:attrName>ppt_h</p:attrName>
                                        </p:attrNameLst>
                                      </p:cBhvr>
                                      <p:tavLst>
                                        <p:tav tm="0">
                                          <p:val>
                                            <p:fltVal val="0"/>
                                          </p:val>
                                        </p:tav>
                                        <p:tav tm="100000">
                                          <p:val>
                                            <p:strVal val="#ppt_h"/>
                                          </p:val>
                                        </p:tav>
                                      </p:tavLst>
                                    </p:anim>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Effect transition="in" filter="fade">
                                      <p:cBhvr>
                                        <p:cTn id="4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1" grpId="1"/>
      <p:bldP spid="32" grpId="0" animBg="1"/>
      <p:bldP spid="32"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AutoShape 9"/>
          <p:cNvSpPr>
            <a:spLocks noChangeArrowheads="1"/>
          </p:cNvSpPr>
          <p:nvPr/>
        </p:nvSpPr>
        <p:spPr bwMode="auto">
          <a:xfrm rot="2409111">
            <a:off x="1965020" y="5398088"/>
            <a:ext cx="3864161" cy="696629"/>
          </a:xfrm>
          <a:prstGeom prst="parallelogram">
            <a:avLst>
              <a:gd name="adj" fmla="val 117524"/>
            </a:avLst>
          </a:prstGeom>
          <a:solidFill>
            <a:schemeClr val="tx1">
              <a:lumMod val="25000"/>
              <a:lumOff val="75000"/>
              <a:alpha val="40000"/>
            </a:schemeClr>
          </a:solidFill>
          <a:ln>
            <a:noFill/>
          </a:ln>
          <a:effectLst/>
          <a:extLst/>
        </p:spPr>
        <p:txBody>
          <a:bodyPr wrap="none" lIns="64285" tIns="32142" rIns="64285" bIns="32142" anchor="ctr"/>
          <a:lstStyle/>
          <a:p>
            <a:pPr>
              <a:buFont typeface="Times New Roman" charset="0"/>
              <a:buNone/>
              <a:defRPr/>
            </a:pPr>
            <a:endParaRPr lang="nl-NL">
              <a:solidFill>
                <a:srgbClr val="FFFFFF"/>
              </a:solidFill>
              <a:latin typeface="Roboto Light" pitchFamily="2" charset="0"/>
              <a:ea typeface="Roboto Light" pitchFamily="2" charset="0"/>
            </a:endParaRPr>
          </a:p>
        </p:txBody>
      </p:sp>
      <p:sp>
        <p:nvSpPr>
          <p:cNvPr id="2" name="Text Placeholder 1"/>
          <p:cNvSpPr>
            <a:spLocks noGrp="1"/>
          </p:cNvSpPr>
          <p:nvPr>
            <p:ph type="body" sz="quarter" idx="13"/>
          </p:nvPr>
        </p:nvSpPr>
        <p:spPr/>
        <p:txBody>
          <a:bodyPr/>
          <a:lstStyle/>
          <a:p>
            <a:r>
              <a:rPr lang="en-US" dirty="0" smtClean="0"/>
              <a:t>Portal Definition Levels</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61</a:t>
            </a:fld>
            <a:endParaRPr lang="en-US" dirty="0"/>
          </a:p>
        </p:txBody>
      </p:sp>
      <p:sp>
        <p:nvSpPr>
          <p:cNvPr id="50" name="Rectangle 2"/>
          <p:cNvSpPr>
            <a:spLocks noChangeArrowheads="1"/>
          </p:cNvSpPr>
          <p:nvPr/>
        </p:nvSpPr>
        <p:spPr bwMode="auto">
          <a:xfrm>
            <a:off x="507938" y="1639982"/>
            <a:ext cx="8469726" cy="266817"/>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999999">
                      <a:alpha val="74998"/>
                    </a:srgbClr>
                  </a:outerShdw>
                </a:effectLst>
              </a14:hiddenEffects>
            </a:ext>
          </a:extLst>
        </p:spPr>
        <p:txBody>
          <a:bodyPr wrap="none" lIns="64285" tIns="32142" rIns="64285" bIns="32142" anchor="ctr"/>
          <a:lstStyle/>
          <a:p>
            <a:pPr>
              <a:buFont typeface="Times New Roman" charset="0"/>
              <a:buNone/>
              <a:defRPr/>
            </a:pPr>
            <a:endParaRPr lang="nl-NL">
              <a:solidFill>
                <a:srgbClr val="FFFFFF"/>
              </a:solidFill>
              <a:latin typeface="Roboto Light" pitchFamily="2" charset="0"/>
              <a:ea typeface="Roboto Light" pitchFamily="2" charset="0"/>
            </a:endParaRPr>
          </a:p>
        </p:txBody>
      </p:sp>
      <p:sp>
        <p:nvSpPr>
          <p:cNvPr id="51" name="AutoShape 3"/>
          <p:cNvSpPr>
            <a:spLocks/>
          </p:cNvSpPr>
          <p:nvPr/>
        </p:nvSpPr>
        <p:spPr bwMode="auto">
          <a:xfrm>
            <a:off x="2877945" y="1303191"/>
            <a:ext cx="5081581" cy="1152875"/>
          </a:xfrm>
          <a:custGeom>
            <a:avLst/>
            <a:gdLst>
              <a:gd name="connsiteX0" fmla="*/ 0 w 5006425"/>
              <a:gd name="connsiteY0" fmla="*/ 0 h 1115297"/>
              <a:gd name="connsiteX1" fmla="*/ 5006425 w 5006425"/>
              <a:gd name="connsiteY1" fmla="*/ 0 h 1115297"/>
              <a:gd name="connsiteX2" fmla="*/ 5006425 w 5006425"/>
              <a:gd name="connsiteY2" fmla="*/ 1115297 h 1115297"/>
              <a:gd name="connsiteX3" fmla="*/ 0 w 5006425"/>
              <a:gd name="connsiteY3" fmla="*/ 1115297 h 1115297"/>
              <a:gd name="connsiteX4" fmla="*/ 0 w 5006425"/>
              <a:gd name="connsiteY4" fmla="*/ 0 h 1115297"/>
              <a:gd name="connsiteX0" fmla="*/ 0 w 5081581"/>
              <a:gd name="connsiteY0" fmla="*/ 37578 h 1152875"/>
              <a:gd name="connsiteX1" fmla="*/ 5081581 w 5081581"/>
              <a:gd name="connsiteY1" fmla="*/ 0 h 1152875"/>
              <a:gd name="connsiteX2" fmla="*/ 5006425 w 5081581"/>
              <a:gd name="connsiteY2" fmla="*/ 1152875 h 1152875"/>
              <a:gd name="connsiteX3" fmla="*/ 0 w 5081581"/>
              <a:gd name="connsiteY3" fmla="*/ 1152875 h 1152875"/>
              <a:gd name="connsiteX4" fmla="*/ 0 w 5081581"/>
              <a:gd name="connsiteY4" fmla="*/ 37578 h 115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581" h="1152875">
                <a:moveTo>
                  <a:pt x="0" y="37578"/>
                </a:moveTo>
                <a:lnTo>
                  <a:pt x="5081581" y="0"/>
                </a:lnTo>
                <a:lnTo>
                  <a:pt x="5006425" y="1152875"/>
                </a:lnTo>
                <a:lnTo>
                  <a:pt x="0" y="1152875"/>
                </a:lnTo>
                <a:lnTo>
                  <a:pt x="0" y="37578"/>
                </a:lnTo>
                <a:close/>
              </a:path>
            </a:pathLst>
          </a:custGeom>
          <a:solidFill>
            <a:schemeClr val="tx1">
              <a:lumMod val="10000"/>
              <a:lumOff val="90000"/>
            </a:schemeClr>
          </a:solidFill>
          <a:ln w="12700">
            <a:noFill/>
            <a:round/>
            <a:headEnd/>
            <a:tailEnd/>
          </a:ln>
        </p:spPr>
        <p:txBody>
          <a:bodyPr lIns="0" tIns="0" rIns="0" bIns="0"/>
          <a:lstStyle/>
          <a:p>
            <a:endParaRPr lang="nl-NL">
              <a:solidFill>
                <a:srgbClr val="FFFFFF"/>
              </a:solidFill>
              <a:latin typeface="Roboto Light" pitchFamily="2" charset="0"/>
              <a:ea typeface="Roboto Light" pitchFamily="2" charset="0"/>
            </a:endParaRPr>
          </a:p>
        </p:txBody>
      </p:sp>
      <p:sp>
        <p:nvSpPr>
          <p:cNvPr id="52" name="AutoShape 5"/>
          <p:cNvSpPr>
            <a:spLocks noChangeArrowheads="1"/>
          </p:cNvSpPr>
          <p:nvPr/>
        </p:nvSpPr>
        <p:spPr bwMode="auto">
          <a:xfrm rot="-2700000">
            <a:off x="2177994" y="3226377"/>
            <a:ext cx="1071693" cy="1070621"/>
          </a:xfrm>
          <a:prstGeom prst="rtTriangle">
            <a:avLst/>
          </a:prstGeom>
          <a:solidFill>
            <a:schemeClr val="tx2">
              <a:lumMod val="25000"/>
              <a:lumOff val="75000"/>
            </a:schemeClr>
          </a:solidFill>
          <a:ln>
            <a:noFill/>
          </a:ln>
          <a:effectLst/>
          <a:extLst/>
        </p:spPr>
        <p:txBody>
          <a:bodyPr wrap="none" lIns="64285" tIns="32142" rIns="64285" bIns="32142" anchor="ctr"/>
          <a:lstStyle/>
          <a:p>
            <a:pPr>
              <a:buFont typeface="Times New Roman" charset="0"/>
              <a:buNone/>
              <a:defRPr/>
            </a:pPr>
            <a:endParaRPr lang="nl-NL">
              <a:latin typeface="Roboto Light" pitchFamily="2" charset="0"/>
              <a:ea typeface="Roboto Light" pitchFamily="2" charset="0"/>
            </a:endParaRPr>
          </a:p>
        </p:txBody>
      </p:sp>
      <p:sp>
        <p:nvSpPr>
          <p:cNvPr id="55" name="AutoShape 9"/>
          <p:cNvSpPr>
            <a:spLocks noChangeArrowheads="1"/>
          </p:cNvSpPr>
          <p:nvPr/>
        </p:nvSpPr>
        <p:spPr bwMode="auto">
          <a:xfrm rot="2409111">
            <a:off x="2527410" y="3869419"/>
            <a:ext cx="4448644" cy="696629"/>
          </a:xfrm>
          <a:prstGeom prst="parallelogram">
            <a:avLst>
              <a:gd name="adj" fmla="val 117524"/>
            </a:avLst>
          </a:prstGeom>
          <a:solidFill>
            <a:schemeClr val="tx1">
              <a:lumMod val="25000"/>
              <a:lumOff val="75000"/>
              <a:alpha val="40000"/>
            </a:schemeClr>
          </a:solidFill>
          <a:ln>
            <a:noFill/>
          </a:ln>
          <a:effectLst/>
          <a:extLst/>
        </p:spPr>
        <p:txBody>
          <a:bodyPr wrap="none" lIns="64285" tIns="32142" rIns="64285" bIns="32142" anchor="ctr"/>
          <a:lstStyle/>
          <a:p>
            <a:pPr>
              <a:buFont typeface="Times New Roman" charset="0"/>
              <a:buNone/>
              <a:defRPr/>
            </a:pPr>
            <a:endParaRPr lang="nl-NL">
              <a:solidFill>
                <a:srgbClr val="FFFFFF"/>
              </a:solidFill>
              <a:latin typeface="Roboto Light" pitchFamily="2" charset="0"/>
              <a:ea typeface="Roboto Light" pitchFamily="2" charset="0"/>
            </a:endParaRPr>
          </a:p>
        </p:txBody>
      </p:sp>
      <p:sp>
        <p:nvSpPr>
          <p:cNvPr id="56" name="AutoShape 10"/>
          <p:cNvSpPr>
            <a:spLocks/>
          </p:cNvSpPr>
          <p:nvPr/>
        </p:nvSpPr>
        <p:spPr bwMode="auto">
          <a:xfrm>
            <a:off x="3563888" y="4703815"/>
            <a:ext cx="952982" cy="933969"/>
          </a:xfrm>
          <a:custGeom>
            <a:avLst/>
            <a:gdLst>
              <a:gd name="connsiteX0" fmla="*/ 0 w 905357"/>
              <a:gd name="connsiteY0" fmla="*/ 0 h 905394"/>
              <a:gd name="connsiteX1" fmla="*/ 905357 w 905357"/>
              <a:gd name="connsiteY1" fmla="*/ 0 h 905394"/>
              <a:gd name="connsiteX2" fmla="*/ 905357 w 905357"/>
              <a:gd name="connsiteY2" fmla="*/ 905394 h 905394"/>
              <a:gd name="connsiteX3" fmla="*/ 0 w 905357"/>
              <a:gd name="connsiteY3" fmla="*/ 905394 h 905394"/>
              <a:gd name="connsiteX4" fmla="*/ 0 w 905357"/>
              <a:gd name="connsiteY4" fmla="*/ 0 h 905394"/>
              <a:gd name="connsiteX0" fmla="*/ 0 w 952982"/>
              <a:gd name="connsiteY0" fmla="*/ 0 h 933969"/>
              <a:gd name="connsiteX1" fmla="*/ 952982 w 952982"/>
              <a:gd name="connsiteY1" fmla="*/ 28575 h 933969"/>
              <a:gd name="connsiteX2" fmla="*/ 952982 w 952982"/>
              <a:gd name="connsiteY2" fmla="*/ 933969 h 933969"/>
              <a:gd name="connsiteX3" fmla="*/ 47625 w 952982"/>
              <a:gd name="connsiteY3" fmla="*/ 933969 h 933969"/>
              <a:gd name="connsiteX4" fmla="*/ 0 w 952982"/>
              <a:gd name="connsiteY4" fmla="*/ 0 h 9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982" h="933969">
                <a:moveTo>
                  <a:pt x="0" y="0"/>
                </a:moveTo>
                <a:lnTo>
                  <a:pt x="952982" y="28575"/>
                </a:lnTo>
                <a:lnTo>
                  <a:pt x="952982" y="933969"/>
                </a:lnTo>
                <a:lnTo>
                  <a:pt x="47625" y="933969"/>
                </a:lnTo>
                <a:lnTo>
                  <a:pt x="0" y="0"/>
                </a:lnTo>
                <a:close/>
              </a:path>
            </a:pathLst>
          </a:custGeom>
          <a:solidFill>
            <a:schemeClr val="tx1">
              <a:lumMod val="25000"/>
              <a:lumOff val="75000"/>
            </a:schemeClr>
          </a:solidFill>
          <a:ln w="12700">
            <a:noFill/>
            <a:round/>
            <a:headEnd/>
            <a:tailEnd/>
          </a:ln>
        </p:spPr>
        <p:txBody>
          <a:bodyPr lIns="0" tIns="0" rIns="0" bIns="0"/>
          <a:lstStyle/>
          <a:p>
            <a:endParaRPr lang="nl-NL">
              <a:solidFill>
                <a:srgbClr val="FFFFFF"/>
              </a:solidFill>
              <a:latin typeface="Roboto Light" pitchFamily="2" charset="0"/>
              <a:ea typeface="Roboto Light" pitchFamily="2" charset="0"/>
            </a:endParaRPr>
          </a:p>
        </p:txBody>
      </p:sp>
      <p:sp>
        <p:nvSpPr>
          <p:cNvPr id="57" name="Rectangle 11"/>
          <p:cNvSpPr>
            <a:spLocks/>
          </p:cNvSpPr>
          <p:nvPr/>
        </p:nvSpPr>
        <p:spPr bwMode="auto">
          <a:xfrm>
            <a:off x="3580257" y="5104149"/>
            <a:ext cx="963407" cy="185321"/>
          </a:xfrm>
          <a:prstGeom prst="rect">
            <a:avLst/>
          </a:prstGeom>
          <a:noFill/>
          <a:ln>
            <a:noFill/>
          </a:ln>
          <a:extLst>
            <a:ext uri="{909E8E84-426E-40DD-AFC4-6F175D3DCCD1}">
              <a14:hiddenFill xmlns:a14="http://schemas.microsoft.com/office/drawing/2010/main">
                <a:solidFill>
                  <a:srgbClr val="C0C0C0">
                    <a:alpha val="16078"/>
                  </a:srgbClr>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27844" bIns="0"/>
          <a:lstStyle/>
          <a:p>
            <a:pPr marL="29019" algn="ctr" defTabSz="642852"/>
            <a:r>
              <a:rPr lang="en-US" sz="1100" dirty="0">
                <a:solidFill>
                  <a:schemeClr val="tx2">
                    <a:lumMod val="75000"/>
                    <a:lumOff val="25000"/>
                  </a:schemeClr>
                </a:solidFill>
                <a:latin typeface="Roboto Light" pitchFamily="2" charset="0"/>
                <a:ea typeface="Roboto Light" pitchFamily="2" charset="0"/>
                <a:cs typeface="Arial" pitchFamily="34" charset="0"/>
                <a:sym typeface="Arial" pitchFamily="34" charset="0"/>
              </a:rPr>
              <a:t>Containers</a:t>
            </a:r>
          </a:p>
        </p:txBody>
      </p:sp>
      <p:sp>
        <p:nvSpPr>
          <p:cNvPr id="58" name="AutoShape 12"/>
          <p:cNvSpPr>
            <a:spLocks/>
          </p:cNvSpPr>
          <p:nvPr/>
        </p:nvSpPr>
        <p:spPr bwMode="auto">
          <a:xfrm>
            <a:off x="4675268" y="5659968"/>
            <a:ext cx="952982" cy="941262"/>
          </a:xfrm>
          <a:custGeom>
            <a:avLst/>
            <a:gdLst>
              <a:gd name="connsiteX0" fmla="*/ 0 w 905357"/>
              <a:gd name="connsiteY0" fmla="*/ 0 h 903162"/>
              <a:gd name="connsiteX1" fmla="*/ 905357 w 905357"/>
              <a:gd name="connsiteY1" fmla="*/ 0 h 903162"/>
              <a:gd name="connsiteX2" fmla="*/ 905357 w 905357"/>
              <a:gd name="connsiteY2" fmla="*/ 903162 h 903162"/>
              <a:gd name="connsiteX3" fmla="*/ 0 w 905357"/>
              <a:gd name="connsiteY3" fmla="*/ 903162 h 903162"/>
              <a:gd name="connsiteX4" fmla="*/ 0 w 905357"/>
              <a:gd name="connsiteY4" fmla="*/ 0 h 903162"/>
              <a:gd name="connsiteX0" fmla="*/ 0 w 952982"/>
              <a:gd name="connsiteY0" fmla="*/ 38100 h 941262"/>
              <a:gd name="connsiteX1" fmla="*/ 952982 w 952982"/>
              <a:gd name="connsiteY1" fmla="*/ 0 h 941262"/>
              <a:gd name="connsiteX2" fmla="*/ 905357 w 952982"/>
              <a:gd name="connsiteY2" fmla="*/ 941262 h 941262"/>
              <a:gd name="connsiteX3" fmla="*/ 0 w 952982"/>
              <a:gd name="connsiteY3" fmla="*/ 941262 h 941262"/>
              <a:gd name="connsiteX4" fmla="*/ 0 w 952982"/>
              <a:gd name="connsiteY4" fmla="*/ 38100 h 941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982" h="941262">
                <a:moveTo>
                  <a:pt x="0" y="38100"/>
                </a:moveTo>
                <a:lnTo>
                  <a:pt x="952982" y="0"/>
                </a:lnTo>
                <a:lnTo>
                  <a:pt x="905357" y="941262"/>
                </a:lnTo>
                <a:lnTo>
                  <a:pt x="0" y="941262"/>
                </a:lnTo>
                <a:lnTo>
                  <a:pt x="0" y="38100"/>
                </a:lnTo>
                <a:close/>
              </a:path>
            </a:pathLst>
          </a:custGeom>
          <a:solidFill>
            <a:schemeClr val="tx1">
              <a:lumMod val="25000"/>
              <a:lumOff val="75000"/>
            </a:schemeClr>
          </a:solidFill>
          <a:ln w="12700">
            <a:noFill/>
            <a:round/>
            <a:headEnd/>
            <a:tailEnd/>
          </a:ln>
        </p:spPr>
        <p:txBody>
          <a:bodyPr lIns="0" tIns="0" rIns="0" bIns="0"/>
          <a:lstStyle/>
          <a:p>
            <a:endParaRPr lang="nl-NL">
              <a:solidFill>
                <a:srgbClr val="FFFFFF"/>
              </a:solidFill>
              <a:latin typeface="Roboto Light" pitchFamily="2" charset="0"/>
              <a:ea typeface="Roboto Light" pitchFamily="2" charset="0"/>
            </a:endParaRPr>
          </a:p>
        </p:txBody>
      </p:sp>
      <p:sp>
        <p:nvSpPr>
          <p:cNvPr id="59" name="Rectangle 13"/>
          <p:cNvSpPr>
            <a:spLocks/>
          </p:cNvSpPr>
          <p:nvPr/>
        </p:nvSpPr>
        <p:spPr bwMode="auto">
          <a:xfrm>
            <a:off x="4644009" y="6067594"/>
            <a:ext cx="963407" cy="187554"/>
          </a:xfrm>
          <a:prstGeom prst="rect">
            <a:avLst/>
          </a:prstGeom>
          <a:noFill/>
          <a:ln>
            <a:noFill/>
          </a:ln>
          <a:extLst>
            <a:ext uri="{909E8E84-426E-40DD-AFC4-6F175D3DCCD1}">
              <a14:hiddenFill xmlns:a14="http://schemas.microsoft.com/office/drawing/2010/main">
                <a:solidFill>
                  <a:srgbClr val="C0C0C0">
                    <a:alpha val="16078"/>
                  </a:srgbClr>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27844" bIns="0"/>
          <a:lstStyle/>
          <a:p>
            <a:pPr marL="29019" algn="ctr" defTabSz="642852"/>
            <a:r>
              <a:rPr lang="en-US" sz="1100" dirty="0">
                <a:solidFill>
                  <a:schemeClr val="tx2">
                    <a:lumMod val="75000"/>
                    <a:lumOff val="25000"/>
                  </a:schemeClr>
                </a:solidFill>
                <a:latin typeface="Roboto Light" pitchFamily="2" charset="0"/>
                <a:ea typeface="Roboto Light" pitchFamily="2" charset="0"/>
                <a:cs typeface="Arial" pitchFamily="34" charset="0"/>
                <a:sym typeface="Arial" pitchFamily="34" charset="0"/>
              </a:rPr>
              <a:t>Widgets</a:t>
            </a:r>
          </a:p>
        </p:txBody>
      </p:sp>
      <p:grpSp>
        <p:nvGrpSpPr>
          <p:cNvPr id="60" name="Group 14"/>
          <p:cNvGrpSpPr>
            <a:grpSpLocks/>
          </p:cNvGrpSpPr>
          <p:nvPr/>
        </p:nvGrpSpPr>
        <p:grpSpPr bwMode="auto">
          <a:xfrm>
            <a:off x="1719215" y="1467968"/>
            <a:ext cx="996860" cy="988096"/>
            <a:chOff x="3442" y="1016"/>
            <a:chExt cx="894" cy="904"/>
          </a:xfrm>
        </p:grpSpPr>
        <p:sp>
          <p:nvSpPr>
            <p:cNvPr id="61" name="AutoShape 15"/>
            <p:cNvSpPr>
              <a:spLocks/>
            </p:cNvSpPr>
            <p:nvPr/>
          </p:nvSpPr>
          <p:spPr bwMode="auto">
            <a:xfrm>
              <a:off x="3442" y="1016"/>
              <a:ext cx="894" cy="904"/>
            </a:xfrm>
            <a:custGeom>
              <a:avLst/>
              <a:gdLst>
                <a:gd name="connsiteX0" fmla="*/ 0 w 958948"/>
                <a:gd name="connsiteY0" fmla="*/ 0 h 940003"/>
                <a:gd name="connsiteX1" fmla="*/ 958948 w 958948"/>
                <a:gd name="connsiteY1" fmla="*/ 0 h 940003"/>
                <a:gd name="connsiteX2" fmla="*/ 958948 w 958948"/>
                <a:gd name="connsiteY2" fmla="*/ 940003 h 940003"/>
                <a:gd name="connsiteX3" fmla="*/ 0 w 958948"/>
                <a:gd name="connsiteY3" fmla="*/ 940003 h 940003"/>
                <a:gd name="connsiteX4" fmla="*/ 0 w 958948"/>
                <a:gd name="connsiteY4" fmla="*/ 0 h 940003"/>
                <a:gd name="connsiteX0" fmla="*/ 0 w 997048"/>
                <a:gd name="connsiteY0" fmla="*/ 0 h 987628"/>
                <a:gd name="connsiteX1" fmla="*/ 997048 w 997048"/>
                <a:gd name="connsiteY1" fmla="*/ 47625 h 987628"/>
                <a:gd name="connsiteX2" fmla="*/ 997048 w 997048"/>
                <a:gd name="connsiteY2" fmla="*/ 987628 h 987628"/>
                <a:gd name="connsiteX3" fmla="*/ 38100 w 997048"/>
                <a:gd name="connsiteY3" fmla="*/ 987628 h 987628"/>
                <a:gd name="connsiteX4" fmla="*/ 0 w 997048"/>
                <a:gd name="connsiteY4" fmla="*/ 0 h 98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048" h="987628">
                  <a:moveTo>
                    <a:pt x="0" y="0"/>
                  </a:moveTo>
                  <a:lnTo>
                    <a:pt x="997048" y="47625"/>
                  </a:lnTo>
                  <a:lnTo>
                    <a:pt x="997048" y="987628"/>
                  </a:lnTo>
                  <a:lnTo>
                    <a:pt x="38100" y="987628"/>
                  </a:lnTo>
                  <a:lnTo>
                    <a:pt x="0" y="0"/>
                  </a:lnTo>
                  <a:close/>
                </a:path>
              </a:pathLst>
            </a:custGeom>
            <a:solidFill>
              <a:schemeClr val="tx1">
                <a:lumMod val="25000"/>
                <a:lumOff val="75000"/>
              </a:schemeClr>
            </a:solidFill>
            <a:ln w="12700">
              <a:noFill/>
              <a:round/>
              <a:headEnd/>
              <a:tailEnd/>
            </a:ln>
          </p:spPr>
          <p:txBody>
            <a:bodyPr lIns="0" tIns="0" rIns="0" bIns="0"/>
            <a:lstStyle/>
            <a:p>
              <a:pPr algn="ctr"/>
              <a:endParaRPr lang="nl-NL">
                <a:solidFill>
                  <a:srgbClr val="FFFFFF"/>
                </a:solidFill>
                <a:latin typeface="Roboto Light" pitchFamily="2" charset="0"/>
                <a:ea typeface="Roboto Light" pitchFamily="2" charset="0"/>
              </a:endParaRPr>
            </a:p>
          </p:txBody>
        </p:sp>
        <p:sp>
          <p:nvSpPr>
            <p:cNvPr id="62" name="Rectangle 16"/>
            <p:cNvSpPr>
              <a:spLocks/>
            </p:cNvSpPr>
            <p:nvPr/>
          </p:nvSpPr>
          <p:spPr bwMode="auto">
            <a:xfrm>
              <a:off x="3472" y="1417"/>
              <a:ext cx="864"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39606" bIns="0"/>
            <a:lstStyle/>
            <a:p>
              <a:pPr marL="29019" algn="ctr" defTabSz="642852"/>
              <a:r>
                <a:rPr lang="en-US" sz="1300" dirty="0">
                  <a:solidFill>
                    <a:srgbClr val="000000"/>
                  </a:solidFill>
                  <a:latin typeface="Roboto Black" pitchFamily="2" charset="0"/>
                  <a:ea typeface="Roboto Black" pitchFamily="2" charset="0"/>
                  <a:cs typeface="Arial" pitchFamily="34" charset="0"/>
                  <a:sym typeface="Arial" pitchFamily="34" charset="0"/>
                </a:rPr>
                <a:t>Portal</a:t>
              </a:r>
            </a:p>
          </p:txBody>
        </p:sp>
      </p:grpSp>
      <p:sp>
        <p:nvSpPr>
          <p:cNvPr id="67" name="AutoShape 21"/>
          <p:cNvSpPr>
            <a:spLocks noChangeArrowheads="1"/>
          </p:cNvSpPr>
          <p:nvPr/>
        </p:nvSpPr>
        <p:spPr bwMode="auto">
          <a:xfrm rot="10800000" flipH="1">
            <a:off x="2556437" y="2528631"/>
            <a:ext cx="373977" cy="42869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00000"/>
          </a:solidFill>
          <a:ln w="25400">
            <a:noFill/>
            <a:miter lim="800000"/>
            <a:headEnd/>
            <a:tailEnd/>
          </a:ln>
          <a:effectLst/>
          <a:extLst/>
        </p:spPr>
        <p:txBody>
          <a:bodyPr rot="10800000" wrap="none" lIns="64267" tIns="32134" rIns="64267" bIns="32134" anchor="ctr"/>
          <a:lstStyle/>
          <a:p>
            <a:endParaRPr lang="nl-NL">
              <a:solidFill>
                <a:srgbClr val="FFFFFF"/>
              </a:solidFill>
              <a:latin typeface="Roboto Light" pitchFamily="2" charset="0"/>
              <a:ea typeface="Roboto Light" pitchFamily="2" charset="0"/>
            </a:endParaRPr>
          </a:p>
        </p:txBody>
      </p:sp>
      <p:sp>
        <p:nvSpPr>
          <p:cNvPr id="68" name="AutoShape 22"/>
          <p:cNvSpPr>
            <a:spLocks noChangeArrowheads="1"/>
          </p:cNvSpPr>
          <p:nvPr/>
        </p:nvSpPr>
        <p:spPr bwMode="auto">
          <a:xfrm rot="10800000" flipH="1">
            <a:off x="3806187" y="3440724"/>
            <a:ext cx="373977" cy="42869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00000"/>
          </a:solidFill>
          <a:ln w="25400">
            <a:noFill/>
            <a:miter lim="800000"/>
            <a:headEnd/>
            <a:tailEnd/>
          </a:ln>
          <a:effectLst/>
          <a:extLst/>
        </p:spPr>
        <p:txBody>
          <a:bodyPr rot="10800000" wrap="none" lIns="64267" tIns="32134" rIns="64267" bIns="32134" anchor="ctr"/>
          <a:lstStyle/>
          <a:p>
            <a:endParaRPr lang="nl-NL">
              <a:solidFill>
                <a:srgbClr val="FFFFFF"/>
              </a:solidFill>
              <a:latin typeface="Roboto Light" pitchFamily="2" charset="0"/>
              <a:ea typeface="Roboto Light" pitchFamily="2" charset="0"/>
            </a:endParaRPr>
          </a:p>
        </p:txBody>
      </p:sp>
      <p:sp>
        <p:nvSpPr>
          <p:cNvPr id="69" name="AutoShape 23"/>
          <p:cNvSpPr>
            <a:spLocks noChangeArrowheads="1"/>
          </p:cNvSpPr>
          <p:nvPr/>
        </p:nvSpPr>
        <p:spPr bwMode="auto">
          <a:xfrm rot="10800000" flipH="1">
            <a:off x="4967747" y="4296997"/>
            <a:ext cx="373977" cy="42869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00000"/>
          </a:solidFill>
          <a:ln w="25400">
            <a:noFill/>
            <a:miter lim="800000"/>
            <a:headEnd/>
            <a:tailEnd/>
          </a:ln>
          <a:effectLst/>
          <a:extLst/>
        </p:spPr>
        <p:txBody>
          <a:bodyPr rot="10800000" wrap="none" lIns="64267" tIns="32134" rIns="64267" bIns="32134" anchor="ctr"/>
          <a:lstStyle/>
          <a:p>
            <a:endParaRPr lang="nl-NL">
              <a:solidFill>
                <a:srgbClr val="FFFFFF"/>
              </a:solidFill>
              <a:latin typeface="Roboto Light" pitchFamily="2" charset="0"/>
              <a:ea typeface="Roboto Light" pitchFamily="2" charset="0"/>
            </a:endParaRPr>
          </a:p>
        </p:txBody>
      </p:sp>
      <p:sp>
        <p:nvSpPr>
          <p:cNvPr id="70" name="Rectangle 24"/>
          <p:cNvSpPr>
            <a:spLocks/>
          </p:cNvSpPr>
          <p:nvPr/>
        </p:nvSpPr>
        <p:spPr bwMode="auto">
          <a:xfrm>
            <a:off x="6949263" y="1906799"/>
            <a:ext cx="910939" cy="214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27844" bIns="0"/>
          <a:lstStyle/>
          <a:p>
            <a:pPr marL="29019" defTabSz="642852"/>
            <a:r>
              <a:rPr lang="en-US" sz="1300" dirty="0">
                <a:solidFill>
                  <a:srgbClr val="000000"/>
                </a:solidFill>
                <a:latin typeface="Roboto Light" pitchFamily="2" charset="0"/>
                <a:ea typeface="Roboto Light" pitchFamily="2" charset="0"/>
                <a:cs typeface="Arial" pitchFamily="34" charset="0"/>
                <a:sym typeface="Arial" pitchFamily="34" charset="0"/>
              </a:rPr>
              <a:t>Catalog</a:t>
            </a:r>
          </a:p>
        </p:txBody>
      </p:sp>
      <p:sp>
        <p:nvSpPr>
          <p:cNvPr id="71" name="Rectangle 25"/>
          <p:cNvSpPr>
            <a:spLocks/>
          </p:cNvSpPr>
          <p:nvPr/>
        </p:nvSpPr>
        <p:spPr bwMode="auto">
          <a:xfrm>
            <a:off x="2234373" y="4554136"/>
            <a:ext cx="1018109" cy="26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27844" bIns="0"/>
          <a:lstStyle/>
          <a:p>
            <a:pPr marL="29019" algn="ctr" defTabSz="642852"/>
            <a:r>
              <a:rPr lang="en-US" sz="1300" dirty="0">
                <a:solidFill>
                  <a:schemeClr val="tx2">
                    <a:lumMod val="50000"/>
                    <a:lumOff val="50000"/>
                  </a:schemeClr>
                </a:solidFill>
                <a:latin typeface="Roboto Light" pitchFamily="2" charset="0"/>
                <a:ea typeface="Roboto Light" pitchFamily="2" charset="0"/>
                <a:cs typeface="Arial" pitchFamily="34" charset="0"/>
                <a:sym typeface="Arial" pitchFamily="34" charset="0"/>
              </a:rPr>
              <a:t>User Space</a:t>
            </a:r>
          </a:p>
        </p:txBody>
      </p:sp>
      <p:sp>
        <p:nvSpPr>
          <p:cNvPr id="72" name="Rectangle 26"/>
          <p:cNvSpPr>
            <a:spLocks/>
          </p:cNvSpPr>
          <p:nvPr/>
        </p:nvSpPr>
        <p:spPr bwMode="auto">
          <a:xfrm>
            <a:off x="5569704" y="5406287"/>
            <a:ext cx="1232447" cy="214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27844" bIns="0"/>
          <a:lstStyle/>
          <a:p>
            <a:pPr marL="29019" algn="ctr" defTabSz="642852"/>
            <a:r>
              <a:rPr lang="en-US" sz="1300" dirty="0">
                <a:solidFill>
                  <a:schemeClr val="tx2">
                    <a:lumMod val="50000"/>
                    <a:lumOff val="50000"/>
                  </a:schemeClr>
                </a:solidFill>
                <a:latin typeface="Roboto Light" pitchFamily="2" charset="0"/>
                <a:ea typeface="Roboto Light" pitchFamily="2" charset="0"/>
                <a:cs typeface="Arial" pitchFamily="34" charset="0"/>
                <a:sym typeface="Arial" pitchFamily="34" charset="0"/>
              </a:rPr>
              <a:t>Global Space</a:t>
            </a:r>
          </a:p>
        </p:txBody>
      </p:sp>
      <p:sp>
        <p:nvSpPr>
          <p:cNvPr id="73" name="Rectangle 27"/>
          <p:cNvSpPr>
            <a:spLocks/>
          </p:cNvSpPr>
          <p:nvPr/>
        </p:nvSpPr>
        <p:spPr bwMode="auto">
          <a:xfrm>
            <a:off x="2098733" y="3790717"/>
            <a:ext cx="1233564" cy="214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27844" bIns="0"/>
          <a:lstStyle/>
          <a:p>
            <a:pPr marL="29019" algn="ctr" defTabSz="642852"/>
            <a:r>
              <a:rPr lang="en-US" sz="1300" dirty="0">
                <a:solidFill>
                  <a:schemeClr val="bg1"/>
                </a:solidFill>
                <a:latin typeface="Roboto Light" pitchFamily="2" charset="0"/>
                <a:ea typeface="Roboto Light" pitchFamily="2" charset="0"/>
                <a:cs typeface="Arial" pitchFamily="34" charset="0"/>
                <a:sym typeface="Arial" pitchFamily="34" charset="0"/>
              </a:rPr>
              <a:t>Customization</a:t>
            </a:r>
          </a:p>
        </p:txBody>
      </p:sp>
      <p:sp>
        <p:nvSpPr>
          <p:cNvPr id="76" name="Rectangle 31"/>
          <p:cNvSpPr>
            <a:spLocks/>
          </p:cNvSpPr>
          <p:nvPr/>
        </p:nvSpPr>
        <p:spPr bwMode="auto">
          <a:xfrm>
            <a:off x="6253779" y="6168072"/>
            <a:ext cx="1231331" cy="214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27844" bIns="0"/>
          <a:lstStyle/>
          <a:p>
            <a:pPr marL="29019" defTabSz="642852"/>
            <a:r>
              <a:rPr lang="en-US" sz="1300">
                <a:solidFill>
                  <a:srgbClr val="FFFFFF"/>
                </a:solidFill>
                <a:latin typeface="Roboto Light" pitchFamily="2" charset="0"/>
                <a:ea typeface="Roboto Light" pitchFamily="2" charset="0"/>
                <a:cs typeface="Arial" pitchFamily="34" charset="0"/>
                <a:sym typeface="Arial" pitchFamily="34" charset="0"/>
              </a:rPr>
              <a:t>Inheritance</a:t>
            </a:r>
          </a:p>
        </p:txBody>
      </p:sp>
      <p:sp>
        <p:nvSpPr>
          <p:cNvPr id="77" name="AutoShape 32"/>
          <p:cNvSpPr>
            <a:spLocks noChangeArrowheads="1"/>
          </p:cNvSpPr>
          <p:nvPr/>
        </p:nvSpPr>
        <p:spPr bwMode="auto">
          <a:xfrm rot="2540424" flipH="1">
            <a:off x="4902733" y="3075104"/>
            <a:ext cx="483378" cy="449907"/>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C00000"/>
          </a:solidFill>
          <a:ln w="25400">
            <a:noFill/>
            <a:miter lim="800000"/>
            <a:headEnd/>
            <a:tailEnd/>
          </a:ln>
          <a:effectLst/>
          <a:extLst/>
        </p:spPr>
        <p:txBody>
          <a:bodyPr wrap="none" lIns="64285" tIns="32142" rIns="64285" bIns="32142" anchor="ctr"/>
          <a:lstStyle/>
          <a:p>
            <a:endParaRPr lang="nl-NL">
              <a:solidFill>
                <a:srgbClr val="FFFFFF"/>
              </a:solidFill>
              <a:latin typeface="Roboto Light" pitchFamily="2" charset="0"/>
              <a:ea typeface="Roboto Light" pitchFamily="2" charset="0"/>
            </a:endParaRPr>
          </a:p>
        </p:txBody>
      </p:sp>
      <p:sp>
        <p:nvSpPr>
          <p:cNvPr id="78" name="Text Box 36"/>
          <p:cNvSpPr txBox="1">
            <a:spLocks noChangeArrowheads="1"/>
          </p:cNvSpPr>
          <p:nvPr/>
        </p:nvSpPr>
        <p:spPr bwMode="auto">
          <a:xfrm>
            <a:off x="3767208" y="4097162"/>
            <a:ext cx="513396" cy="350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267" tIns="32134" rIns="64267" bIns="32134">
            <a:spAutoFit/>
          </a:bodyPr>
          <a:lstStyle>
            <a:lvl1pPr eaLnBrk="0" hangingPunct="0">
              <a:defRPr sz="4200">
                <a:solidFill>
                  <a:schemeClr val="bg1"/>
                </a:solidFill>
                <a:latin typeface="Gill Sans" charset="0"/>
                <a:ea typeface="ＭＳ Ｐゴシック" charset="0"/>
              </a:defRPr>
            </a:lvl1pPr>
            <a:lvl2pPr eaLnBrk="0" hangingPunct="0">
              <a:defRPr sz="4200">
                <a:solidFill>
                  <a:schemeClr val="bg1"/>
                </a:solidFill>
                <a:latin typeface="Gill Sans" charset="0"/>
                <a:ea typeface="ＭＳ Ｐゴシック" charset="0"/>
              </a:defRPr>
            </a:lvl2pPr>
            <a:lvl3pPr eaLnBrk="0" hangingPunct="0">
              <a:defRPr sz="4200">
                <a:solidFill>
                  <a:schemeClr val="bg1"/>
                </a:solidFill>
                <a:latin typeface="Gill Sans" charset="0"/>
                <a:ea typeface="ＭＳ Ｐゴシック" charset="0"/>
              </a:defRPr>
            </a:lvl3pPr>
            <a:lvl4pPr eaLnBrk="0" hangingPunct="0">
              <a:defRPr sz="4200">
                <a:solidFill>
                  <a:schemeClr val="bg1"/>
                </a:solidFill>
                <a:latin typeface="Gill Sans" charset="0"/>
                <a:ea typeface="ＭＳ Ｐゴシック" charset="0"/>
              </a:defRPr>
            </a:lvl4pPr>
            <a:lvl5pPr eaLnBrk="0" hangingPunct="0">
              <a:defRPr sz="4200">
                <a:solidFill>
                  <a:schemeClr val="bg1"/>
                </a:solidFill>
                <a:latin typeface="Gill Sans" charset="0"/>
                <a:ea typeface="ＭＳ Ｐゴシック" charset="0"/>
              </a:defRPr>
            </a:lvl5pPr>
            <a:lvl6pPr marL="2514600" indent="-228600" algn="ctr" eaLnBrk="0" fontAlgn="base" hangingPunct="0">
              <a:spcBef>
                <a:spcPct val="0"/>
              </a:spcBef>
              <a:spcAft>
                <a:spcPct val="0"/>
              </a:spcAft>
              <a:buClr>
                <a:srgbClr val="000000"/>
              </a:buClr>
              <a:buSzPct val="100000"/>
              <a:buFont typeface="Times New Roman" charset="0"/>
              <a:defRPr sz="4200">
                <a:solidFill>
                  <a:schemeClr val="bg1"/>
                </a:solidFill>
                <a:latin typeface="Gill Sans" charset="0"/>
                <a:ea typeface="ＭＳ Ｐゴシック" charset="0"/>
              </a:defRPr>
            </a:lvl6pPr>
            <a:lvl7pPr marL="2971800" indent="-228600" algn="ctr" eaLnBrk="0" fontAlgn="base" hangingPunct="0">
              <a:spcBef>
                <a:spcPct val="0"/>
              </a:spcBef>
              <a:spcAft>
                <a:spcPct val="0"/>
              </a:spcAft>
              <a:buClr>
                <a:srgbClr val="000000"/>
              </a:buClr>
              <a:buSzPct val="100000"/>
              <a:buFont typeface="Times New Roman" charset="0"/>
              <a:defRPr sz="4200">
                <a:solidFill>
                  <a:schemeClr val="bg1"/>
                </a:solidFill>
                <a:latin typeface="Gill Sans" charset="0"/>
                <a:ea typeface="ＭＳ Ｐゴシック" charset="0"/>
              </a:defRPr>
            </a:lvl7pPr>
            <a:lvl8pPr marL="3429000" indent="-228600" algn="ctr" eaLnBrk="0" fontAlgn="base" hangingPunct="0">
              <a:spcBef>
                <a:spcPct val="0"/>
              </a:spcBef>
              <a:spcAft>
                <a:spcPct val="0"/>
              </a:spcAft>
              <a:buClr>
                <a:srgbClr val="000000"/>
              </a:buClr>
              <a:buSzPct val="100000"/>
              <a:buFont typeface="Times New Roman" charset="0"/>
              <a:defRPr sz="4200">
                <a:solidFill>
                  <a:schemeClr val="bg1"/>
                </a:solidFill>
                <a:latin typeface="Gill Sans" charset="0"/>
                <a:ea typeface="ＭＳ Ｐゴシック" charset="0"/>
              </a:defRPr>
            </a:lvl8pPr>
            <a:lvl9pPr marL="3886200" indent="-228600" algn="ctr" eaLnBrk="0" fontAlgn="base" hangingPunct="0">
              <a:spcBef>
                <a:spcPct val="0"/>
              </a:spcBef>
              <a:spcAft>
                <a:spcPct val="0"/>
              </a:spcAft>
              <a:buClr>
                <a:srgbClr val="000000"/>
              </a:buClr>
              <a:buSzPct val="100000"/>
              <a:buFont typeface="Times New Roman" charset="0"/>
              <a:defRPr sz="4200">
                <a:solidFill>
                  <a:schemeClr val="bg1"/>
                </a:solidFill>
                <a:latin typeface="Gill Sans" charset="0"/>
                <a:ea typeface="ＭＳ Ｐゴシック" charset="0"/>
              </a:defRPr>
            </a:lvl9pPr>
          </a:lstStyle>
          <a:p>
            <a:pPr defTabSz="642852" eaLnBrk="1" hangingPunct="1">
              <a:defRPr/>
            </a:pPr>
            <a:r>
              <a:rPr lang="en-US" sz="900" dirty="0">
                <a:solidFill>
                  <a:srgbClr val="000000"/>
                </a:solidFill>
                <a:latin typeface="Roboto Light" pitchFamily="2" charset="0"/>
                <a:ea typeface="Roboto Light" pitchFamily="2" charset="0"/>
                <a:sym typeface="Gill Sans" charset="0"/>
              </a:rPr>
              <a:t>DELTA </a:t>
            </a:r>
            <a:br>
              <a:rPr lang="en-US" sz="900" dirty="0">
                <a:solidFill>
                  <a:srgbClr val="000000"/>
                </a:solidFill>
                <a:latin typeface="Roboto Light" pitchFamily="2" charset="0"/>
                <a:ea typeface="Roboto Light" pitchFamily="2" charset="0"/>
                <a:sym typeface="Gill Sans" charset="0"/>
              </a:rPr>
            </a:br>
            <a:r>
              <a:rPr lang="en-US" sz="900" dirty="0">
                <a:solidFill>
                  <a:srgbClr val="000000"/>
                </a:solidFill>
                <a:latin typeface="Roboto Light" pitchFamily="2" charset="0"/>
                <a:ea typeface="Roboto Light" pitchFamily="2" charset="0"/>
                <a:sym typeface="Gill Sans" charset="0"/>
              </a:rPr>
              <a:t>CLONE</a:t>
            </a:r>
          </a:p>
        </p:txBody>
      </p:sp>
      <p:sp>
        <p:nvSpPr>
          <p:cNvPr id="79" name="AutoShape 37"/>
          <p:cNvSpPr>
            <a:spLocks noChangeArrowheads="1"/>
          </p:cNvSpPr>
          <p:nvPr/>
        </p:nvSpPr>
        <p:spPr bwMode="auto">
          <a:xfrm>
            <a:off x="7404731" y="2784335"/>
            <a:ext cx="1572933" cy="500475"/>
          </a:xfrm>
          <a:prstGeom prst="wedgeRectCallout">
            <a:avLst>
              <a:gd name="adj1" fmla="val -59277"/>
              <a:gd name="adj2" fmla="val -172744"/>
            </a:avLst>
          </a:prstGeom>
          <a:solidFill>
            <a:schemeClr val="tx2">
              <a:lumMod val="50000"/>
              <a:lumOff val="50000"/>
            </a:schemeClr>
          </a:solidFill>
          <a:ln w="3175">
            <a:solidFill>
              <a:schemeClr val="bg2"/>
            </a:solidFill>
            <a:miter lim="800000"/>
            <a:headEnd/>
            <a:tailEnd/>
          </a:ln>
          <a:effectLst/>
          <a:extLst/>
        </p:spPr>
        <p:txBody>
          <a:bodyPr lIns="91405" tIns="45704" rIns="91405" bIns="45704" anchor="ctr" anchorCtr="0"/>
          <a:lstStyle/>
          <a:p>
            <a:pPr algn="ctr" defTabSz="448657">
              <a:defRPr/>
            </a:pPr>
            <a:r>
              <a:rPr lang="en-US" sz="1000" dirty="0">
                <a:solidFill>
                  <a:srgbClr val="000000"/>
                </a:solidFill>
                <a:latin typeface="Roboto Light" pitchFamily="2" charset="0"/>
                <a:ea typeface="Roboto Light" pitchFamily="2" charset="0"/>
              </a:rPr>
              <a:t>Level: Server </a:t>
            </a:r>
          </a:p>
          <a:p>
            <a:pPr algn="ctr" defTabSz="448657">
              <a:defRPr/>
            </a:pPr>
            <a:r>
              <a:rPr lang="en-US" sz="1000" dirty="0">
                <a:solidFill>
                  <a:srgbClr val="000000"/>
                </a:solidFill>
                <a:latin typeface="Roboto Light" pitchFamily="2" charset="0"/>
                <a:ea typeface="Roboto Light" pitchFamily="2" charset="0"/>
              </a:rPr>
              <a:t>Multiple Portals</a:t>
            </a:r>
          </a:p>
        </p:txBody>
      </p:sp>
      <p:sp>
        <p:nvSpPr>
          <p:cNvPr id="80" name="AutoShape 38"/>
          <p:cNvSpPr>
            <a:spLocks noChangeArrowheads="1"/>
          </p:cNvSpPr>
          <p:nvPr/>
        </p:nvSpPr>
        <p:spPr bwMode="auto">
          <a:xfrm>
            <a:off x="189779" y="2619060"/>
            <a:ext cx="1572934" cy="680999"/>
          </a:xfrm>
          <a:prstGeom prst="wedgeRectCallout">
            <a:avLst>
              <a:gd name="adj1" fmla="val 47726"/>
              <a:gd name="adj2" fmla="val -86825"/>
            </a:avLst>
          </a:prstGeom>
          <a:solidFill>
            <a:schemeClr val="tx2">
              <a:lumMod val="50000"/>
              <a:lumOff val="50000"/>
            </a:schemeClr>
          </a:solidFill>
          <a:ln w="3175">
            <a:solidFill>
              <a:schemeClr val="bg2"/>
            </a:solidFill>
            <a:miter lim="800000"/>
            <a:headEnd/>
            <a:tailEnd/>
          </a:ln>
          <a:effectLst/>
          <a:extLst/>
        </p:spPr>
        <p:txBody>
          <a:bodyPr lIns="91405" tIns="45704" rIns="91405" bIns="45704" anchor="ctr" anchorCtr="0"/>
          <a:lstStyle/>
          <a:p>
            <a:pPr algn="ctr" defTabSz="448657">
              <a:defRPr/>
            </a:pPr>
            <a:r>
              <a:rPr lang="en-US" sz="1000" dirty="0">
                <a:solidFill>
                  <a:srgbClr val="000000"/>
                </a:solidFill>
                <a:latin typeface="Roboto Light" pitchFamily="2" charset="0"/>
                <a:ea typeface="Roboto Light" pitchFamily="2" charset="0"/>
              </a:rPr>
              <a:t>Level: Portal</a:t>
            </a:r>
          </a:p>
          <a:p>
            <a:pPr algn="ctr" defTabSz="448657">
              <a:defRPr/>
            </a:pPr>
            <a:r>
              <a:rPr lang="en-US" sz="1000" dirty="0">
                <a:solidFill>
                  <a:srgbClr val="000000"/>
                </a:solidFill>
                <a:latin typeface="Roboto Light" pitchFamily="2" charset="0"/>
                <a:ea typeface="Roboto Light" pitchFamily="2" charset="0"/>
              </a:rPr>
              <a:t>Multiple Users within a Portal</a:t>
            </a:r>
          </a:p>
        </p:txBody>
      </p:sp>
      <p:sp>
        <p:nvSpPr>
          <p:cNvPr id="81" name="AutoShape 39"/>
          <p:cNvSpPr>
            <a:spLocks noChangeArrowheads="1"/>
          </p:cNvSpPr>
          <p:nvPr/>
        </p:nvSpPr>
        <p:spPr bwMode="auto">
          <a:xfrm>
            <a:off x="207786" y="4511344"/>
            <a:ext cx="1572933" cy="612097"/>
          </a:xfrm>
          <a:prstGeom prst="wedgeRectCallout">
            <a:avLst>
              <a:gd name="adj1" fmla="val 77210"/>
              <a:gd name="adj2" fmla="val -108224"/>
            </a:avLst>
          </a:prstGeom>
          <a:solidFill>
            <a:schemeClr val="tx2">
              <a:lumMod val="50000"/>
              <a:lumOff val="50000"/>
            </a:schemeClr>
          </a:solidFill>
          <a:ln w="3175">
            <a:solidFill>
              <a:schemeClr val="bg2"/>
            </a:solidFill>
            <a:miter lim="800000"/>
            <a:headEnd/>
            <a:tailEnd/>
          </a:ln>
          <a:effectLst/>
          <a:extLst/>
        </p:spPr>
        <p:txBody>
          <a:bodyPr lIns="91405" tIns="45704" rIns="91405" bIns="45704" anchor="ctr" anchorCtr="0"/>
          <a:lstStyle/>
          <a:p>
            <a:pPr algn="ctr" defTabSz="448657">
              <a:defRPr/>
            </a:pPr>
            <a:r>
              <a:rPr lang="en-US" sz="1000" dirty="0">
                <a:solidFill>
                  <a:srgbClr val="000000"/>
                </a:solidFill>
                <a:latin typeface="Roboto Light" pitchFamily="2" charset="0"/>
                <a:ea typeface="Roboto Light" pitchFamily="2" charset="0"/>
              </a:rPr>
              <a:t>Level: User</a:t>
            </a:r>
          </a:p>
          <a:p>
            <a:pPr algn="ctr" defTabSz="448657">
              <a:defRPr/>
            </a:pPr>
            <a:r>
              <a:rPr lang="en-US" sz="1000" dirty="0">
                <a:solidFill>
                  <a:srgbClr val="000000"/>
                </a:solidFill>
                <a:latin typeface="Roboto Light" pitchFamily="2" charset="0"/>
                <a:ea typeface="Roboto Light" pitchFamily="2" charset="0"/>
              </a:rPr>
              <a:t>Single User</a:t>
            </a:r>
          </a:p>
          <a:p>
            <a:pPr algn="ctr" defTabSz="448657">
              <a:defRPr/>
            </a:pPr>
            <a:r>
              <a:rPr lang="en-US" sz="1000" dirty="0">
                <a:solidFill>
                  <a:srgbClr val="000000"/>
                </a:solidFill>
                <a:latin typeface="Roboto Light" pitchFamily="2" charset="0"/>
                <a:ea typeface="Roboto Light" pitchFamily="2" charset="0"/>
              </a:rPr>
              <a:t>(logged-in/anonymous)</a:t>
            </a:r>
          </a:p>
        </p:txBody>
      </p:sp>
      <p:sp>
        <p:nvSpPr>
          <p:cNvPr id="82" name="Text Box 48"/>
          <p:cNvSpPr txBox="1">
            <a:spLocks noChangeArrowheads="1"/>
          </p:cNvSpPr>
          <p:nvPr/>
        </p:nvSpPr>
        <p:spPr bwMode="auto">
          <a:xfrm>
            <a:off x="4892761" y="5038527"/>
            <a:ext cx="513396" cy="350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267" tIns="32134" rIns="64267" bIns="32134">
            <a:spAutoFit/>
          </a:bodyPr>
          <a:lstStyle>
            <a:lvl1pPr eaLnBrk="0" hangingPunct="0">
              <a:defRPr sz="4200">
                <a:solidFill>
                  <a:schemeClr val="bg1"/>
                </a:solidFill>
                <a:latin typeface="Gill Sans" charset="0"/>
                <a:ea typeface="ＭＳ Ｐゴシック" charset="0"/>
              </a:defRPr>
            </a:lvl1pPr>
            <a:lvl2pPr eaLnBrk="0" hangingPunct="0">
              <a:defRPr sz="4200">
                <a:solidFill>
                  <a:schemeClr val="bg1"/>
                </a:solidFill>
                <a:latin typeface="Gill Sans" charset="0"/>
                <a:ea typeface="ＭＳ Ｐゴシック" charset="0"/>
              </a:defRPr>
            </a:lvl2pPr>
            <a:lvl3pPr eaLnBrk="0" hangingPunct="0">
              <a:defRPr sz="4200">
                <a:solidFill>
                  <a:schemeClr val="bg1"/>
                </a:solidFill>
                <a:latin typeface="Gill Sans" charset="0"/>
                <a:ea typeface="ＭＳ Ｐゴシック" charset="0"/>
              </a:defRPr>
            </a:lvl3pPr>
            <a:lvl4pPr eaLnBrk="0" hangingPunct="0">
              <a:defRPr sz="4200">
                <a:solidFill>
                  <a:schemeClr val="bg1"/>
                </a:solidFill>
                <a:latin typeface="Gill Sans" charset="0"/>
                <a:ea typeface="ＭＳ Ｐゴシック" charset="0"/>
              </a:defRPr>
            </a:lvl4pPr>
            <a:lvl5pPr eaLnBrk="0" hangingPunct="0">
              <a:defRPr sz="4200">
                <a:solidFill>
                  <a:schemeClr val="bg1"/>
                </a:solidFill>
                <a:latin typeface="Gill Sans" charset="0"/>
                <a:ea typeface="ＭＳ Ｐゴシック" charset="0"/>
              </a:defRPr>
            </a:lvl5pPr>
            <a:lvl6pPr marL="2514600" indent="-228600" algn="ctr" eaLnBrk="0" fontAlgn="base" hangingPunct="0">
              <a:spcBef>
                <a:spcPct val="0"/>
              </a:spcBef>
              <a:spcAft>
                <a:spcPct val="0"/>
              </a:spcAft>
              <a:buClr>
                <a:srgbClr val="000000"/>
              </a:buClr>
              <a:buSzPct val="100000"/>
              <a:buFont typeface="Times New Roman" charset="0"/>
              <a:defRPr sz="4200">
                <a:solidFill>
                  <a:schemeClr val="bg1"/>
                </a:solidFill>
                <a:latin typeface="Gill Sans" charset="0"/>
                <a:ea typeface="ＭＳ Ｐゴシック" charset="0"/>
              </a:defRPr>
            </a:lvl6pPr>
            <a:lvl7pPr marL="2971800" indent="-228600" algn="ctr" eaLnBrk="0" fontAlgn="base" hangingPunct="0">
              <a:spcBef>
                <a:spcPct val="0"/>
              </a:spcBef>
              <a:spcAft>
                <a:spcPct val="0"/>
              </a:spcAft>
              <a:buClr>
                <a:srgbClr val="000000"/>
              </a:buClr>
              <a:buSzPct val="100000"/>
              <a:buFont typeface="Times New Roman" charset="0"/>
              <a:defRPr sz="4200">
                <a:solidFill>
                  <a:schemeClr val="bg1"/>
                </a:solidFill>
                <a:latin typeface="Gill Sans" charset="0"/>
                <a:ea typeface="ＭＳ Ｐゴシック" charset="0"/>
              </a:defRPr>
            </a:lvl7pPr>
            <a:lvl8pPr marL="3429000" indent="-228600" algn="ctr" eaLnBrk="0" fontAlgn="base" hangingPunct="0">
              <a:spcBef>
                <a:spcPct val="0"/>
              </a:spcBef>
              <a:spcAft>
                <a:spcPct val="0"/>
              </a:spcAft>
              <a:buClr>
                <a:srgbClr val="000000"/>
              </a:buClr>
              <a:buSzPct val="100000"/>
              <a:buFont typeface="Times New Roman" charset="0"/>
              <a:defRPr sz="4200">
                <a:solidFill>
                  <a:schemeClr val="bg1"/>
                </a:solidFill>
                <a:latin typeface="Gill Sans" charset="0"/>
                <a:ea typeface="ＭＳ Ｐゴシック" charset="0"/>
              </a:defRPr>
            </a:lvl8pPr>
            <a:lvl9pPr marL="3886200" indent="-228600" algn="ctr" eaLnBrk="0" fontAlgn="base" hangingPunct="0">
              <a:spcBef>
                <a:spcPct val="0"/>
              </a:spcBef>
              <a:spcAft>
                <a:spcPct val="0"/>
              </a:spcAft>
              <a:buClr>
                <a:srgbClr val="000000"/>
              </a:buClr>
              <a:buSzPct val="100000"/>
              <a:buFont typeface="Times New Roman" charset="0"/>
              <a:defRPr sz="4200">
                <a:solidFill>
                  <a:schemeClr val="bg1"/>
                </a:solidFill>
                <a:latin typeface="Gill Sans" charset="0"/>
                <a:ea typeface="ＭＳ Ｐゴシック" charset="0"/>
              </a:defRPr>
            </a:lvl9pPr>
          </a:lstStyle>
          <a:p>
            <a:pPr defTabSz="642852" eaLnBrk="1" hangingPunct="1">
              <a:defRPr/>
            </a:pPr>
            <a:r>
              <a:rPr lang="en-US" sz="900">
                <a:solidFill>
                  <a:srgbClr val="000000"/>
                </a:solidFill>
                <a:latin typeface="Roboto Light" pitchFamily="2" charset="0"/>
                <a:ea typeface="Roboto Light" pitchFamily="2" charset="0"/>
                <a:sym typeface="Gill Sans" charset="0"/>
              </a:rPr>
              <a:t>DELTA </a:t>
            </a:r>
            <a:br>
              <a:rPr lang="en-US" sz="900">
                <a:solidFill>
                  <a:srgbClr val="000000"/>
                </a:solidFill>
                <a:latin typeface="Roboto Light" pitchFamily="2" charset="0"/>
                <a:ea typeface="Roboto Light" pitchFamily="2" charset="0"/>
                <a:sym typeface="Gill Sans" charset="0"/>
              </a:rPr>
            </a:br>
            <a:r>
              <a:rPr lang="en-US" sz="900">
                <a:solidFill>
                  <a:srgbClr val="000000"/>
                </a:solidFill>
                <a:latin typeface="Roboto Light" pitchFamily="2" charset="0"/>
                <a:ea typeface="Roboto Light" pitchFamily="2" charset="0"/>
                <a:sym typeface="Gill Sans" charset="0"/>
              </a:rPr>
              <a:t>CLONE</a:t>
            </a:r>
          </a:p>
        </p:txBody>
      </p:sp>
      <p:grpSp>
        <p:nvGrpSpPr>
          <p:cNvPr id="84" name="Group 83"/>
          <p:cNvGrpSpPr/>
          <p:nvPr/>
        </p:nvGrpSpPr>
        <p:grpSpPr>
          <a:xfrm>
            <a:off x="2965723" y="1488801"/>
            <a:ext cx="1149546" cy="826835"/>
            <a:chOff x="3615759" y="2890197"/>
            <a:chExt cx="1149546" cy="826835"/>
          </a:xfrm>
        </p:grpSpPr>
        <p:sp>
          <p:nvSpPr>
            <p:cNvPr id="85" name="AutoShape 30"/>
            <p:cNvSpPr>
              <a:spLocks/>
            </p:cNvSpPr>
            <p:nvPr/>
          </p:nvSpPr>
          <p:spPr bwMode="auto">
            <a:xfrm>
              <a:off x="3873236" y="2890197"/>
              <a:ext cx="892069" cy="623263"/>
            </a:xfrm>
            <a:custGeom>
              <a:avLst/>
              <a:gdLst>
                <a:gd name="connsiteX0" fmla="*/ 0 w 892069"/>
                <a:gd name="connsiteY0" fmla="*/ 0 h 623263"/>
                <a:gd name="connsiteX1" fmla="*/ 892069 w 892069"/>
                <a:gd name="connsiteY1" fmla="*/ 0 h 623263"/>
                <a:gd name="connsiteX2" fmla="*/ 892069 w 892069"/>
                <a:gd name="connsiteY2" fmla="*/ 6232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787294 w 892069"/>
                <a:gd name="connsiteY2" fmla="*/ 5851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834919 w 892069"/>
                <a:gd name="connsiteY2" fmla="*/ 613738 h 623263"/>
                <a:gd name="connsiteX3" fmla="*/ 0 w 892069"/>
                <a:gd name="connsiteY3" fmla="*/ 623263 h 623263"/>
                <a:gd name="connsiteX4" fmla="*/ 0 w 892069"/>
                <a:gd name="connsiteY4" fmla="*/ 0 h 623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069" h="623263">
                  <a:moveTo>
                    <a:pt x="0" y="0"/>
                  </a:moveTo>
                  <a:lnTo>
                    <a:pt x="892069" y="0"/>
                  </a:lnTo>
                  <a:lnTo>
                    <a:pt x="834919" y="613738"/>
                  </a:lnTo>
                  <a:lnTo>
                    <a:pt x="0" y="623263"/>
                  </a:lnTo>
                  <a:lnTo>
                    <a:pt x="0" y="0"/>
                  </a:lnTo>
                  <a:close/>
                </a:path>
              </a:pathLst>
            </a:custGeom>
            <a:solidFill>
              <a:schemeClr val="tx1">
                <a:lumMod val="75000"/>
                <a:lumOff val="25000"/>
              </a:schemeClr>
            </a:solidFill>
            <a:ln w="12700">
              <a:noFill/>
              <a:round/>
              <a:headEnd/>
              <a:tailEnd/>
            </a:ln>
          </p:spPr>
          <p:txBody>
            <a:bodyPr lIns="0" tIns="0" rIns="0" bIns="0"/>
            <a:lstStyle/>
            <a:p>
              <a:endParaRPr lang="nl-NL" sz="1600">
                <a:latin typeface="Roboto Light" pitchFamily="2" charset="0"/>
                <a:ea typeface="Roboto Light" pitchFamily="2" charset="0"/>
              </a:endParaRPr>
            </a:p>
          </p:txBody>
        </p:sp>
        <p:sp>
          <p:nvSpPr>
            <p:cNvPr id="86" name="AutoShape 30"/>
            <p:cNvSpPr>
              <a:spLocks/>
            </p:cNvSpPr>
            <p:nvPr/>
          </p:nvSpPr>
          <p:spPr bwMode="auto">
            <a:xfrm>
              <a:off x="3742748" y="2989023"/>
              <a:ext cx="892069" cy="623263"/>
            </a:xfrm>
            <a:custGeom>
              <a:avLst/>
              <a:gdLst>
                <a:gd name="connsiteX0" fmla="*/ 0 w 892069"/>
                <a:gd name="connsiteY0" fmla="*/ 0 h 623263"/>
                <a:gd name="connsiteX1" fmla="*/ 892069 w 892069"/>
                <a:gd name="connsiteY1" fmla="*/ 0 h 623263"/>
                <a:gd name="connsiteX2" fmla="*/ 892069 w 892069"/>
                <a:gd name="connsiteY2" fmla="*/ 6232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787294 w 892069"/>
                <a:gd name="connsiteY2" fmla="*/ 5851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834919 w 892069"/>
                <a:gd name="connsiteY2" fmla="*/ 613738 h 623263"/>
                <a:gd name="connsiteX3" fmla="*/ 0 w 892069"/>
                <a:gd name="connsiteY3" fmla="*/ 623263 h 623263"/>
                <a:gd name="connsiteX4" fmla="*/ 0 w 892069"/>
                <a:gd name="connsiteY4" fmla="*/ 0 h 623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069" h="623263">
                  <a:moveTo>
                    <a:pt x="0" y="0"/>
                  </a:moveTo>
                  <a:lnTo>
                    <a:pt x="892069" y="0"/>
                  </a:lnTo>
                  <a:lnTo>
                    <a:pt x="834919" y="613738"/>
                  </a:lnTo>
                  <a:lnTo>
                    <a:pt x="0" y="623263"/>
                  </a:lnTo>
                  <a:lnTo>
                    <a:pt x="0" y="0"/>
                  </a:lnTo>
                  <a:close/>
                </a:path>
              </a:pathLst>
            </a:custGeom>
            <a:solidFill>
              <a:schemeClr val="tx1">
                <a:lumMod val="50000"/>
                <a:lumOff val="50000"/>
              </a:schemeClr>
            </a:solidFill>
            <a:ln w="12700">
              <a:noFill/>
              <a:round/>
              <a:headEnd/>
              <a:tailEnd/>
            </a:ln>
          </p:spPr>
          <p:txBody>
            <a:bodyPr lIns="0" tIns="0" rIns="0" bIns="0"/>
            <a:lstStyle/>
            <a:p>
              <a:endParaRPr lang="nl-NL" sz="1600">
                <a:latin typeface="Roboto Light" pitchFamily="2" charset="0"/>
                <a:ea typeface="Roboto Light" pitchFamily="2" charset="0"/>
              </a:endParaRPr>
            </a:p>
          </p:txBody>
        </p:sp>
        <p:sp>
          <p:nvSpPr>
            <p:cNvPr id="87" name="AutoShape 30"/>
            <p:cNvSpPr>
              <a:spLocks/>
            </p:cNvSpPr>
            <p:nvPr/>
          </p:nvSpPr>
          <p:spPr bwMode="auto">
            <a:xfrm>
              <a:off x="3615759" y="3093769"/>
              <a:ext cx="892069" cy="623263"/>
            </a:xfrm>
            <a:custGeom>
              <a:avLst/>
              <a:gdLst>
                <a:gd name="connsiteX0" fmla="*/ 0 w 892069"/>
                <a:gd name="connsiteY0" fmla="*/ 0 h 623263"/>
                <a:gd name="connsiteX1" fmla="*/ 892069 w 892069"/>
                <a:gd name="connsiteY1" fmla="*/ 0 h 623263"/>
                <a:gd name="connsiteX2" fmla="*/ 892069 w 892069"/>
                <a:gd name="connsiteY2" fmla="*/ 6232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787294 w 892069"/>
                <a:gd name="connsiteY2" fmla="*/ 5851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834919 w 892069"/>
                <a:gd name="connsiteY2" fmla="*/ 613738 h 623263"/>
                <a:gd name="connsiteX3" fmla="*/ 0 w 892069"/>
                <a:gd name="connsiteY3" fmla="*/ 623263 h 623263"/>
                <a:gd name="connsiteX4" fmla="*/ 0 w 892069"/>
                <a:gd name="connsiteY4" fmla="*/ 0 h 623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069" h="623263">
                  <a:moveTo>
                    <a:pt x="0" y="0"/>
                  </a:moveTo>
                  <a:lnTo>
                    <a:pt x="892069" y="0"/>
                  </a:lnTo>
                  <a:lnTo>
                    <a:pt x="834919" y="613738"/>
                  </a:lnTo>
                  <a:lnTo>
                    <a:pt x="0" y="623263"/>
                  </a:lnTo>
                  <a:lnTo>
                    <a:pt x="0" y="0"/>
                  </a:lnTo>
                  <a:close/>
                </a:path>
              </a:pathLst>
            </a:custGeom>
            <a:solidFill>
              <a:schemeClr val="tx1">
                <a:lumMod val="25000"/>
                <a:lumOff val="75000"/>
              </a:schemeClr>
            </a:solidFill>
            <a:ln w="12700">
              <a:noFill/>
              <a:round/>
              <a:headEnd/>
              <a:tailEnd/>
            </a:ln>
          </p:spPr>
          <p:txBody>
            <a:bodyPr lIns="0" tIns="0" rIns="0" bIns="0" anchor="ctr"/>
            <a:lstStyle/>
            <a:p>
              <a:pPr algn="ctr"/>
              <a:r>
                <a:rPr lang="nl-NL" sz="1200" dirty="0">
                  <a:latin typeface="Roboto Light" pitchFamily="2" charset="0"/>
                  <a:ea typeface="Roboto Light" pitchFamily="2" charset="0"/>
                </a:rPr>
                <a:t>Pages</a:t>
              </a:r>
            </a:p>
          </p:txBody>
        </p:sp>
      </p:grpSp>
      <p:grpSp>
        <p:nvGrpSpPr>
          <p:cNvPr id="88" name="Group 87"/>
          <p:cNvGrpSpPr/>
          <p:nvPr/>
        </p:nvGrpSpPr>
        <p:grpSpPr>
          <a:xfrm>
            <a:off x="4270528" y="1484786"/>
            <a:ext cx="1149546" cy="826835"/>
            <a:chOff x="3615759" y="2890197"/>
            <a:chExt cx="1149546" cy="826835"/>
          </a:xfrm>
        </p:grpSpPr>
        <p:sp>
          <p:nvSpPr>
            <p:cNvPr id="89" name="AutoShape 30"/>
            <p:cNvSpPr>
              <a:spLocks/>
            </p:cNvSpPr>
            <p:nvPr/>
          </p:nvSpPr>
          <p:spPr bwMode="auto">
            <a:xfrm>
              <a:off x="3873236" y="2890197"/>
              <a:ext cx="892069" cy="623263"/>
            </a:xfrm>
            <a:custGeom>
              <a:avLst/>
              <a:gdLst>
                <a:gd name="connsiteX0" fmla="*/ 0 w 892069"/>
                <a:gd name="connsiteY0" fmla="*/ 0 h 623263"/>
                <a:gd name="connsiteX1" fmla="*/ 892069 w 892069"/>
                <a:gd name="connsiteY1" fmla="*/ 0 h 623263"/>
                <a:gd name="connsiteX2" fmla="*/ 892069 w 892069"/>
                <a:gd name="connsiteY2" fmla="*/ 6232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787294 w 892069"/>
                <a:gd name="connsiteY2" fmla="*/ 5851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834919 w 892069"/>
                <a:gd name="connsiteY2" fmla="*/ 613738 h 623263"/>
                <a:gd name="connsiteX3" fmla="*/ 0 w 892069"/>
                <a:gd name="connsiteY3" fmla="*/ 623263 h 623263"/>
                <a:gd name="connsiteX4" fmla="*/ 0 w 892069"/>
                <a:gd name="connsiteY4" fmla="*/ 0 h 623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069" h="623263">
                  <a:moveTo>
                    <a:pt x="0" y="0"/>
                  </a:moveTo>
                  <a:lnTo>
                    <a:pt x="892069" y="0"/>
                  </a:lnTo>
                  <a:lnTo>
                    <a:pt x="834919" y="613738"/>
                  </a:lnTo>
                  <a:lnTo>
                    <a:pt x="0" y="623263"/>
                  </a:lnTo>
                  <a:lnTo>
                    <a:pt x="0" y="0"/>
                  </a:lnTo>
                  <a:close/>
                </a:path>
              </a:pathLst>
            </a:custGeom>
            <a:solidFill>
              <a:schemeClr val="tx1">
                <a:lumMod val="75000"/>
                <a:lumOff val="25000"/>
              </a:schemeClr>
            </a:solidFill>
            <a:ln w="12700">
              <a:noFill/>
              <a:round/>
              <a:headEnd/>
              <a:tailEnd/>
            </a:ln>
          </p:spPr>
          <p:txBody>
            <a:bodyPr lIns="0" tIns="0" rIns="0" bIns="0"/>
            <a:lstStyle/>
            <a:p>
              <a:endParaRPr lang="nl-NL" sz="1600">
                <a:latin typeface="Roboto Light" pitchFamily="2" charset="0"/>
                <a:ea typeface="Roboto Light" pitchFamily="2" charset="0"/>
              </a:endParaRPr>
            </a:p>
          </p:txBody>
        </p:sp>
        <p:sp>
          <p:nvSpPr>
            <p:cNvPr id="90" name="AutoShape 30"/>
            <p:cNvSpPr>
              <a:spLocks/>
            </p:cNvSpPr>
            <p:nvPr/>
          </p:nvSpPr>
          <p:spPr bwMode="auto">
            <a:xfrm>
              <a:off x="3742748" y="2989023"/>
              <a:ext cx="892069" cy="623263"/>
            </a:xfrm>
            <a:custGeom>
              <a:avLst/>
              <a:gdLst>
                <a:gd name="connsiteX0" fmla="*/ 0 w 892069"/>
                <a:gd name="connsiteY0" fmla="*/ 0 h 623263"/>
                <a:gd name="connsiteX1" fmla="*/ 892069 w 892069"/>
                <a:gd name="connsiteY1" fmla="*/ 0 h 623263"/>
                <a:gd name="connsiteX2" fmla="*/ 892069 w 892069"/>
                <a:gd name="connsiteY2" fmla="*/ 6232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787294 w 892069"/>
                <a:gd name="connsiteY2" fmla="*/ 5851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834919 w 892069"/>
                <a:gd name="connsiteY2" fmla="*/ 613738 h 623263"/>
                <a:gd name="connsiteX3" fmla="*/ 0 w 892069"/>
                <a:gd name="connsiteY3" fmla="*/ 623263 h 623263"/>
                <a:gd name="connsiteX4" fmla="*/ 0 w 892069"/>
                <a:gd name="connsiteY4" fmla="*/ 0 h 623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069" h="623263">
                  <a:moveTo>
                    <a:pt x="0" y="0"/>
                  </a:moveTo>
                  <a:lnTo>
                    <a:pt x="892069" y="0"/>
                  </a:lnTo>
                  <a:lnTo>
                    <a:pt x="834919" y="613738"/>
                  </a:lnTo>
                  <a:lnTo>
                    <a:pt x="0" y="623263"/>
                  </a:lnTo>
                  <a:lnTo>
                    <a:pt x="0" y="0"/>
                  </a:lnTo>
                  <a:close/>
                </a:path>
              </a:pathLst>
            </a:custGeom>
            <a:solidFill>
              <a:schemeClr val="tx1">
                <a:lumMod val="50000"/>
                <a:lumOff val="50000"/>
              </a:schemeClr>
            </a:solidFill>
            <a:ln w="12700">
              <a:noFill/>
              <a:round/>
              <a:headEnd/>
              <a:tailEnd/>
            </a:ln>
          </p:spPr>
          <p:txBody>
            <a:bodyPr lIns="0" tIns="0" rIns="0" bIns="0"/>
            <a:lstStyle/>
            <a:p>
              <a:endParaRPr lang="nl-NL" sz="1600">
                <a:latin typeface="Roboto Light" pitchFamily="2" charset="0"/>
                <a:ea typeface="Roboto Light" pitchFamily="2" charset="0"/>
              </a:endParaRPr>
            </a:p>
          </p:txBody>
        </p:sp>
        <p:sp>
          <p:nvSpPr>
            <p:cNvPr id="91" name="AutoShape 30"/>
            <p:cNvSpPr>
              <a:spLocks/>
            </p:cNvSpPr>
            <p:nvPr/>
          </p:nvSpPr>
          <p:spPr bwMode="auto">
            <a:xfrm>
              <a:off x="3615759" y="3093769"/>
              <a:ext cx="892069" cy="623263"/>
            </a:xfrm>
            <a:custGeom>
              <a:avLst/>
              <a:gdLst>
                <a:gd name="connsiteX0" fmla="*/ 0 w 892069"/>
                <a:gd name="connsiteY0" fmla="*/ 0 h 623263"/>
                <a:gd name="connsiteX1" fmla="*/ 892069 w 892069"/>
                <a:gd name="connsiteY1" fmla="*/ 0 h 623263"/>
                <a:gd name="connsiteX2" fmla="*/ 892069 w 892069"/>
                <a:gd name="connsiteY2" fmla="*/ 6232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787294 w 892069"/>
                <a:gd name="connsiteY2" fmla="*/ 5851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834919 w 892069"/>
                <a:gd name="connsiteY2" fmla="*/ 613738 h 623263"/>
                <a:gd name="connsiteX3" fmla="*/ 0 w 892069"/>
                <a:gd name="connsiteY3" fmla="*/ 623263 h 623263"/>
                <a:gd name="connsiteX4" fmla="*/ 0 w 892069"/>
                <a:gd name="connsiteY4" fmla="*/ 0 h 623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069" h="623263">
                  <a:moveTo>
                    <a:pt x="0" y="0"/>
                  </a:moveTo>
                  <a:lnTo>
                    <a:pt x="892069" y="0"/>
                  </a:lnTo>
                  <a:lnTo>
                    <a:pt x="834919" y="613738"/>
                  </a:lnTo>
                  <a:lnTo>
                    <a:pt x="0" y="623263"/>
                  </a:lnTo>
                  <a:lnTo>
                    <a:pt x="0" y="0"/>
                  </a:lnTo>
                  <a:close/>
                </a:path>
              </a:pathLst>
            </a:custGeom>
            <a:solidFill>
              <a:schemeClr val="tx1">
                <a:lumMod val="25000"/>
                <a:lumOff val="75000"/>
              </a:schemeClr>
            </a:solidFill>
            <a:ln w="12700">
              <a:noFill/>
              <a:round/>
              <a:headEnd/>
              <a:tailEnd/>
            </a:ln>
          </p:spPr>
          <p:txBody>
            <a:bodyPr lIns="0" tIns="0" rIns="0" bIns="0" anchor="ctr"/>
            <a:lstStyle/>
            <a:p>
              <a:pPr algn="ctr"/>
              <a:r>
                <a:rPr lang="nl-NL" sz="1200" dirty="0">
                  <a:latin typeface="Roboto Light" pitchFamily="2" charset="0"/>
                  <a:ea typeface="Roboto Light" pitchFamily="2" charset="0"/>
                </a:rPr>
                <a:t>Containers</a:t>
              </a:r>
            </a:p>
          </p:txBody>
        </p:sp>
      </p:grpSp>
      <p:grpSp>
        <p:nvGrpSpPr>
          <p:cNvPr id="92" name="Group 91"/>
          <p:cNvGrpSpPr/>
          <p:nvPr/>
        </p:nvGrpSpPr>
        <p:grpSpPr>
          <a:xfrm>
            <a:off x="5612905" y="1484786"/>
            <a:ext cx="1149546" cy="826835"/>
            <a:chOff x="3615759" y="2890197"/>
            <a:chExt cx="1149546" cy="826835"/>
          </a:xfrm>
        </p:grpSpPr>
        <p:sp>
          <p:nvSpPr>
            <p:cNvPr id="93" name="AutoShape 30"/>
            <p:cNvSpPr>
              <a:spLocks/>
            </p:cNvSpPr>
            <p:nvPr/>
          </p:nvSpPr>
          <p:spPr bwMode="auto">
            <a:xfrm>
              <a:off x="3873236" y="2890197"/>
              <a:ext cx="892069" cy="623263"/>
            </a:xfrm>
            <a:custGeom>
              <a:avLst/>
              <a:gdLst>
                <a:gd name="connsiteX0" fmla="*/ 0 w 892069"/>
                <a:gd name="connsiteY0" fmla="*/ 0 h 623263"/>
                <a:gd name="connsiteX1" fmla="*/ 892069 w 892069"/>
                <a:gd name="connsiteY1" fmla="*/ 0 h 623263"/>
                <a:gd name="connsiteX2" fmla="*/ 892069 w 892069"/>
                <a:gd name="connsiteY2" fmla="*/ 6232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787294 w 892069"/>
                <a:gd name="connsiteY2" fmla="*/ 5851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834919 w 892069"/>
                <a:gd name="connsiteY2" fmla="*/ 613738 h 623263"/>
                <a:gd name="connsiteX3" fmla="*/ 0 w 892069"/>
                <a:gd name="connsiteY3" fmla="*/ 623263 h 623263"/>
                <a:gd name="connsiteX4" fmla="*/ 0 w 892069"/>
                <a:gd name="connsiteY4" fmla="*/ 0 h 623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069" h="623263">
                  <a:moveTo>
                    <a:pt x="0" y="0"/>
                  </a:moveTo>
                  <a:lnTo>
                    <a:pt x="892069" y="0"/>
                  </a:lnTo>
                  <a:lnTo>
                    <a:pt x="834919" y="613738"/>
                  </a:lnTo>
                  <a:lnTo>
                    <a:pt x="0" y="623263"/>
                  </a:lnTo>
                  <a:lnTo>
                    <a:pt x="0" y="0"/>
                  </a:lnTo>
                  <a:close/>
                </a:path>
              </a:pathLst>
            </a:custGeom>
            <a:solidFill>
              <a:schemeClr val="tx1">
                <a:lumMod val="75000"/>
                <a:lumOff val="25000"/>
              </a:schemeClr>
            </a:solidFill>
            <a:ln w="12700">
              <a:noFill/>
              <a:round/>
              <a:headEnd/>
              <a:tailEnd/>
            </a:ln>
          </p:spPr>
          <p:txBody>
            <a:bodyPr lIns="0" tIns="0" rIns="0" bIns="0"/>
            <a:lstStyle/>
            <a:p>
              <a:endParaRPr lang="nl-NL" sz="1600">
                <a:latin typeface="Roboto Light" pitchFamily="2" charset="0"/>
                <a:ea typeface="Roboto Light" pitchFamily="2" charset="0"/>
              </a:endParaRPr>
            </a:p>
          </p:txBody>
        </p:sp>
        <p:sp>
          <p:nvSpPr>
            <p:cNvPr id="94" name="AutoShape 30"/>
            <p:cNvSpPr>
              <a:spLocks/>
            </p:cNvSpPr>
            <p:nvPr/>
          </p:nvSpPr>
          <p:spPr bwMode="auto">
            <a:xfrm>
              <a:off x="3742748" y="2989023"/>
              <a:ext cx="892069" cy="623263"/>
            </a:xfrm>
            <a:custGeom>
              <a:avLst/>
              <a:gdLst>
                <a:gd name="connsiteX0" fmla="*/ 0 w 892069"/>
                <a:gd name="connsiteY0" fmla="*/ 0 h 623263"/>
                <a:gd name="connsiteX1" fmla="*/ 892069 w 892069"/>
                <a:gd name="connsiteY1" fmla="*/ 0 h 623263"/>
                <a:gd name="connsiteX2" fmla="*/ 892069 w 892069"/>
                <a:gd name="connsiteY2" fmla="*/ 6232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787294 w 892069"/>
                <a:gd name="connsiteY2" fmla="*/ 5851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834919 w 892069"/>
                <a:gd name="connsiteY2" fmla="*/ 613738 h 623263"/>
                <a:gd name="connsiteX3" fmla="*/ 0 w 892069"/>
                <a:gd name="connsiteY3" fmla="*/ 623263 h 623263"/>
                <a:gd name="connsiteX4" fmla="*/ 0 w 892069"/>
                <a:gd name="connsiteY4" fmla="*/ 0 h 623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069" h="623263">
                  <a:moveTo>
                    <a:pt x="0" y="0"/>
                  </a:moveTo>
                  <a:lnTo>
                    <a:pt x="892069" y="0"/>
                  </a:lnTo>
                  <a:lnTo>
                    <a:pt x="834919" y="613738"/>
                  </a:lnTo>
                  <a:lnTo>
                    <a:pt x="0" y="623263"/>
                  </a:lnTo>
                  <a:lnTo>
                    <a:pt x="0" y="0"/>
                  </a:lnTo>
                  <a:close/>
                </a:path>
              </a:pathLst>
            </a:custGeom>
            <a:solidFill>
              <a:schemeClr val="tx1">
                <a:lumMod val="50000"/>
                <a:lumOff val="50000"/>
              </a:schemeClr>
            </a:solidFill>
            <a:ln w="12700">
              <a:noFill/>
              <a:round/>
              <a:headEnd/>
              <a:tailEnd/>
            </a:ln>
          </p:spPr>
          <p:txBody>
            <a:bodyPr lIns="0" tIns="0" rIns="0" bIns="0"/>
            <a:lstStyle/>
            <a:p>
              <a:endParaRPr lang="nl-NL" sz="1600">
                <a:latin typeface="Roboto Light" pitchFamily="2" charset="0"/>
                <a:ea typeface="Roboto Light" pitchFamily="2" charset="0"/>
              </a:endParaRPr>
            </a:p>
          </p:txBody>
        </p:sp>
        <p:sp>
          <p:nvSpPr>
            <p:cNvPr id="95" name="AutoShape 30"/>
            <p:cNvSpPr>
              <a:spLocks/>
            </p:cNvSpPr>
            <p:nvPr/>
          </p:nvSpPr>
          <p:spPr bwMode="auto">
            <a:xfrm>
              <a:off x="3615759" y="3093769"/>
              <a:ext cx="892069" cy="623263"/>
            </a:xfrm>
            <a:custGeom>
              <a:avLst/>
              <a:gdLst>
                <a:gd name="connsiteX0" fmla="*/ 0 w 892069"/>
                <a:gd name="connsiteY0" fmla="*/ 0 h 623263"/>
                <a:gd name="connsiteX1" fmla="*/ 892069 w 892069"/>
                <a:gd name="connsiteY1" fmla="*/ 0 h 623263"/>
                <a:gd name="connsiteX2" fmla="*/ 892069 w 892069"/>
                <a:gd name="connsiteY2" fmla="*/ 6232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787294 w 892069"/>
                <a:gd name="connsiteY2" fmla="*/ 585163 h 623263"/>
                <a:gd name="connsiteX3" fmla="*/ 0 w 892069"/>
                <a:gd name="connsiteY3" fmla="*/ 623263 h 623263"/>
                <a:gd name="connsiteX4" fmla="*/ 0 w 892069"/>
                <a:gd name="connsiteY4" fmla="*/ 0 h 623263"/>
                <a:gd name="connsiteX0" fmla="*/ 0 w 892069"/>
                <a:gd name="connsiteY0" fmla="*/ 0 h 623263"/>
                <a:gd name="connsiteX1" fmla="*/ 892069 w 892069"/>
                <a:gd name="connsiteY1" fmla="*/ 0 h 623263"/>
                <a:gd name="connsiteX2" fmla="*/ 834919 w 892069"/>
                <a:gd name="connsiteY2" fmla="*/ 613738 h 623263"/>
                <a:gd name="connsiteX3" fmla="*/ 0 w 892069"/>
                <a:gd name="connsiteY3" fmla="*/ 623263 h 623263"/>
                <a:gd name="connsiteX4" fmla="*/ 0 w 892069"/>
                <a:gd name="connsiteY4" fmla="*/ 0 h 623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069" h="623263">
                  <a:moveTo>
                    <a:pt x="0" y="0"/>
                  </a:moveTo>
                  <a:lnTo>
                    <a:pt x="892069" y="0"/>
                  </a:lnTo>
                  <a:lnTo>
                    <a:pt x="834919" y="613738"/>
                  </a:lnTo>
                  <a:lnTo>
                    <a:pt x="0" y="623263"/>
                  </a:lnTo>
                  <a:lnTo>
                    <a:pt x="0" y="0"/>
                  </a:lnTo>
                  <a:close/>
                </a:path>
              </a:pathLst>
            </a:custGeom>
            <a:solidFill>
              <a:schemeClr val="tx1">
                <a:lumMod val="25000"/>
                <a:lumOff val="75000"/>
              </a:schemeClr>
            </a:solidFill>
            <a:ln w="12700">
              <a:noFill/>
              <a:round/>
              <a:headEnd/>
              <a:tailEnd/>
            </a:ln>
          </p:spPr>
          <p:txBody>
            <a:bodyPr lIns="0" tIns="0" rIns="0" bIns="0" anchor="ctr"/>
            <a:lstStyle/>
            <a:p>
              <a:pPr algn="ctr"/>
              <a:r>
                <a:rPr lang="nl-NL" sz="1200" dirty="0">
                  <a:latin typeface="Roboto Light" pitchFamily="2" charset="0"/>
                  <a:ea typeface="Roboto Light" pitchFamily="2" charset="0"/>
                </a:rPr>
                <a:t>Widgets</a:t>
              </a:r>
            </a:p>
          </p:txBody>
        </p:sp>
      </p:grpSp>
      <p:sp>
        <p:nvSpPr>
          <p:cNvPr id="53" name="AutoShape 6"/>
          <p:cNvSpPr>
            <a:spLocks noChangeArrowheads="1"/>
          </p:cNvSpPr>
          <p:nvPr/>
        </p:nvSpPr>
        <p:spPr bwMode="auto">
          <a:xfrm rot="10800000">
            <a:off x="3796660" y="3912164"/>
            <a:ext cx="749069" cy="750216"/>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rgbClr val="BD2727">
              <a:alpha val="30000"/>
            </a:srgbClr>
          </a:solidFill>
          <a:ln>
            <a:noFill/>
          </a:ln>
          <a:effectLst/>
          <a:extLst/>
        </p:spPr>
        <p:txBody>
          <a:bodyPr wrap="none" lIns="64285" tIns="32142" rIns="64285" bIns="32142" anchor="ctr"/>
          <a:lstStyle/>
          <a:p>
            <a:endParaRPr lang="nl-NL">
              <a:solidFill>
                <a:srgbClr val="FFFFFF"/>
              </a:solidFill>
              <a:latin typeface="Roboto Light" pitchFamily="2" charset="0"/>
              <a:ea typeface="Roboto Light" pitchFamily="2" charset="0"/>
            </a:endParaRPr>
          </a:p>
        </p:txBody>
      </p:sp>
      <p:sp>
        <p:nvSpPr>
          <p:cNvPr id="54" name="AutoShape 7"/>
          <p:cNvSpPr>
            <a:spLocks noChangeArrowheads="1"/>
          </p:cNvSpPr>
          <p:nvPr/>
        </p:nvSpPr>
        <p:spPr bwMode="auto">
          <a:xfrm rot="10800000">
            <a:off x="4923093" y="4856623"/>
            <a:ext cx="749069" cy="751332"/>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rgbClr val="BD2727">
              <a:alpha val="30000"/>
            </a:srgbClr>
          </a:solidFill>
          <a:ln>
            <a:noFill/>
          </a:ln>
          <a:effectLst/>
          <a:extLst/>
        </p:spPr>
        <p:txBody>
          <a:bodyPr wrap="none" lIns="64285" tIns="32142" rIns="64285" bIns="32142" anchor="ctr"/>
          <a:lstStyle/>
          <a:p>
            <a:endParaRPr lang="nl-NL">
              <a:solidFill>
                <a:srgbClr val="FFFFFF"/>
              </a:solidFill>
              <a:latin typeface="Roboto Light" pitchFamily="2" charset="0"/>
              <a:ea typeface="Roboto Light" pitchFamily="2" charset="0"/>
            </a:endParaRPr>
          </a:p>
        </p:txBody>
      </p:sp>
      <p:sp>
        <p:nvSpPr>
          <p:cNvPr id="63" name="AutoShape 17"/>
          <p:cNvSpPr>
            <a:spLocks/>
          </p:cNvSpPr>
          <p:nvPr/>
        </p:nvSpPr>
        <p:spPr bwMode="auto">
          <a:xfrm>
            <a:off x="3040191" y="2505186"/>
            <a:ext cx="952983" cy="911642"/>
          </a:xfrm>
          <a:custGeom>
            <a:avLst/>
            <a:gdLst>
              <a:gd name="connsiteX0" fmla="*/ 0 w 905358"/>
              <a:gd name="connsiteY0" fmla="*/ 0 h 883067"/>
              <a:gd name="connsiteX1" fmla="*/ 905358 w 905358"/>
              <a:gd name="connsiteY1" fmla="*/ 0 h 883067"/>
              <a:gd name="connsiteX2" fmla="*/ 905358 w 905358"/>
              <a:gd name="connsiteY2" fmla="*/ 883067 h 883067"/>
              <a:gd name="connsiteX3" fmla="*/ 0 w 905358"/>
              <a:gd name="connsiteY3" fmla="*/ 883067 h 883067"/>
              <a:gd name="connsiteX4" fmla="*/ 0 w 905358"/>
              <a:gd name="connsiteY4" fmla="*/ 0 h 883067"/>
              <a:gd name="connsiteX0" fmla="*/ 47625 w 952983"/>
              <a:gd name="connsiteY0" fmla="*/ 0 h 911642"/>
              <a:gd name="connsiteX1" fmla="*/ 952983 w 952983"/>
              <a:gd name="connsiteY1" fmla="*/ 0 h 911642"/>
              <a:gd name="connsiteX2" fmla="*/ 952983 w 952983"/>
              <a:gd name="connsiteY2" fmla="*/ 883067 h 911642"/>
              <a:gd name="connsiteX3" fmla="*/ 0 w 952983"/>
              <a:gd name="connsiteY3" fmla="*/ 911642 h 911642"/>
              <a:gd name="connsiteX4" fmla="*/ 47625 w 952983"/>
              <a:gd name="connsiteY4" fmla="*/ 0 h 91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983" h="911642">
                <a:moveTo>
                  <a:pt x="47625" y="0"/>
                </a:moveTo>
                <a:lnTo>
                  <a:pt x="952983" y="0"/>
                </a:lnTo>
                <a:lnTo>
                  <a:pt x="952983" y="883067"/>
                </a:lnTo>
                <a:lnTo>
                  <a:pt x="0" y="911642"/>
                </a:lnTo>
                <a:lnTo>
                  <a:pt x="47625" y="0"/>
                </a:lnTo>
                <a:close/>
              </a:path>
            </a:pathLst>
          </a:custGeom>
          <a:solidFill>
            <a:schemeClr val="tx1">
              <a:lumMod val="25000"/>
              <a:lumOff val="75000"/>
            </a:schemeClr>
          </a:solidFill>
          <a:ln w="12700">
            <a:noFill/>
            <a:round/>
            <a:headEnd/>
            <a:tailEnd/>
          </a:ln>
        </p:spPr>
        <p:txBody>
          <a:bodyPr lIns="0" tIns="0" rIns="0" bIns="0"/>
          <a:lstStyle/>
          <a:p>
            <a:endParaRPr lang="nl-NL">
              <a:solidFill>
                <a:srgbClr val="FFFFFF"/>
              </a:solidFill>
              <a:latin typeface="Roboto Light" pitchFamily="2" charset="0"/>
              <a:ea typeface="Roboto Light" pitchFamily="2" charset="0"/>
            </a:endParaRPr>
          </a:p>
        </p:txBody>
      </p:sp>
      <p:sp>
        <p:nvSpPr>
          <p:cNvPr id="64" name="Rectangle 18"/>
          <p:cNvSpPr>
            <a:spLocks/>
          </p:cNvSpPr>
          <p:nvPr/>
        </p:nvSpPr>
        <p:spPr bwMode="auto">
          <a:xfrm>
            <a:off x="3056559" y="2854619"/>
            <a:ext cx="964524" cy="185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27844" bIns="0"/>
          <a:lstStyle/>
          <a:p>
            <a:pPr marL="29019" algn="ctr" defTabSz="642852"/>
            <a:r>
              <a:rPr lang="en-US" sz="1100" dirty="0">
                <a:solidFill>
                  <a:srgbClr val="000000"/>
                </a:solidFill>
                <a:latin typeface="Roboto Black" pitchFamily="2" charset="0"/>
                <a:ea typeface="Roboto Black" pitchFamily="2" charset="0"/>
                <a:cs typeface="Arial" pitchFamily="34" charset="0"/>
                <a:sym typeface="Arial" pitchFamily="34" charset="0"/>
              </a:rPr>
              <a:t>Pages</a:t>
            </a:r>
          </a:p>
        </p:txBody>
      </p:sp>
      <p:sp>
        <p:nvSpPr>
          <p:cNvPr id="65" name="AutoShape 19"/>
          <p:cNvSpPr>
            <a:spLocks/>
          </p:cNvSpPr>
          <p:nvPr/>
        </p:nvSpPr>
        <p:spPr bwMode="auto">
          <a:xfrm>
            <a:off x="5374098" y="4234337"/>
            <a:ext cx="942341" cy="941261"/>
          </a:xfrm>
          <a:custGeom>
            <a:avLst/>
            <a:gdLst>
              <a:gd name="connsiteX0" fmla="*/ 0 w 904241"/>
              <a:gd name="connsiteY0" fmla="*/ 0 h 903161"/>
              <a:gd name="connsiteX1" fmla="*/ 904241 w 904241"/>
              <a:gd name="connsiteY1" fmla="*/ 0 h 903161"/>
              <a:gd name="connsiteX2" fmla="*/ 904241 w 904241"/>
              <a:gd name="connsiteY2" fmla="*/ 903161 h 903161"/>
              <a:gd name="connsiteX3" fmla="*/ 0 w 904241"/>
              <a:gd name="connsiteY3" fmla="*/ 903161 h 903161"/>
              <a:gd name="connsiteX4" fmla="*/ 0 w 904241"/>
              <a:gd name="connsiteY4" fmla="*/ 0 h 903161"/>
              <a:gd name="connsiteX0" fmla="*/ 0 w 942341"/>
              <a:gd name="connsiteY0" fmla="*/ 38100 h 941261"/>
              <a:gd name="connsiteX1" fmla="*/ 942341 w 942341"/>
              <a:gd name="connsiteY1" fmla="*/ 0 h 941261"/>
              <a:gd name="connsiteX2" fmla="*/ 904241 w 942341"/>
              <a:gd name="connsiteY2" fmla="*/ 941261 h 941261"/>
              <a:gd name="connsiteX3" fmla="*/ 0 w 942341"/>
              <a:gd name="connsiteY3" fmla="*/ 941261 h 941261"/>
              <a:gd name="connsiteX4" fmla="*/ 0 w 942341"/>
              <a:gd name="connsiteY4" fmla="*/ 38100 h 941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341" h="941261">
                <a:moveTo>
                  <a:pt x="0" y="38100"/>
                </a:moveTo>
                <a:lnTo>
                  <a:pt x="942341" y="0"/>
                </a:lnTo>
                <a:lnTo>
                  <a:pt x="904241" y="941261"/>
                </a:lnTo>
                <a:lnTo>
                  <a:pt x="0" y="941261"/>
                </a:lnTo>
                <a:lnTo>
                  <a:pt x="0" y="38100"/>
                </a:lnTo>
                <a:close/>
              </a:path>
            </a:pathLst>
          </a:custGeom>
          <a:solidFill>
            <a:schemeClr val="tx1">
              <a:lumMod val="25000"/>
              <a:lumOff val="75000"/>
            </a:schemeClr>
          </a:solidFill>
          <a:ln w="12700">
            <a:noFill/>
            <a:round/>
            <a:headEnd/>
            <a:tailEnd/>
          </a:ln>
        </p:spPr>
        <p:txBody>
          <a:bodyPr lIns="0" tIns="0" rIns="0" bIns="0"/>
          <a:lstStyle/>
          <a:p>
            <a:endParaRPr lang="nl-NL">
              <a:solidFill>
                <a:srgbClr val="FFFFFF"/>
              </a:solidFill>
              <a:latin typeface="Roboto Light" pitchFamily="2" charset="0"/>
              <a:ea typeface="Roboto Light" pitchFamily="2" charset="0"/>
            </a:endParaRPr>
          </a:p>
        </p:txBody>
      </p:sp>
      <p:sp>
        <p:nvSpPr>
          <p:cNvPr id="66" name="Rectangle 20"/>
          <p:cNvSpPr>
            <a:spLocks/>
          </p:cNvSpPr>
          <p:nvPr/>
        </p:nvSpPr>
        <p:spPr bwMode="auto">
          <a:xfrm>
            <a:off x="5341722" y="4641960"/>
            <a:ext cx="965640" cy="187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27844" bIns="0"/>
          <a:lstStyle/>
          <a:p>
            <a:pPr marL="29019" algn="ctr" defTabSz="642852"/>
            <a:r>
              <a:rPr lang="en-US" sz="1100" dirty="0">
                <a:solidFill>
                  <a:srgbClr val="000000"/>
                </a:solidFill>
                <a:latin typeface="Roboto Black" pitchFamily="2" charset="0"/>
                <a:ea typeface="Roboto Black" pitchFamily="2" charset="0"/>
                <a:cs typeface="Arial" pitchFamily="34" charset="0"/>
                <a:sym typeface="Arial" pitchFamily="34" charset="0"/>
              </a:rPr>
              <a:t>Widgets</a:t>
            </a:r>
          </a:p>
        </p:txBody>
      </p:sp>
      <p:sp>
        <p:nvSpPr>
          <p:cNvPr id="74" name="AutoShape 28"/>
          <p:cNvSpPr>
            <a:spLocks/>
          </p:cNvSpPr>
          <p:nvPr/>
        </p:nvSpPr>
        <p:spPr bwMode="auto">
          <a:xfrm>
            <a:off x="4207144" y="3284808"/>
            <a:ext cx="952983" cy="950786"/>
          </a:xfrm>
          <a:custGeom>
            <a:avLst/>
            <a:gdLst>
              <a:gd name="connsiteX0" fmla="*/ 0 w 905358"/>
              <a:gd name="connsiteY0" fmla="*/ 0 h 903161"/>
              <a:gd name="connsiteX1" fmla="*/ 905358 w 905358"/>
              <a:gd name="connsiteY1" fmla="*/ 0 h 903161"/>
              <a:gd name="connsiteX2" fmla="*/ 905358 w 905358"/>
              <a:gd name="connsiteY2" fmla="*/ 903161 h 903161"/>
              <a:gd name="connsiteX3" fmla="*/ 0 w 905358"/>
              <a:gd name="connsiteY3" fmla="*/ 903161 h 903161"/>
              <a:gd name="connsiteX4" fmla="*/ 0 w 905358"/>
              <a:gd name="connsiteY4" fmla="*/ 0 h 903161"/>
              <a:gd name="connsiteX0" fmla="*/ 0 w 952983"/>
              <a:gd name="connsiteY0" fmla="*/ 0 h 950786"/>
              <a:gd name="connsiteX1" fmla="*/ 952983 w 952983"/>
              <a:gd name="connsiteY1" fmla="*/ 47625 h 950786"/>
              <a:gd name="connsiteX2" fmla="*/ 952983 w 952983"/>
              <a:gd name="connsiteY2" fmla="*/ 950786 h 950786"/>
              <a:gd name="connsiteX3" fmla="*/ 47625 w 952983"/>
              <a:gd name="connsiteY3" fmla="*/ 950786 h 950786"/>
              <a:gd name="connsiteX4" fmla="*/ 0 w 952983"/>
              <a:gd name="connsiteY4" fmla="*/ 0 h 950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983" h="950786">
                <a:moveTo>
                  <a:pt x="0" y="0"/>
                </a:moveTo>
                <a:lnTo>
                  <a:pt x="952983" y="47625"/>
                </a:lnTo>
                <a:lnTo>
                  <a:pt x="952983" y="950786"/>
                </a:lnTo>
                <a:lnTo>
                  <a:pt x="47625" y="950786"/>
                </a:lnTo>
                <a:lnTo>
                  <a:pt x="0" y="0"/>
                </a:lnTo>
                <a:close/>
              </a:path>
            </a:pathLst>
          </a:custGeom>
          <a:solidFill>
            <a:schemeClr val="tx1">
              <a:lumMod val="25000"/>
              <a:lumOff val="75000"/>
            </a:schemeClr>
          </a:solidFill>
          <a:ln w="12700">
            <a:noFill/>
            <a:round/>
            <a:headEnd/>
            <a:tailEnd/>
          </a:ln>
        </p:spPr>
        <p:txBody>
          <a:bodyPr lIns="0" tIns="0" rIns="0" bIns="0"/>
          <a:lstStyle/>
          <a:p>
            <a:endParaRPr lang="nl-NL">
              <a:solidFill>
                <a:srgbClr val="FFFFFF"/>
              </a:solidFill>
              <a:latin typeface="Roboto Light" pitchFamily="2" charset="0"/>
              <a:ea typeface="Roboto Light" pitchFamily="2" charset="0"/>
            </a:endParaRPr>
          </a:p>
        </p:txBody>
      </p:sp>
      <p:sp>
        <p:nvSpPr>
          <p:cNvPr id="75" name="Rectangle 29"/>
          <p:cNvSpPr>
            <a:spLocks/>
          </p:cNvSpPr>
          <p:nvPr/>
        </p:nvSpPr>
        <p:spPr bwMode="auto">
          <a:xfrm>
            <a:off x="4199698" y="3701958"/>
            <a:ext cx="964524" cy="187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27844" bIns="0"/>
          <a:lstStyle/>
          <a:p>
            <a:pPr marL="29019" algn="ctr" defTabSz="642852"/>
            <a:r>
              <a:rPr lang="en-US" sz="1100" dirty="0">
                <a:solidFill>
                  <a:srgbClr val="000000"/>
                </a:solidFill>
                <a:latin typeface="Roboto Black" pitchFamily="2" charset="0"/>
                <a:ea typeface="Roboto Black" pitchFamily="2" charset="0"/>
                <a:cs typeface="Arial" pitchFamily="34" charset="0"/>
                <a:sym typeface="Arial" pitchFamily="34" charset="0"/>
              </a:rPr>
              <a:t>Containers</a:t>
            </a:r>
          </a:p>
        </p:txBody>
      </p:sp>
      <p:sp>
        <p:nvSpPr>
          <p:cNvPr id="97" name="AutoShape 5"/>
          <p:cNvSpPr>
            <a:spLocks noChangeArrowheads="1"/>
          </p:cNvSpPr>
          <p:nvPr/>
        </p:nvSpPr>
        <p:spPr bwMode="auto">
          <a:xfrm rot="8100000">
            <a:off x="6191841" y="5913829"/>
            <a:ext cx="1071693" cy="1070621"/>
          </a:xfrm>
          <a:prstGeom prst="rtTriangle">
            <a:avLst/>
          </a:prstGeom>
          <a:solidFill>
            <a:schemeClr val="tx2">
              <a:lumMod val="25000"/>
              <a:lumOff val="75000"/>
            </a:schemeClr>
          </a:solidFill>
          <a:ln>
            <a:noFill/>
          </a:ln>
          <a:effectLst/>
          <a:extLst/>
        </p:spPr>
        <p:txBody>
          <a:bodyPr wrap="none" lIns="64285" tIns="32142" rIns="64285" bIns="32142" anchor="ctr"/>
          <a:lstStyle/>
          <a:p>
            <a:pPr>
              <a:buFont typeface="Times New Roman" charset="0"/>
              <a:buNone/>
              <a:defRPr/>
            </a:pPr>
            <a:endParaRPr lang="nl-NL">
              <a:latin typeface="Roboto Light" pitchFamily="2" charset="0"/>
              <a:ea typeface="Roboto Light" pitchFamily="2" charset="0"/>
            </a:endParaRPr>
          </a:p>
        </p:txBody>
      </p:sp>
      <p:sp>
        <p:nvSpPr>
          <p:cNvPr id="98" name="Rectangle 27"/>
          <p:cNvSpPr>
            <a:spLocks/>
          </p:cNvSpPr>
          <p:nvPr/>
        </p:nvSpPr>
        <p:spPr bwMode="auto">
          <a:xfrm>
            <a:off x="6118780" y="6207712"/>
            <a:ext cx="1233564" cy="214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27844" bIns="0"/>
          <a:lstStyle/>
          <a:p>
            <a:pPr marL="29019" algn="ctr" defTabSz="642852"/>
            <a:r>
              <a:rPr lang="en-US" sz="1300" dirty="0">
                <a:solidFill>
                  <a:schemeClr val="bg1"/>
                </a:solidFill>
                <a:latin typeface="Roboto Light" pitchFamily="2" charset="0"/>
                <a:ea typeface="Roboto Light" pitchFamily="2" charset="0"/>
                <a:cs typeface="Arial" pitchFamily="34" charset="0"/>
                <a:sym typeface="Arial" pitchFamily="34" charset="0"/>
              </a:rPr>
              <a:t>Inheritance</a:t>
            </a:r>
          </a:p>
        </p:txBody>
      </p:sp>
    </p:spTree>
    <p:extLst>
      <p:ext uri="{BB962C8B-B14F-4D97-AF65-F5344CB8AC3E}">
        <p14:creationId xmlns:p14="http://schemas.microsoft.com/office/powerpoint/2010/main" val="12520041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Widgets: Chrome</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62</a:t>
            </a:fld>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91" y="1340768"/>
            <a:ext cx="8536394" cy="381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3230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63</a:t>
            </a:fld>
            <a:endParaRPr lang="en-US" dirty="0"/>
          </a:p>
        </p:txBody>
      </p:sp>
      <p:sp>
        <p:nvSpPr>
          <p:cNvPr id="5" name="Text Placeholder 4"/>
          <p:cNvSpPr>
            <a:spLocks noGrp="1"/>
          </p:cNvSpPr>
          <p:nvPr>
            <p:ph type="body" sz="quarter" idx="13"/>
          </p:nvPr>
        </p:nvSpPr>
        <p:spPr/>
        <p:txBody>
          <a:bodyPr/>
          <a:lstStyle/>
          <a:p>
            <a:r>
              <a:rPr lang="en-US" dirty="0" smtClean="0"/>
              <a:t>Demo: Personalization</a:t>
            </a:r>
            <a:endParaRPr lang="en-US" dirty="0"/>
          </a:p>
        </p:txBody>
      </p:sp>
      <p:sp>
        <p:nvSpPr>
          <p:cNvPr id="6" name="Content Placeholder 5"/>
          <p:cNvSpPr>
            <a:spLocks noGrp="1"/>
          </p:cNvSpPr>
          <p:nvPr>
            <p:ph sz="quarter" idx="16"/>
          </p:nvPr>
        </p:nvSpPr>
        <p:spPr/>
        <p:txBody>
          <a:bodyPr/>
          <a:lstStyle/>
          <a:p>
            <a:r>
              <a:rPr lang="en-US" sz="2400" dirty="0"/>
              <a:t>Lets look at how the CXP Manager handles the concepts we have just discussed</a:t>
            </a:r>
          </a:p>
          <a:p>
            <a:endParaRPr lang="en-US" dirty="0"/>
          </a:p>
        </p:txBody>
      </p:sp>
    </p:spTree>
    <p:extLst>
      <p:ext uri="{BB962C8B-B14F-4D97-AF65-F5344CB8AC3E}">
        <p14:creationId xmlns:p14="http://schemas.microsoft.com/office/powerpoint/2010/main" val="40645277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Key Elements of </a:t>
            </a:r>
            <a:r>
              <a:rPr lang="en-US" dirty="0" err="1" smtClean="0"/>
              <a:t>Backbase</a:t>
            </a:r>
            <a:r>
              <a:rPr lang="en-US" dirty="0" smtClean="0"/>
              <a:t> CXP</a:t>
            </a:r>
            <a:endParaRPr lang="en-US" dirty="0"/>
          </a:p>
        </p:txBody>
      </p:sp>
      <p:sp>
        <p:nvSpPr>
          <p:cNvPr id="2" name="Slide Number Placeholder 1"/>
          <p:cNvSpPr>
            <a:spLocks noGrp="1"/>
          </p:cNvSpPr>
          <p:nvPr>
            <p:ph type="sldNum" sz="quarter" idx="4"/>
          </p:nvPr>
        </p:nvSpPr>
        <p:spPr/>
        <p:txBody>
          <a:bodyPr/>
          <a:lstStyle/>
          <a:p>
            <a:fld id="{6FF59741-7650-A046-95B5-8D31235C520E}" type="slidenum">
              <a:rPr lang="en-US" smtClean="0"/>
              <a:pPr/>
              <a:t>64</a:t>
            </a:fld>
            <a:endParaRPr lang="en-US" dirty="0"/>
          </a:p>
        </p:txBody>
      </p:sp>
      <p:sp>
        <p:nvSpPr>
          <p:cNvPr id="6" name="Content Placeholder 5"/>
          <p:cNvSpPr>
            <a:spLocks noGrp="1"/>
          </p:cNvSpPr>
          <p:nvPr>
            <p:ph type="body" sz="quarter" idx="14"/>
          </p:nvPr>
        </p:nvSpPr>
        <p:spPr/>
        <p:txBody>
          <a:bodyPr/>
          <a:lstStyle/>
          <a:p>
            <a:r>
              <a:rPr lang="en-US" sz="3000" dirty="0"/>
              <a:t>A component model</a:t>
            </a:r>
          </a:p>
          <a:p>
            <a:r>
              <a:rPr lang="en-US" sz="3000" dirty="0"/>
              <a:t>Flexible rendering and support for multi-device delivery</a:t>
            </a:r>
          </a:p>
          <a:p>
            <a:r>
              <a:rPr lang="en-US" sz="3000" dirty="0"/>
              <a:t>Personalization</a:t>
            </a:r>
          </a:p>
          <a:p>
            <a:r>
              <a:rPr lang="en-US" sz="3000" dirty="0">
                <a:solidFill>
                  <a:schemeClr val="bg1"/>
                </a:solidFill>
                <a:latin typeface="Roboto Black" panose="02000000000000000000" pitchFamily="2" charset="0"/>
                <a:ea typeface="Roboto Black" panose="02000000000000000000" pitchFamily="2" charset="0"/>
              </a:rPr>
              <a:t>The ability to integrate with a wide range of technologies </a:t>
            </a:r>
          </a:p>
          <a:p>
            <a:r>
              <a:rPr lang="en-US" sz="3000" dirty="0"/>
              <a:t>Content services</a:t>
            </a:r>
          </a:p>
          <a:p>
            <a:r>
              <a:rPr lang="en-US" sz="3000" dirty="0"/>
              <a:t>Security administration</a:t>
            </a:r>
          </a:p>
          <a:p>
            <a:r>
              <a:rPr lang="en-US" sz="3000" dirty="0"/>
              <a:t>Targeting</a:t>
            </a:r>
          </a:p>
          <a:p>
            <a:r>
              <a:rPr lang="en-US" sz="3000" dirty="0"/>
              <a:t>Publishing</a:t>
            </a:r>
          </a:p>
          <a:p>
            <a:endParaRPr lang="en-US" sz="3000" dirty="0"/>
          </a:p>
        </p:txBody>
      </p:sp>
    </p:spTree>
    <p:extLst>
      <p:ext uri="{BB962C8B-B14F-4D97-AF65-F5344CB8AC3E}">
        <p14:creationId xmlns:p14="http://schemas.microsoft.com/office/powerpoint/2010/main" val="230207483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solidFill>
                  <a:srgbClr val="2B2623">
                    <a:lumMod val="50000"/>
                    <a:lumOff val="50000"/>
                  </a:srgbClr>
                </a:solidFill>
              </a:rPr>
              <a:pPr/>
              <a:t>65</a:t>
            </a:fld>
            <a:endParaRPr lang="en-US" dirty="0">
              <a:solidFill>
                <a:srgbClr val="2B2623">
                  <a:lumMod val="50000"/>
                  <a:lumOff val="50000"/>
                </a:srgbClr>
              </a:solidFill>
            </a:endParaRPr>
          </a:p>
        </p:txBody>
      </p:sp>
      <p:sp>
        <p:nvSpPr>
          <p:cNvPr id="3" name="Text Placeholder 2"/>
          <p:cNvSpPr>
            <a:spLocks noGrp="1"/>
          </p:cNvSpPr>
          <p:nvPr>
            <p:ph type="body" sz="quarter" idx="11"/>
          </p:nvPr>
        </p:nvSpPr>
        <p:spPr/>
        <p:txBody>
          <a:bodyPr/>
          <a:lstStyle/>
          <a:p>
            <a:r>
              <a:rPr lang="en-US" dirty="0" smtClean="0"/>
              <a:t>Enterprise Integration with Camel</a:t>
            </a:r>
            <a:endParaRPr lang="en-US" dirty="0"/>
          </a:p>
          <a:p>
            <a:endParaRPr lang="en-US" dirty="0"/>
          </a:p>
        </p:txBody>
      </p:sp>
      <p:sp>
        <p:nvSpPr>
          <p:cNvPr id="4" name="Text Placeholder 3"/>
          <p:cNvSpPr>
            <a:spLocks noGrp="1"/>
          </p:cNvSpPr>
          <p:nvPr>
            <p:ph type="body" sz="quarter" idx="12"/>
          </p:nvPr>
        </p:nvSpPr>
        <p:spPr/>
        <p:txBody>
          <a:bodyPr/>
          <a:lstStyle/>
          <a:p>
            <a:r>
              <a:rPr lang="en-US" dirty="0"/>
              <a:t>Portal Essentials</a:t>
            </a:r>
          </a:p>
        </p:txBody>
      </p:sp>
    </p:spTree>
    <p:extLst>
      <p:ext uri="{BB962C8B-B14F-4D97-AF65-F5344CB8AC3E}">
        <p14:creationId xmlns:p14="http://schemas.microsoft.com/office/powerpoint/2010/main" val="41956445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Integration Services</a:t>
            </a:r>
            <a:endParaRPr lang="en-US" dirty="0"/>
          </a:p>
        </p:txBody>
      </p:sp>
      <p:sp>
        <p:nvSpPr>
          <p:cNvPr id="8" name="Content Placeholder 9"/>
          <p:cNvSpPr>
            <a:spLocks noGrp="1"/>
          </p:cNvSpPr>
          <p:nvPr>
            <p:ph sz="quarter" idx="15"/>
          </p:nvPr>
        </p:nvSpPr>
        <p:spPr>
          <a:xfrm>
            <a:off x="3851920" y="1988840"/>
            <a:ext cx="4944418" cy="4519910"/>
          </a:xfrm>
        </p:spPr>
        <p:txBody>
          <a:bodyPr/>
          <a:lstStyle/>
          <a:p>
            <a:r>
              <a:rPr lang="en-US" dirty="0"/>
              <a:t>Filter and transform data </a:t>
            </a:r>
          </a:p>
          <a:p>
            <a:pPr lvl="1"/>
            <a:r>
              <a:rPr lang="en-US" dirty="0"/>
              <a:t>Convert POJO’s to JSON</a:t>
            </a:r>
          </a:p>
          <a:p>
            <a:pPr lvl="1"/>
            <a:r>
              <a:rPr lang="en-US" dirty="0"/>
              <a:t>Combine data sources</a:t>
            </a:r>
          </a:p>
          <a:p>
            <a:pPr lvl="1"/>
            <a:r>
              <a:rPr lang="en-US" dirty="0"/>
              <a:t>Renditions</a:t>
            </a:r>
          </a:p>
          <a:p>
            <a:pPr lvl="2"/>
            <a:r>
              <a:rPr lang="en-US" dirty="0"/>
              <a:t>PDF</a:t>
            </a:r>
          </a:p>
          <a:p>
            <a:pPr lvl="2"/>
            <a:r>
              <a:rPr lang="en-US" dirty="0"/>
              <a:t>Excel</a:t>
            </a:r>
          </a:p>
          <a:p>
            <a:pPr lvl="2"/>
            <a:r>
              <a:rPr lang="en-US" dirty="0"/>
              <a:t>HTML</a:t>
            </a:r>
          </a:p>
          <a:p>
            <a:r>
              <a:rPr lang="en-US" dirty="0"/>
              <a:t>Route messages</a:t>
            </a:r>
          </a:p>
          <a:p>
            <a:pPr lvl="1"/>
            <a:r>
              <a:rPr lang="en-US" dirty="0"/>
              <a:t>Send messages to different targets</a:t>
            </a:r>
          </a:p>
          <a:p>
            <a:pPr lvl="2"/>
            <a:r>
              <a:rPr lang="en-US" dirty="0"/>
              <a:t>Based on payloads</a:t>
            </a:r>
          </a:p>
          <a:p>
            <a:pPr lvl="2"/>
            <a:r>
              <a:rPr lang="en-US" dirty="0"/>
              <a:t>Or other rules</a:t>
            </a:r>
          </a:p>
          <a:p>
            <a:pPr marL="893763" lvl="2" indent="0">
              <a:buNone/>
            </a:pPr>
            <a:endParaRPr lang="en-US" dirty="0" smtClean="0"/>
          </a:p>
          <a:p>
            <a:pPr lvl="1"/>
            <a:endParaRPr lang="en-US" dirty="0" smtClean="0"/>
          </a:p>
          <a:p>
            <a:pPr lvl="2"/>
            <a:endParaRPr lang="en-US" dirty="0"/>
          </a:p>
        </p:txBody>
      </p:sp>
      <p:sp>
        <p:nvSpPr>
          <p:cNvPr id="2" name="Slide Number Placeholder 1"/>
          <p:cNvSpPr>
            <a:spLocks noGrp="1"/>
          </p:cNvSpPr>
          <p:nvPr>
            <p:ph type="sldNum" sz="quarter" idx="4"/>
          </p:nvPr>
        </p:nvSpPr>
        <p:spPr/>
        <p:txBody>
          <a:bodyPr/>
          <a:lstStyle/>
          <a:p>
            <a:fld id="{6FF59741-7650-A046-95B5-8D31235C520E}" type="slidenum">
              <a:rPr lang="en-US" smtClean="0"/>
              <a:pPr/>
              <a:t>66</a:t>
            </a:fld>
            <a:endParaRPr lang="en-US" dirty="0"/>
          </a:p>
        </p:txBody>
      </p:sp>
      <p:sp>
        <p:nvSpPr>
          <p:cNvPr id="11" name="Content Placeholder 10"/>
          <p:cNvSpPr>
            <a:spLocks noGrp="1"/>
          </p:cNvSpPr>
          <p:nvPr>
            <p:ph sz="quarter" idx="16"/>
          </p:nvPr>
        </p:nvSpPr>
        <p:spPr>
          <a:xfrm>
            <a:off x="365760" y="1988840"/>
            <a:ext cx="3270136" cy="4519910"/>
          </a:xfrm>
        </p:spPr>
        <p:txBody>
          <a:bodyPr/>
          <a:lstStyle/>
          <a:p>
            <a:r>
              <a:rPr lang="en-US" dirty="0"/>
              <a:t>Data integration</a:t>
            </a:r>
          </a:p>
          <a:p>
            <a:pPr lvl="1"/>
            <a:r>
              <a:rPr lang="en-US" dirty="0"/>
              <a:t>Web Services</a:t>
            </a:r>
          </a:p>
          <a:p>
            <a:pPr lvl="1"/>
            <a:r>
              <a:rPr lang="en-US" dirty="0"/>
              <a:t>REST</a:t>
            </a:r>
          </a:p>
          <a:p>
            <a:pPr lvl="1"/>
            <a:r>
              <a:rPr lang="en-US" dirty="0"/>
              <a:t>Messaging</a:t>
            </a:r>
          </a:p>
          <a:p>
            <a:pPr lvl="1"/>
            <a:r>
              <a:rPr lang="en-US" dirty="0"/>
              <a:t>Proprietary API</a:t>
            </a:r>
          </a:p>
          <a:p>
            <a:r>
              <a:rPr lang="en-US" dirty="0"/>
              <a:t>HTML integration</a:t>
            </a:r>
          </a:p>
          <a:p>
            <a:pPr lvl="1"/>
            <a:r>
              <a:rPr lang="en-US" dirty="0"/>
              <a:t>Proxy</a:t>
            </a:r>
          </a:p>
          <a:p>
            <a:pPr lvl="1"/>
            <a:r>
              <a:rPr lang="en-US" dirty="0"/>
              <a:t>Screen scraping</a:t>
            </a:r>
          </a:p>
          <a:p>
            <a:r>
              <a:rPr lang="en-US" dirty="0"/>
              <a:t>Caching data</a:t>
            </a:r>
          </a:p>
          <a:p>
            <a:endParaRPr lang="en-US" dirty="0"/>
          </a:p>
        </p:txBody>
      </p:sp>
      <p:sp>
        <p:nvSpPr>
          <p:cNvPr id="13" name="Text Placeholder 1"/>
          <p:cNvSpPr>
            <a:spLocks noGrp="1"/>
          </p:cNvSpPr>
          <p:nvPr>
            <p:ph type="body" sz="quarter" idx="15"/>
          </p:nvPr>
        </p:nvSpPr>
        <p:spPr>
          <a:xfrm>
            <a:off x="357188" y="1038225"/>
            <a:ext cx="8439150" cy="662583"/>
          </a:xfrm>
        </p:spPr>
        <p:txBody>
          <a:bodyPr/>
          <a:lstStyle/>
          <a:p>
            <a:pPr algn="ctr"/>
            <a:r>
              <a:rPr lang="en-US" sz="3200" dirty="0" smtClean="0"/>
              <a:t>Challenges</a:t>
            </a:r>
            <a:endParaRPr lang="en-US" sz="3200" dirty="0"/>
          </a:p>
        </p:txBody>
      </p:sp>
    </p:spTree>
    <p:extLst>
      <p:ext uri="{BB962C8B-B14F-4D97-AF65-F5344CB8AC3E}">
        <p14:creationId xmlns:p14="http://schemas.microsoft.com/office/powerpoint/2010/main" val="1090900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Enterprise Integration Patterns</a:t>
            </a:r>
            <a:endParaRPr lang="en-US" dirty="0"/>
          </a:p>
        </p:txBody>
      </p:sp>
      <p:sp>
        <p:nvSpPr>
          <p:cNvPr id="3" name="Content Placeholder 2"/>
          <p:cNvSpPr>
            <a:spLocks noGrp="1"/>
          </p:cNvSpPr>
          <p:nvPr>
            <p:ph sz="quarter" idx="14"/>
          </p:nvPr>
        </p:nvSpPr>
        <p:spPr>
          <a:xfrm>
            <a:off x="357188" y="1120775"/>
            <a:ext cx="4790876" cy="5387975"/>
          </a:xfrm>
        </p:spPr>
        <p:txBody>
          <a:bodyPr/>
          <a:lstStyle/>
          <a:p>
            <a:r>
              <a:rPr lang="en-US" dirty="0" smtClean="0"/>
              <a:t>Patterns</a:t>
            </a:r>
          </a:p>
          <a:p>
            <a:pPr lvl="1"/>
            <a:r>
              <a:rPr lang="en-US" dirty="0" smtClean="0"/>
              <a:t>Provide guidance</a:t>
            </a:r>
          </a:p>
          <a:p>
            <a:pPr lvl="1"/>
            <a:r>
              <a:rPr lang="en-US" dirty="0" smtClean="0"/>
              <a:t>Common language</a:t>
            </a:r>
          </a:p>
          <a:p>
            <a:pPr lvl="1"/>
            <a:r>
              <a:rPr lang="en-US" dirty="0" smtClean="0"/>
              <a:t>Outlines solutions to common challenges</a:t>
            </a:r>
          </a:p>
          <a:p>
            <a:pPr lvl="1"/>
            <a:r>
              <a:rPr lang="en-US" dirty="0" smtClean="0"/>
              <a:t>65+ patterns</a:t>
            </a:r>
          </a:p>
          <a:p>
            <a:pPr lvl="1"/>
            <a:endParaRPr lang="en-US" dirty="0" smtClean="0"/>
          </a:p>
          <a:p>
            <a:r>
              <a:rPr lang="en-US" dirty="0" smtClean="0"/>
              <a:t>Available platforms</a:t>
            </a:r>
          </a:p>
          <a:p>
            <a:pPr lvl="1"/>
            <a:r>
              <a:rPr lang="en-US" dirty="0" smtClean="0"/>
              <a:t>Spring Integration</a:t>
            </a:r>
          </a:p>
          <a:p>
            <a:pPr lvl="1"/>
            <a:r>
              <a:rPr lang="en-US" dirty="0" smtClean="0"/>
              <a:t>Mule ESB</a:t>
            </a:r>
          </a:p>
          <a:p>
            <a:pPr lvl="1"/>
            <a:r>
              <a:rPr lang="en-US" b="1" dirty="0"/>
              <a:t>Apache Camel</a:t>
            </a:r>
          </a:p>
          <a:p>
            <a:pPr lvl="1"/>
            <a:r>
              <a:rPr lang="en-US" dirty="0" smtClean="0"/>
              <a:t>Commercial offerings</a:t>
            </a:r>
          </a:p>
          <a:p>
            <a:pPr lvl="1"/>
            <a:endParaRPr lang="en-US" dirty="0" smtClean="0"/>
          </a:p>
          <a:p>
            <a:pPr lvl="1"/>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67</a:t>
            </a:fld>
            <a:endParaRPr lang="en-US" dirty="0"/>
          </a:p>
        </p:txBody>
      </p:sp>
      <p:pic>
        <p:nvPicPr>
          <p:cNvPr id="7" name="Picture 6"/>
          <p:cNvPicPr>
            <a:picLocks noChangeAspect="1"/>
          </p:cNvPicPr>
          <p:nvPr/>
        </p:nvPicPr>
        <p:blipFill>
          <a:blip r:embed="rId3"/>
          <a:stretch>
            <a:fillRect/>
          </a:stretch>
        </p:blipFill>
        <p:spPr>
          <a:xfrm>
            <a:off x="5364088" y="1484784"/>
            <a:ext cx="3302000" cy="4356100"/>
          </a:xfrm>
          <a:prstGeom prst="rect">
            <a:avLst/>
          </a:prstGeom>
        </p:spPr>
      </p:pic>
    </p:spTree>
    <p:extLst>
      <p:ext uri="{BB962C8B-B14F-4D97-AF65-F5344CB8AC3E}">
        <p14:creationId xmlns:p14="http://schemas.microsoft.com/office/powerpoint/2010/main" val="49243677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Enterprise Integration Patterns</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68</a:t>
            </a:fld>
            <a:endParaRPr lang="en-US" dirty="0"/>
          </a:p>
        </p:txBody>
      </p:sp>
      <p:pic>
        <p:nvPicPr>
          <p:cNvPr id="5" name="Picture 4"/>
          <p:cNvPicPr>
            <a:picLocks noChangeAspect="1"/>
          </p:cNvPicPr>
          <p:nvPr/>
        </p:nvPicPr>
        <p:blipFill>
          <a:blip r:embed="rId3">
            <a:lum/>
            <a:alphaModFix/>
          </a:blip>
          <a:srcRect/>
          <a:stretch>
            <a:fillRect/>
          </a:stretch>
        </p:blipFill>
        <p:spPr>
          <a:xfrm>
            <a:off x="784864" y="1268760"/>
            <a:ext cx="7459544" cy="4372836"/>
          </a:xfrm>
          <a:prstGeom prst="rect">
            <a:avLst/>
          </a:prstGeom>
          <a:noFill/>
          <a:ln>
            <a:noFill/>
          </a:ln>
        </p:spPr>
      </p:pic>
      <p:sp>
        <p:nvSpPr>
          <p:cNvPr id="6" name="TextBox 5"/>
          <p:cNvSpPr txBox="1"/>
          <p:nvPr/>
        </p:nvSpPr>
        <p:spPr>
          <a:xfrm>
            <a:off x="2233784" y="5803032"/>
            <a:ext cx="4668840" cy="487080"/>
          </a:xfrm>
          <a:prstGeom prst="rect">
            <a:avLst/>
          </a:prstGeom>
          <a:noFill/>
          <a:ln>
            <a:noFill/>
          </a:ln>
        </p:spPr>
        <p:txBody>
          <a:bodyPr vert="horz" wrap="none" lIns="90000" tIns="45000" rIns="90000" bIns="45000" compatLnSpc="0"/>
          <a:lstStyle/>
          <a:p>
            <a:pPr marL="0" marR="0" lvl="0" indent="0" rtl="0" hangingPunct="0">
              <a:lnSpc>
                <a:spcPct val="100000"/>
              </a:lnSpc>
              <a:spcBef>
                <a:spcPts val="0"/>
              </a:spcBef>
              <a:spcAft>
                <a:spcPts val="0"/>
              </a:spcAft>
              <a:buNone/>
              <a:tabLst/>
            </a:pPr>
            <a:r>
              <a:rPr lang="en-US" sz="2800" b="0" i="0" u="none" strike="noStrike" kern="1200" dirty="0">
                <a:ln>
                  <a:noFill/>
                </a:ln>
                <a:latin typeface="Roboto Light" panose="02000000000000000000" pitchFamily="2" charset="0"/>
                <a:ea typeface="Roboto Light" panose="02000000000000000000" pitchFamily="2" charset="0"/>
                <a:cs typeface="Tahoma" pitchFamily="2"/>
              </a:rPr>
              <a:t>http://camel.apache.org/eip</a:t>
            </a:r>
          </a:p>
        </p:txBody>
      </p:sp>
    </p:spTree>
    <p:extLst>
      <p:ext uri="{BB962C8B-B14F-4D97-AF65-F5344CB8AC3E}">
        <p14:creationId xmlns:p14="http://schemas.microsoft.com/office/powerpoint/2010/main" val="3653518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smtClean="0"/>
              <a:t>Apache Camel</a:t>
            </a:r>
            <a:endParaRPr lang="en-US" dirty="0"/>
          </a:p>
        </p:txBody>
      </p:sp>
      <p:sp>
        <p:nvSpPr>
          <p:cNvPr id="10" name="Content Placeholder 9"/>
          <p:cNvSpPr>
            <a:spLocks noGrp="1"/>
          </p:cNvSpPr>
          <p:nvPr>
            <p:ph sz="quarter" idx="14"/>
          </p:nvPr>
        </p:nvSpPr>
        <p:spPr>
          <a:xfrm>
            <a:off x="357188" y="1120775"/>
            <a:ext cx="4718868" cy="5387975"/>
          </a:xfrm>
        </p:spPr>
        <p:txBody>
          <a:bodyPr/>
          <a:lstStyle/>
          <a:p>
            <a:endParaRPr lang="en-US" dirty="0" smtClean="0"/>
          </a:p>
          <a:p>
            <a:endParaRPr lang="en-US" dirty="0"/>
          </a:p>
          <a:p>
            <a:r>
              <a:rPr lang="en-US" dirty="0" smtClean="0"/>
              <a:t>Light weight integration library</a:t>
            </a:r>
          </a:p>
          <a:p>
            <a:r>
              <a:rPr lang="en-US" dirty="0" smtClean="0"/>
              <a:t>Kind of an embedded ESB</a:t>
            </a:r>
          </a:p>
          <a:p>
            <a:r>
              <a:rPr lang="en-US" dirty="0" smtClean="0"/>
              <a:t>Enterprise Integration Patterns</a:t>
            </a:r>
          </a:p>
          <a:p>
            <a:r>
              <a:rPr lang="en-US" dirty="0" smtClean="0"/>
              <a:t>Domain Specific Language</a:t>
            </a:r>
          </a:p>
          <a:p>
            <a:r>
              <a:rPr lang="en-US" dirty="0" smtClean="0"/>
              <a:t>Routing and Mediation</a:t>
            </a:r>
          </a:p>
          <a:p>
            <a:r>
              <a:rPr lang="en-US" dirty="0"/>
              <a:t>Components</a:t>
            </a:r>
            <a:endParaRPr lang="en-US" dirty="0" smtClean="0"/>
          </a:p>
          <a:p>
            <a:r>
              <a:rPr lang="en-US" dirty="0" smtClean="0"/>
              <a:t>Built in Transformers</a:t>
            </a:r>
          </a:p>
          <a:p>
            <a:r>
              <a:rPr lang="en-US" dirty="0" smtClean="0"/>
              <a:t>Active Community</a:t>
            </a:r>
          </a:p>
          <a:p>
            <a:r>
              <a:rPr lang="en-US" dirty="0" smtClean="0"/>
              <a:t>Easy to extend</a:t>
            </a:r>
          </a:p>
          <a:p>
            <a:endParaRPr lang="en-US" dirty="0" smtClean="0"/>
          </a:p>
          <a:p>
            <a:endParaRPr lang="en-US" dirty="0"/>
          </a:p>
        </p:txBody>
      </p:sp>
      <p:sp>
        <p:nvSpPr>
          <p:cNvPr id="2" name="Rectangle 1"/>
          <p:cNvSpPr/>
          <p:nvPr/>
        </p:nvSpPr>
        <p:spPr>
          <a:xfrm>
            <a:off x="5513851" y="3249825"/>
            <a:ext cx="2736304" cy="2862322"/>
          </a:xfrm>
          <a:prstGeom prst="rect">
            <a:avLst/>
          </a:prstGeom>
        </p:spPr>
        <p:txBody>
          <a:bodyPr wrap="square">
            <a:spAutoFit/>
          </a:bodyPr>
          <a:lstStyle/>
          <a:p>
            <a:r>
              <a:rPr lang="en-US" sz="3600" dirty="0">
                <a:solidFill>
                  <a:srgbClr val="C00000"/>
                </a:solidFill>
                <a:latin typeface="Roboto Black" panose="02000000000000000000" pitchFamily="2" charset="0"/>
                <a:ea typeface="Roboto Black" panose="02000000000000000000" pitchFamily="2" charset="0"/>
                <a:cs typeface="Roboto Light"/>
              </a:rPr>
              <a:t>C</a:t>
            </a:r>
            <a:r>
              <a:rPr lang="en-US" sz="3600" dirty="0">
                <a:latin typeface="Roboto Black" panose="02000000000000000000" pitchFamily="2" charset="0"/>
                <a:ea typeface="Roboto Black" panose="02000000000000000000" pitchFamily="2" charset="0"/>
                <a:cs typeface="Roboto Light"/>
              </a:rPr>
              <a:t>oncise</a:t>
            </a:r>
          </a:p>
          <a:p>
            <a:r>
              <a:rPr lang="en-US" sz="3600" dirty="0">
                <a:solidFill>
                  <a:srgbClr val="C00000"/>
                </a:solidFill>
                <a:latin typeface="Roboto Black" panose="02000000000000000000" pitchFamily="2" charset="0"/>
                <a:ea typeface="Roboto Black" panose="02000000000000000000" pitchFamily="2" charset="0"/>
                <a:cs typeface="Roboto Light"/>
              </a:rPr>
              <a:t>A</a:t>
            </a:r>
            <a:r>
              <a:rPr lang="en-US" sz="3600" dirty="0">
                <a:latin typeface="Roboto Black" panose="02000000000000000000" pitchFamily="2" charset="0"/>
                <a:ea typeface="Roboto Black" panose="02000000000000000000" pitchFamily="2" charset="0"/>
                <a:cs typeface="Roboto Light"/>
              </a:rPr>
              <a:t>pplication</a:t>
            </a:r>
          </a:p>
          <a:p>
            <a:r>
              <a:rPr lang="en-US" sz="3600" dirty="0">
                <a:solidFill>
                  <a:srgbClr val="C00000"/>
                </a:solidFill>
                <a:latin typeface="Roboto Black" panose="02000000000000000000" pitchFamily="2" charset="0"/>
                <a:ea typeface="Roboto Black" panose="02000000000000000000" pitchFamily="2" charset="0"/>
                <a:cs typeface="Roboto Light"/>
              </a:rPr>
              <a:t>M</a:t>
            </a:r>
            <a:r>
              <a:rPr lang="en-US" sz="3600" dirty="0">
                <a:latin typeface="Roboto Black" panose="02000000000000000000" pitchFamily="2" charset="0"/>
                <a:ea typeface="Roboto Black" panose="02000000000000000000" pitchFamily="2" charset="0"/>
                <a:cs typeface="Roboto Light"/>
              </a:rPr>
              <a:t>essaging</a:t>
            </a:r>
          </a:p>
          <a:p>
            <a:r>
              <a:rPr lang="en-US" sz="3600" dirty="0">
                <a:solidFill>
                  <a:srgbClr val="C00000"/>
                </a:solidFill>
                <a:latin typeface="Roboto Black" panose="02000000000000000000" pitchFamily="2" charset="0"/>
                <a:ea typeface="Roboto Black" panose="02000000000000000000" pitchFamily="2" charset="0"/>
                <a:cs typeface="Roboto Light"/>
              </a:rPr>
              <a:t>E</a:t>
            </a:r>
            <a:r>
              <a:rPr lang="en-US" sz="3600" dirty="0">
                <a:latin typeface="Roboto Black" panose="02000000000000000000" pitchFamily="2" charset="0"/>
                <a:ea typeface="Roboto Black" panose="02000000000000000000" pitchFamily="2" charset="0"/>
                <a:cs typeface="Roboto Light"/>
              </a:rPr>
              <a:t>xchange</a:t>
            </a:r>
          </a:p>
          <a:p>
            <a:r>
              <a:rPr lang="en-US" sz="3600" dirty="0">
                <a:solidFill>
                  <a:srgbClr val="C00000"/>
                </a:solidFill>
                <a:latin typeface="Roboto Black" panose="02000000000000000000" pitchFamily="2" charset="0"/>
                <a:ea typeface="Roboto Black" panose="02000000000000000000" pitchFamily="2" charset="0"/>
                <a:cs typeface="Roboto Light"/>
              </a:rPr>
              <a:t>L</a:t>
            </a:r>
            <a:r>
              <a:rPr lang="en-US" sz="3600" dirty="0">
                <a:latin typeface="Roboto Black" panose="02000000000000000000" pitchFamily="2" charset="0"/>
                <a:ea typeface="Roboto Black" panose="02000000000000000000" pitchFamily="2" charset="0"/>
                <a:cs typeface="Roboto Light"/>
              </a:rPr>
              <a:t>anguage</a:t>
            </a:r>
          </a:p>
        </p:txBody>
      </p:sp>
      <p:pic>
        <p:nvPicPr>
          <p:cNvPr id="3" name="Picture 2"/>
          <p:cNvPicPr>
            <a:picLocks noChangeAspect="1"/>
          </p:cNvPicPr>
          <p:nvPr/>
        </p:nvPicPr>
        <p:blipFill>
          <a:blip r:embed="rId3"/>
          <a:stretch>
            <a:fillRect/>
          </a:stretch>
        </p:blipFill>
        <p:spPr>
          <a:xfrm>
            <a:off x="5292080" y="1412776"/>
            <a:ext cx="3327400" cy="1371600"/>
          </a:xfrm>
          <a:prstGeom prst="rect">
            <a:avLst/>
          </a:prstGeom>
        </p:spPr>
      </p:pic>
    </p:spTree>
    <p:extLst>
      <p:ext uri="{BB962C8B-B14F-4D97-AF65-F5344CB8AC3E}">
        <p14:creationId xmlns:p14="http://schemas.microsoft.com/office/powerpoint/2010/main" val="39543162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What is a Portal?</a:t>
            </a:r>
            <a:endParaRPr lang="en-US" dirty="0"/>
          </a:p>
        </p:txBody>
      </p:sp>
      <p:sp>
        <p:nvSpPr>
          <p:cNvPr id="6" name="Content Placeholder 5"/>
          <p:cNvSpPr>
            <a:spLocks noGrp="1"/>
          </p:cNvSpPr>
          <p:nvPr>
            <p:ph sz="quarter" idx="14"/>
          </p:nvPr>
        </p:nvSpPr>
        <p:spPr/>
        <p:txBody>
          <a:bodyPr/>
          <a:lstStyle/>
          <a:p>
            <a:r>
              <a:rPr lang="en-US" dirty="0"/>
              <a:t>Gartner defines portals as </a:t>
            </a:r>
            <a:r>
              <a:rPr lang="en-US" dirty="0">
                <a:latin typeface="Roboto Black" panose="02000000000000000000" pitchFamily="2" charset="0"/>
                <a:ea typeface="Roboto Black" panose="02000000000000000000" pitchFamily="2" charset="0"/>
              </a:rPr>
              <a:t>personalized points of access to relevant information, business </a:t>
            </a:r>
            <a:r>
              <a:rPr lang="en-US" dirty="0" smtClean="0">
                <a:latin typeface="Roboto Black" panose="02000000000000000000" pitchFamily="2" charset="0"/>
                <a:ea typeface="Roboto Black" panose="02000000000000000000" pitchFamily="2" charset="0"/>
              </a:rPr>
              <a:t>processes, </a:t>
            </a:r>
            <a:r>
              <a:rPr lang="en-US" dirty="0">
                <a:latin typeface="Roboto Black" panose="02000000000000000000" pitchFamily="2" charset="0"/>
                <a:ea typeface="Roboto Black" panose="02000000000000000000" pitchFamily="2" charset="0"/>
              </a:rPr>
              <a:t>and </a:t>
            </a:r>
            <a:r>
              <a:rPr lang="en-US" dirty="0" smtClean="0">
                <a:latin typeface="Roboto Black" panose="02000000000000000000" pitchFamily="2" charset="0"/>
                <a:ea typeface="Roboto Black" panose="02000000000000000000" pitchFamily="2" charset="0"/>
              </a:rPr>
              <a:t>people</a:t>
            </a:r>
          </a:p>
          <a:p>
            <a:endParaRPr lang="en-US" dirty="0" smtClean="0"/>
          </a:p>
          <a:p>
            <a:r>
              <a:rPr lang="en-US" dirty="0" smtClean="0"/>
              <a:t>Brings </a:t>
            </a:r>
            <a:r>
              <a:rPr lang="en-US" dirty="0"/>
              <a:t>value to </a:t>
            </a:r>
            <a:r>
              <a:rPr lang="en-US" dirty="0">
                <a:latin typeface="Roboto Black" panose="02000000000000000000" pitchFamily="2" charset="0"/>
                <a:ea typeface="Roboto Black" panose="02000000000000000000" pitchFamily="2" charset="0"/>
              </a:rPr>
              <a:t>three major audiences</a:t>
            </a:r>
            <a:r>
              <a:rPr lang="en-US" dirty="0" smtClean="0"/>
              <a:t>:</a:t>
            </a:r>
          </a:p>
          <a:p>
            <a:pPr lvl="1"/>
            <a:r>
              <a:rPr lang="en-US" dirty="0"/>
              <a:t>Provide </a:t>
            </a:r>
            <a:r>
              <a:rPr lang="en-US" dirty="0">
                <a:latin typeface="Roboto Black" panose="02000000000000000000" pitchFamily="2" charset="0"/>
                <a:ea typeface="Roboto Black" panose="02000000000000000000" pitchFamily="2" charset="0"/>
              </a:rPr>
              <a:t>end-users</a:t>
            </a:r>
            <a:r>
              <a:rPr lang="en-US" dirty="0"/>
              <a:t> with a single, personalized point </a:t>
            </a:r>
            <a:r>
              <a:rPr lang="en-US" dirty="0" smtClean="0"/>
              <a:t>of</a:t>
            </a:r>
            <a:br>
              <a:rPr lang="en-US" dirty="0" smtClean="0"/>
            </a:br>
            <a:r>
              <a:rPr lang="en-US" dirty="0" smtClean="0"/>
              <a:t>access to </a:t>
            </a:r>
            <a:r>
              <a:rPr lang="en-US" dirty="0"/>
              <a:t>relevant and authoritative information</a:t>
            </a:r>
          </a:p>
          <a:p>
            <a:pPr lvl="1"/>
            <a:r>
              <a:rPr lang="en-US" dirty="0"/>
              <a:t>Provide </a:t>
            </a:r>
            <a:r>
              <a:rPr lang="en-US" dirty="0">
                <a:latin typeface="Roboto Black" panose="02000000000000000000" pitchFamily="2" charset="0"/>
                <a:ea typeface="Roboto Black" panose="02000000000000000000" pitchFamily="2" charset="0"/>
              </a:rPr>
              <a:t>business organizations</a:t>
            </a:r>
            <a:r>
              <a:rPr lang="en-US" dirty="0"/>
              <a:t> with a unified place</a:t>
            </a:r>
            <a:br>
              <a:rPr lang="en-US" dirty="0"/>
            </a:br>
            <a:r>
              <a:rPr lang="en-US" dirty="0"/>
              <a:t>to engage, support, learn from and respond</a:t>
            </a:r>
            <a:br>
              <a:rPr lang="en-US" dirty="0"/>
            </a:br>
            <a:r>
              <a:rPr lang="en-US" dirty="0"/>
              <a:t>to customers and other audiences</a:t>
            </a:r>
          </a:p>
          <a:p>
            <a:pPr lvl="1"/>
            <a:r>
              <a:rPr lang="en-US" dirty="0"/>
              <a:t>Provide </a:t>
            </a:r>
            <a:r>
              <a:rPr lang="en-US" dirty="0">
                <a:latin typeface="Roboto Black" panose="02000000000000000000" pitchFamily="2" charset="0"/>
                <a:ea typeface="Roboto Black" panose="02000000000000000000" pitchFamily="2" charset="0"/>
              </a:rPr>
              <a:t>IT organizations</a:t>
            </a:r>
            <a:r>
              <a:rPr lang="en-US" dirty="0"/>
              <a:t> with an agile, scalable means</a:t>
            </a:r>
            <a:br>
              <a:rPr lang="en-US" dirty="0"/>
            </a:br>
            <a:r>
              <a:rPr lang="en-US" dirty="0"/>
              <a:t>to deliver Web applications, an environment</a:t>
            </a:r>
            <a:br>
              <a:rPr lang="en-US" dirty="0"/>
            </a:br>
            <a:r>
              <a:rPr lang="en-US" dirty="0"/>
              <a:t>to enable collaboration and a means</a:t>
            </a:r>
            <a:br>
              <a:rPr lang="en-US" dirty="0"/>
            </a:br>
            <a:r>
              <a:rPr lang="en-US" dirty="0"/>
              <a:t>to delegate responsibility to the business</a:t>
            </a:r>
          </a:p>
          <a:p>
            <a:pPr lvl="1"/>
            <a:endParaRPr lang="en-US" dirty="0" smtClean="0"/>
          </a:p>
          <a:p>
            <a:endParaRPr lang="en-US" b="1"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7</a:t>
            </a:fld>
            <a:endParaRPr lang="en-US" dirty="0"/>
          </a:p>
        </p:txBody>
      </p:sp>
      <p:grpSp>
        <p:nvGrpSpPr>
          <p:cNvPr id="8" name="Group 5"/>
          <p:cNvGrpSpPr>
            <a:grpSpLocks/>
          </p:cNvGrpSpPr>
          <p:nvPr/>
        </p:nvGrpSpPr>
        <p:grpSpPr bwMode="auto">
          <a:xfrm>
            <a:off x="7481008" y="2852937"/>
            <a:ext cx="1123440" cy="734808"/>
            <a:chOff x="1003" y="1150"/>
            <a:chExt cx="792" cy="578"/>
          </a:xfrm>
        </p:grpSpPr>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 y="1150"/>
              <a:ext cx="10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8" y="1278"/>
              <a:ext cx="139"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2" y="1284"/>
              <a:ext cx="127"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36" y="1160"/>
              <a:ext cx="259"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76" y="1154"/>
              <a:ext cx="131"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2578" y="4941170"/>
            <a:ext cx="2174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50066" y="3717034"/>
            <a:ext cx="1651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80980114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Apache Camel</a:t>
            </a:r>
          </a:p>
        </p:txBody>
      </p:sp>
      <p:sp>
        <p:nvSpPr>
          <p:cNvPr id="4" name="Slide Number Placeholder 3"/>
          <p:cNvSpPr>
            <a:spLocks noGrp="1"/>
          </p:cNvSpPr>
          <p:nvPr>
            <p:ph type="sldNum" sz="quarter" idx="4"/>
          </p:nvPr>
        </p:nvSpPr>
        <p:spPr/>
        <p:txBody>
          <a:bodyPr/>
          <a:lstStyle/>
          <a:p>
            <a:fld id="{6FF59741-7650-A046-95B5-8D31235C520E}" type="slidenum">
              <a:rPr lang="en-US" smtClean="0"/>
              <a:pPr/>
              <a:t>70</a:t>
            </a:fld>
            <a:endParaRPr lang="en-US" dirty="0"/>
          </a:p>
        </p:txBody>
      </p:sp>
      <p:pic>
        <p:nvPicPr>
          <p:cNvPr id="12" name="Content Placeholder 4"/>
          <p:cNvPicPr>
            <a:picLocks noGrp="1" noChangeAspect="1"/>
          </p:cNvPicPr>
          <p:nvPr>
            <p:ph idx="4294967295"/>
          </p:nvPr>
        </p:nvPicPr>
        <p:blipFill>
          <a:blip r:embed="rId3"/>
          <a:srcRect t="-11112" b="-11112"/>
          <a:stretch>
            <a:fillRect/>
          </a:stretch>
        </p:blipFill>
        <p:spPr>
          <a:xfrm>
            <a:off x="251519" y="1403897"/>
            <a:ext cx="8668625" cy="4833415"/>
          </a:xfrm>
          <a:prstGeom prst="rect">
            <a:avLst/>
          </a:prstGeom>
        </p:spPr>
      </p:pic>
    </p:spTree>
    <p:extLst>
      <p:ext uri="{BB962C8B-B14F-4D97-AF65-F5344CB8AC3E}">
        <p14:creationId xmlns:p14="http://schemas.microsoft.com/office/powerpoint/2010/main" val="15752162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Apache Camel In CXP</a:t>
            </a:r>
          </a:p>
        </p:txBody>
      </p:sp>
      <p:sp>
        <p:nvSpPr>
          <p:cNvPr id="4" name="Slide Number Placeholder 3"/>
          <p:cNvSpPr>
            <a:spLocks noGrp="1"/>
          </p:cNvSpPr>
          <p:nvPr>
            <p:ph type="sldNum" sz="quarter" idx="4"/>
          </p:nvPr>
        </p:nvSpPr>
        <p:spPr/>
        <p:txBody>
          <a:bodyPr/>
          <a:lstStyle/>
          <a:p>
            <a:fld id="{6FF59741-7650-A046-95B5-8D31235C520E}" type="slidenum">
              <a:rPr lang="en-US" smtClean="0"/>
              <a:pPr/>
              <a:t>71</a:t>
            </a:fld>
            <a:endParaRPr lang="en-US" dirty="0"/>
          </a:p>
        </p:txBody>
      </p:sp>
      <p:sp>
        <p:nvSpPr>
          <p:cNvPr id="5" name="Rectangle 4"/>
          <p:cNvSpPr/>
          <p:nvPr/>
        </p:nvSpPr>
        <p:spPr bwMode="auto">
          <a:xfrm>
            <a:off x="366899" y="2798507"/>
            <a:ext cx="8503343" cy="2718726"/>
          </a:xfrm>
          <a:custGeom>
            <a:avLst/>
            <a:gdLst>
              <a:gd name="connsiteX0" fmla="*/ 0 w 8481571"/>
              <a:gd name="connsiteY0" fmla="*/ 0 h 2664296"/>
              <a:gd name="connsiteX1" fmla="*/ 8481571 w 8481571"/>
              <a:gd name="connsiteY1" fmla="*/ 0 h 2664296"/>
              <a:gd name="connsiteX2" fmla="*/ 8481571 w 8481571"/>
              <a:gd name="connsiteY2" fmla="*/ 2664296 h 2664296"/>
              <a:gd name="connsiteX3" fmla="*/ 0 w 8481571"/>
              <a:gd name="connsiteY3" fmla="*/ 2664296 h 2664296"/>
              <a:gd name="connsiteX4" fmla="*/ 0 w 8481571"/>
              <a:gd name="connsiteY4" fmla="*/ 0 h 2664296"/>
              <a:gd name="connsiteX0" fmla="*/ 152400 w 8481571"/>
              <a:gd name="connsiteY0" fmla="*/ 32657 h 2664296"/>
              <a:gd name="connsiteX1" fmla="*/ 8481571 w 8481571"/>
              <a:gd name="connsiteY1" fmla="*/ 0 h 2664296"/>
              <a:gd name="connsiteX2" fmla="*/ 8481571 w 8481571"/>
              <a:gd name="connsiteY2" fmla="*/ 2664296 h 2664296"/>
              <a:gd name="connsiteX3" fmla="*/ 0 w 8481571"/>
              <a:gd name="connsiteY3" fmla="*/ 2664296 h 2664296"/>
              <a:gd name="connsiteX4" fmla="*/ 152400 w 8481571"/>
              <a:gd name="connsiteY4" fmla="*/ 32657 h 2664296"/>
              <a:gd name="connsiteX0" fmla="*/ 174172 w 8503343"/>
              <a:gd name="connsiteY0" fmla="*/ 32657 h 2751382"/>
              <a:gd name="connsiteX1" fmla="*/ 8503343 w 8503343"/>
              <a:gd name="connsiteY1" fmla="*/ 0 h 2751382"/>
              <a:gd name="connsiteX2" fmla="*/ 8503343 w 8503343"/>
              <a:gd name="connsiteY2" fmla="*/ 2664296 h 2751382"/>
              <a:gd name="connsiteX3" fmla="*/ 0 w 8503343"/>
              <a:gd name="connsiteY3" fmla="*/ 2751382 h 2751382"/>
              <a:gd name="connsiteX4" fmla="*/ 174172 w 8503343"/>
              <a:gd name="connsiteY4" fmla="*/ 32657 h 2751382"/>
              <a:gd name="connsiteX0" fmla="*/ 185057 w 8503343"/>
              <a:gd name="connsiteY0" fmla="*/ 0 h 2882011"/>
              <a:gd name="connsiteX1" fmla="*/ 8503343 w 8503343"/>
              <a:gd name="connsiteY1" fmla="*/ 130629 h 2882011"/>
              <a:gd name="connsiteX2" fmla="*/ 8503343 w 8503343"/>
              <a:gd name="connsiteY2" fmla="*/ 2794925 h 2882011"/>
              <a:gd name="connsiteX3" fmla="*/ 0 w 8503343"/>
              <a:gd name="connsiteY3" fmla="*/ 2882011 h 2882011"/>
              <a:gd name="connsiteX4" fmla="*/ 185057 w 8503343"/>
              <a:gd name="connsiteY4" fmla="*/ 0 h 2882011"/>
              <a:gd name="connsiteX0" fmla="*/ 185057 w 8503343"/>
              <a:gd name="connsiteY0" fmla="*/ 0 h 2882011"/>
              <a:gd name="connsiteX1" fmla="*/ 8503343 w 8503343"/>
              <a:gd name="connsiteY1" fmla="*/ 293915 h 2882011"/>
              <a:gd name="connsiteX2" fmla="*/ 8503343 w 8503343"/>
              <a:gd name="connsiteY2" fmla="*/ 2794925 h 2882011"/>
              <a:gd name="connsiteX3" fmla="*/ 0 w 8503343"/>
              <a:gd name="connsiteY3" fmla="*/ 2882011 h 2882011"/>
              <a:gd name="connsiteX4" fmla="*/ 185057 w 8503343"/>
              <a:gd name="connsiteY4" fmla="*/ 0 h 2882011"/>
              <a:gd name="connsiteX0" fmla="*/ 163286 w 8503343"/>
              <a:gd name="connsiteY0" fmla="*/ 0 h 2805811"/>
              <a:gd name="connsiteX1" fmla="*/ 8503343 w 8503343"/>
              <a:gd name="connsiteY1" fmla="*/ 217715 h 2805811"/>
              <a:gd name="connsiteX2" fmla="*/ 8503343 w 8503343"/>
              <a:gd name="connsiteY2" fmla="*/ 2718725 h 2805811"/>
              <a:gd name="connsiteX3" fmla="*/ 0 w 8503343"/>
              <a:gd name="connsiteY3" fmla="*/ 2805811 h 2805811"/>
              <a:gd name="connsiteX4" fmla="*/ 163286 w 8503343"/>
              <a:gd name="connsiteY4" fmla="*/ 0 h 2805811"/>
              <a:gd name="connsiteX0" fmla="*/ 163286 w 8503343"/>
              <a:gd name="connsiteY0" fmla="*/ 0 h 2805811"/>
              <a:gd name="connsiteX1" fmla="*/ 8470686 w 8503343"/>
              <a:gd name="connsiteY1" fmla="*/ 217715 h 2805811"/>
              <a:gd name="connsiteX2" fmla="*/ 8503343 w 8503343"/>
              <a:gd name="connsiteY2" fmla="*/ 2718725 h 2805811"/>
              <a:gd name="connsiteX3" fmla="*/ 0 w 8503343"/>
              <a:gd name="connsiteY3" fmla="*/ 2805811 h 2805811"/>
              <a:gd name="connsiteX4" fmla="*/ 163286 w 8503343"/>
              <a:gd name="connsiteY4" fmla="*/ 0 h 2805811"/>
              <a:gd name="connsiteX0" fmla="*/ 108857 w 8503343"/>
              <a:gd name="connsiteY0" fmla="*/ 0 h 2805811"/>
              <a:gd name="connsiteX1" fmla="*/ 8470686 w 8503343"/>
              <a:gd name="connsiteY1" fmla="*/ 217715 h 2805811"/>
              <a:gd name="connsiteX2" fmla="*/ 8503343 w 8503343"/>
              <a:gd name="connsiteY2" fmla="*/ 2718725 h 2805811"/>
              <a:gd name="connsiteX3" fmla="*/ 0 w 8503343"/>
              <a:gd name="connsiteY3" fmla="*/ 2805811 h 2805811"/>
              <a:gd name="connsiteX4" fmla="*/ 108857 w 8503343"/>
              <a:gd name="connsiteY4" fmla="*/ 0 h 2805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3343" h="2805811">
                <a:moveTo>
                  <a:pt x="108857" y="0"/>
                </a:moveTo>
                <a:lnTo>
                  <a:pt x="8470686" y="217715"/>
                </a:lnTo>
                <a:lnTo>
                  <a:pt x="8503343" y="2718725"/>
                </a:lnTo>
                <a:lnTo>
                  <a:pt x="0" y="2805811"/>
                </a:lnTo>
                <a:lnTo>
                  <a:pt x="108857" y="0"/>
                </a:lnTo>
                <a:close/>
              </a:path>
            </a:pathLst>
          </a:custGeom>
          <a:solidFill>
            <a:srgbClr val="ECE9E7"/>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6" name="Rectangle 5"/>
          <p:cNvSpPr/>
          <p:nvPr/>
        </p:nvSpPr>
        <p:spPr bwMode="auto">
          <a:xfrm>
            <a:off x="362524" y="1052736"/>
            <a:ext cx="8484804" cy="1096185"/>
          </a:xfrm>
          <a:custGeom>
            <a:avLst/>
            <a:gdLst>
              <a:gd name="connsiteX0" fmla="*/ 0 w 8484804"/>
              <a:gd name="connsiteY0" fmla="*/ 0 h 1096185"/>
              <a:gd name="connsiteX1" fmla="*/ 8484804 w 8484804"/>
              <a:gd name="connsiteY1" fmla="*/ 0 h 1096185"/>
              <a:gd name="connsiteX2" fmla="*/ 8484804 w 8484804"/>
              <a:gd name="connsiteY2" fmla="*/ 1096185 h 1096185"/>
              <a:gd name="connsiteX3" fmla="*/ 0 w 8484804"/>
              <a:gd name="connsiteY3" fmla="*/ 1096185 h 1096185"/>
              <a:gd name="connsiteX4" fmla="*/ 0 w 8484804"/>
              <a:gd name="connsiteY4" fmla="*/ 0 h 1096185"/>
              <a:gd name="connsiteX0" fmla="*/ 108857 w 8484804"/>
              <a:gd name="connsiteY0" fmla="*/ 76200 h 1096185"/>
              <a:gd name="connsiteX1" fmla="*/ 8484804 w 8484804"/>
              <a:gd name="connsiteY1" fmla="*/ 0 h 1096185"/>
              <a:gd name="connsiteX2" fmla="*/ 8484804 w 8484804"/>
              <a:gd name="connsiteY2" fmla="*/ 1096185 h 1096185"/>
              <a:gd name="connsiteX3" fmla="*/ 0 w 8484804"/>
              <a:gd name="connsiteY3" fmla="*/ 1096185 h 1096185"/>
              <a:gd name="connsiteX4" fmla="*/ 108857 w 8484804"/>
              <a:gd name="connsiteY4" fmla="*/ 76200 h 1096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4804" h="1096185">
                <a:moveTo>
                  <a:pt x="108857" y="76200"/>
                </a:moveTo>
                <a:lnTo>
                  <a:pt x="8484804" y="0"/>
                </a:lnTo>
                <a:lnTo>
                  <a:pt x="8484804" y="1096185"/>
                </a:lnTo>
                <a:lnTo>
                  <a:pt x="0" y="1096185"/>
                </a:lnTo>
                <a:lnTo>
                  <a:pt x="108857" y="76200"/>
                </a:lnTo>
                <a:close/>
              </a:path>
            </a:pathLst>
          </a:custGeom>
          <a:solidFill>
            <a:srgbClr val="CFC8C3"/>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7" name="Rectangle 6"/>
          <p:cNvSpPr/>
          <p:nvPr/>
        </p:nvSpPr>
        <p:spPr bwMode="auto">
          <a:xfrm>
            <a:off x="766533" y="3356992"/>
            <a:ext cx="7909923" cy="1944216"/>
          </a:xfrm>
          <a:custGeom>
            <a:avLst/>
            <a:gdLst>
              <a:gd name="connsiteX0" fmla="*/ 0 w 7909923"/>
              <a:gd name="connsiteY0" fmla="*/ 0 h 1944216"/>
              <a:gd name="connsiteX1" fmla="*/ 7909923 w 7909923"/>
              <a:gd name="connsiteY1" fmla="*/ 0 h 1944216"/>
              <a:gd name="connsiteX2" fmla="*/ 7909923 w 7909923"/>
              <a:gd name="connsiteY2" fmla="*/ 1944216 h 1944216"/>
              <a:gd name="connsiteX3" fmla="*/ 0 w 7909923"/>
              <a:gd name="connsiteY3" fmla="*/ 1944216 h 1944216"/>
              <a:gd name="connsiteX4" fmla="*/ 0 w 7909923"/>
              <a:gd name="connsiteY4" fmla="*/ 0 h 1944216"/>
              <a:gd name="connsiteX0" fmla="*/ 0 w 7909923"/>
              <a:gd name="connsiteY0" fmla="*/ 0 h 1944216"/>
              <a:gd name="connsiteX1" fmla="*/ 7637780 w 7909923"/>
              <a:gd name="connsiteY1" fmla="*/ 54428 h 1944216"/>
              <a:gd name="connsiteX2" fmla="*/ 7909923 w 7909923"/>
              <a:gd name="connsiteY2" fmla="*/ 1944216 h 1944216"/>
              <a:gd name="connsiteX3" fmla="*/ 0 w 7909923"/>
              <a:gd name="connsiteY3" fmla="*/ 1944216 h 1944216"/>
              <a:gd name="connsiteX4" fmla="*/ 0 w 7909923"/>
              <a:gd name="connsiteY4" fmla="*/ 0 h 1944216"/>
              <a:gd name="connsiteX0" fmla="*/ 0 w 7909923"/>
              <a:gd name="connsiteY0" fmla="*/ 0 h 1944216"/>
              <a:gd name="connsiteX1" fmla="*/ 7779294 w 7909923"/>
              <a:gd name="connsiteY1" fmla="*/ 54428 h 1944216"/>
              <a:gd name="connsiteX2" fmla="*/ 7909923 w 7909923"/>
              <a:gd name="connsiteY2" fmla="*/ 1944216 h 1944216"/>
              <a:gd name="connsiteX3" fmla="*/ 0 w 7909923"/>
              <a:gd name="connsiteY3" fmla="*/ 1944216 h 1944216"/>
              <a:gd name="connsiteX4" fmla="*/ 0 w 7909923"/>
              <a:gd name="connsiteY4" fmla="*/ 0 h 194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9923" h="1944216">
                <a:moveTo>
                  <a:pt x="0" y="0"/>
                </a:moveTo>
                <a:lnTo>
                  <a:pt x="7779294" y="54428"/>
                </a:lnTo>
                <a:lnTo>
                  <a:pt x="7909923" y="1944216"/>
                </a:lnTo>
                <a:lnTo>
                  <a:pt x="0" y="1944216"/>
                </a:lnTo>
                <a:lnTo>
                  <a:pt x="0" y="0"/>
                </a:lnTo>
                <a:close/>
              </a:path>
            </a:pathLst>
          </a:custGeom>
          <a:solidFill>
            <a:srgbClr val="B0D36E"/>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1200" dirty="0" smtClean="0">
              <a:solidFill>
                <a:srgbClr val="000000"/>
              </a:solidFill>
              <a:latin typeface="Roboto Condensed Light"/>
              <a:cs typeface="Roboto Condensed Light"/>
            </a:endParaRPr>
          </a:p>
        </p:txBody>
      </p:sp>
      <p:sp>
        <p:nvSpPr>
          <p:cNvPr id="8" name="TextBox 7"/>
          <p:cNvSpPr txBox="1"/>
          <p:nvPr/>
        </p:nvSpPr>
        <p:spPr>
          <a:xfrm>
            <a:off x="35496" y="4074868"/>
            <a:ext cx="461665" cy="530554"/>
          </a:xfrm>
          <a:prstGeom prst="rect">
            <a:avLst/>
          </a:prstGeom>
          <a:noFill/>
        </p:spPr>
        <p:txBody>
          <a:bodyPr vert="vert270" wrap="none" rtlCol="0">
            <a:spAutoFit/>
          </a:bodyPr>
          <a:lstStyle/>
          <a:p>
            <a:r>
              <a:rPr lang="en-US" dirty="0" smtClean="0">
                <a:latin typeface="Roboto Light"/>
                <a:cs typeface="Roboto Light"/>
              </a:rPr>
              <a:t>SOA</a:t>
            </a:r>
          </a:p>
        </p:txBody>
      </p:sp>
      <p:sp>
        <p:nvSpPr>
          <p:cNvPr id="9" name="Rectangle 8"/>
          <p:cNvSpPr/>
          <p:nvPr/>
        </p:nvSpPr>
        <p:spPr bwMode="auto">
          <a:xfrm>
            <a:off x="953568" y="4113216"/>
            <a:ext cx="3672861" cy="1026396"/>
          </a:xfrm>
          <a:custGeom>
            <a:avLst/>
            <a:gdLst>
              <a:gd name="connsiteX0" fmla="*/ 0 w 3618432"/>
              <a:gd name="connsiteY0" fmla="*/ 0 h 971968"/>
              <a:gd name="connsiteX1" fmla="*/ 3618432 w 3618432"/>
              <a:gd name="connsiteY1" fmla="*/ 0 h 971968"/>
              <a:gd name="connsiteX2" fmla="*/ 3618432 w 3618432"/>
              <a:gd name="connsiteY2" fmla="*/ 971968 h 971968"/>
              <a:gd name="connsiteX3" fmla="*/ 0 w 3618432"/>
              <a:gd name="connsiteY3" fmla="*/ 971968 h 971968"/>
              <a:gd name="connsiteX4" fmla="*/ 0 w 3618432"/>
              <a:gd name="connsiteY4" fmla="*/ 0 h 971968"/>
              <a:gd name="connsiteX0" fmla="*/ 0 w 3672861"/>
              <a:gd name="connsiteY0" fmla="*/ 0 h 1026396"/>
              <a:gd name="connsiteX1" fmla="*/ 3618432 w 3672861"/>
              <a:gd name="connsiteY1" fmla="*/ 0 h 1026396"/>
              <a:gd name="connsiteX2" fmla="*/ 3672861 w 3672861"/>
              <a:gd name="connsiteY2" fmla="*/ 1026396 h 1026396"/>
              <a:gd name="connsiteX3" fmla="*/ 0 w 3672861"/>
              <a:gd name="connsiteY3" fmla="*/ 971968 h 1026396"/>
              <a:gd name="connsiteX4" fmla="*/ 0 w 3672861"/>
              <a:gd name="connsiteY4" fmla="*/ 0 h 1026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861" h="1026396">
                <a:moveTo>
                  <a:pt x="0" y="0"/>
                </a:moveTo>
                <a:lnTo>
                  <a:pt x="3618432" y="0"/>
                </a:lnTo>
                <a:lnTo>
                  <a:pt x="3672861" y="1026396"/>
                </a:lnTo>
                <a:lnTo>
                  <a:pt x="0" y="971968"/>
                </a:lnTo>
                <a:lnTo>
                  <a:pt x="0" y="0"/>
                </a:lnTo>
                <a:close/>
              </a:path>
            </a:pathLst>
          </a:custGeom>
          <a:solidFill>
            <a:srgbClr val="FFFFFF"/>
          </a:solidFill>
          <a:ln w="3175" cap="flat" cmpd="sng" algn="ctr">
            <a:noFill/>
            <a:prstDash val="solid"/>
            <a:round/>
            <a:headEnd type="none" w="med" len="med"/>
            <a:tailEnd type="none" w="med" len="med"/>
          </a:ln>
          <a:effectLst>
            <a:outerShdw blurRad="50800" dist="38100" dir="2700000" algn="tl" rotWithShape="0">
              <a:prstClr val="black">
                <a:alpha val="14000"/>
              </a:prstClr>
            </a:outerShdw>
          </a:effectLst>
        </p:spPr>
        <p:txBody>
          <a:bodyPr vert="horz" wrap="none" lIns="91440" tIns="45720" rIns="91440" bIns="45720" numCol="1" rtlCol="0" anchor="ctr" anchorCtr="0" compatLnSpc="1">
            <a:prstTxWarp prst="textNoShape">
              <a:avLst/>
            </a:prstTxWarp>
          </a:bodyPr>
          <a:lstStyle/>
          <a:p>
            <a:pPr>
              <a:lnSpc>
                <a:spcPct val="120000"/>
              </a:lnSpc>
            </a:pPr>
            <a:r>
              <a:rPr lang="en-US" sz="1200" dirty="0" smtClean="0">
                <a:latin typeface="Roboto Black" panose="02000000000000000000" pitchFamily="2" charset="0"/>
                <a:ea typeface="Roboto Black" panose="02000000000000000000" pitchFamily="2" charset="0"/>
                <a:cs typeface="Roboto Condensed Regular"/>
              </a:rPr>
              <a:t>HTML Integration:</a:t>
            </a:r>
          </a:p>
          <a:p>
            <a:pPr marL="171450" indent="-171450">
              <a:lnSpc>
                <a:spcPct val="120000"/>
              </a:lnSpc>
              <a:buFont typeface="Arial"/>
              <a:buChar char="•"/>
            </a:pPr>
            <a:r>
              <a:rPr lang="en-US" sz="1100" b="1" dirty="0" smtClean="0">
                <a:latin typeface="Roboto Thin"/>
                <a:cs typeface="Roboto Thin"/>
              </a:rPr>
              <a:t>WWW</a:t>
            </a:r>
          </a:p>
          <a:p>
            <a:pPr marL="171450" indent="-171450">
              <a:lnSpc>
                <a:spcPct val="120000"/>
              </a:lnSpc>
              <a:buFont typeface="Arial"/>
              <a:buChar char="•"/>
            </a:pPr>
            <a:r>
              <a:rPr lang="en-US" sz="1100" b="1" dirty="0" smtClean="0">
                <a:latin typeface="Roboto Thin"/>
                <a:cs typeface="Roboto Thin"/>
              </a:rPr>
              <a:t>(X)HTML</a:t>
            </a:r>
          </a:p>
          <a:p>
            <a:pPr marL="171450" indent="-171450">
              <a:lnSpc>
                <a:spcPct val="120000"/>
              </a:lnSpc>
              <a:buFont typeface="Arial"/>
              <a:buChar char="•"/>
            </a:pPr>
            <a:r>
              <a:rPr lang="en-US" sz="1100" b="1" dirty="0" smtClean="0">
                <a:latin typeface="Roboto Thin"/>
                <a:cs typeface="Roboto Thin"/>
              </a:rPr>
              <a:t>Application</a:t>
            </a:r>
            <a:endParaRPr lang="en-US" sz="1100" b="1" dirty="0">
              <a:latin typeface="Roboto Thin"/>
              <a:cs typeface="Roboto Thin"/>
            </a:endParaRPr>
          </a:p>
        </p:txBody>
      </p:sp>
      <p:sp>
        <p:nvSpPr>
          <p:cNvPr id="10" name="TextBox 9"/>
          <p:cNvSpPr txBox="1"/>
          <p:nvPr/>
        </p:nvSpPr>
        <p:spPr>
          <a:xfrm>
            <a:off x="5879" y="1284825"/>
            <a:ext cx="461665" cy="598519"/>
          </a:xfrm>
          <a:prstGeom prst="rect">
            <a:avLst/>
          </a:prstGeom>
          <a:noFill/>
        </p:spPr>
        <p:txBody>
          <a:bodyPr vert="vert270" wrap="none" rtlCol="0">
            <a:spAutoFit/>
          </a:bodyPr>
          <a:lstStyle/>
          <a:p>
            <a:r>
              <a:rPr lang="en-US" dirty="0" smtClean="0">
                <a:latin typeface="Roboto Light"/>
                <a:cs typeface="Roboto Light"/>
              </a:rPr>
              <a:t>WOA</a:t>
            </a:r>
          </a:p>
        </p:txBody>
      </p:sp>
      <p:sp>
        <p:nvSpPr>
          <p:cNvPr id="11" name="Rectangle 10"/>
          <p:cNvSpPr/>
          <p:nvPr/>
        </p:nvSpPr>
        <p:spPr bwMode="auto">
          <a:xfrm>
            <a:off x="4766314" y="4113216"/>
            <a:ext cx="3698310" cy="1048168"/>
          </a:xfrm>
          <a:custGeom>
            <a:avLst/>
            <a:gdLst>
              <a:gd name="connsiteX0" fmla="*/ 0 w 3622110"/>
              <a:gd name="connsiteY0" fmla="*/ 0 h 971968"/>
              <a:gd name="connsiteX1" fmla="*/ 3622110 w 3622110"/>
              <a:gd name="connsiteY1" fmla="*/ 0 h 971968"/>
              <a:gd name="connsiteX2" fmla="*/ 3622110 w 3622110"/>
              <a:gd name="connsiteY2" fmla="*/ 971968 h 971968"/>
              <a:gd name="connsiteX3" fmla="*/ 0 w 3622110"/>
              <a:gd name="connsiteY3" fmla="*/ 971968 h 971968"/>
              <a:gd name="connsiteX4" fmla="*/ 0 w 3622110"/>
              <a:gd name="connsiteY4" fmla="*/ 0 h 971968"/>
              <a:gd name="connsiteX0" fmla="*/ 0 w 3698310"/>
              <a:gd name="connsiteY0" fmla="*/ 0 h 1048168"/>
              <a:gd name="connsiteX1" fmla="*/ 3622110 w 3698310"/>
              <a:gd name="connsiteY1" fmla="*/ 0 h 1048168"/>
              <a:gd name="connsiteX2" fmla="*/ 3698310 w 3698310"/>
              <a:gd name="connsiteY2" fmla="*/ 1048168 h 1048168"/>
              <a:gd name="connsiteX3" fmla="*/ 0 w 3698310"/>
              <a:gd name="connsiteY3" fmla="*/ 971968 h 1048168"/>
              <a:gd name="connsiteX4" fmla="*/ 0 w 3698310"/>
              <a:gd name="connsiteY4" fmla="*/ 0 h 1048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310" h="1048168">
                <a:moveTo>
                  <a:pt x="0" y="0"/>
                </a:moveTo>
                <a:lnTo>
                  <a:pt x="3622110" y="0"/>
                </a:lnTo>
                <a:lnTo>
                  <a:pt x="3698310" y="1048168"/>
                </a:lnTo>
                <a:lnTo>
                  <a:pt x="0" y="971968"/>
                </a:lnTo>
                <a:lnTo>
                  <a:pt x="0" y="0"/>
                </a:lnTo>
                <a:close/>
              </a:path>
            </a:pathLst>
          </a:custGeom>
          <a:solidFill>
            <a:srgbClr val="FFFFFF"/>
          </a:solidFill>
          <a:ln w="3175" cap="flat" cmpd="sng" algn="ctr">
            <a:noFill/>
            <a:prstDash val="solid"/>
            <a:round/>
            <a:headEnd type="none" w="med" len="med"/>
            <a:tailEnd type="none" w="med" len="med"/>
          </a:ln>
          <a:effectLst>
            <a:outerShdw blurRad="50800" dist="38100" dir="2700000" algn="tl" rotWithShape="0">
              <a:prstClr val="black">
                <a:alpha val="14000"/>
              </a:prstClr>
            </a:outerShdw>
          </a:effectLst>
        </p:spPr>
        <p:txBody>
          <a:bodyPr vert="horz" wrap="none" lIns="91440" tIns="45720" rIns="91440" bIns="45720" numCol="1" rtlCol="0" anchor="ctr" anchorCtr="0" compatLnSpc="1">
            <a:prstTxWarp prst="textNoShape">
              <a:avLst/>
            </a:prstTxWarp>
          </a:bodyPr>
          <a:lstStyle/>
          <a:p>
            <a:pPr>
              <a:lnSpc>
                <a:spcPct val="120000"/>
              </a:lnSpc>
            </a:pPr>
            <a:endParaRPr lang="en-US" sz="1200" b="1" dirty="0" smtClean="0">
              <a:latin typeface="Roboto Condensed Regular"/>
              <a:cs typeface="Roboto Condensed Regular"/>
            </a:endParaRPr>
          </a:p>
          <a:p>
            <a:pPr>
              <a:lnSpc>
                <a:spcPct val="120000"/>
              </a:lnSpc>
            </a:pPr>
            <a:r>
              <a:rPr lang="en-US" sz="1200" dirty="0" smtClean="0">
                <a:latin typeface="Roboto Black" panose="02000000000000000000" pitchFamily="2" charset="0"/>
                <a:ea typeface="Roboto Black" panose="02000000000000000000" pitchFamily="2" charset="0"/>
                <a:cs typeface="Roboto Condensed Regular"/>
              </a:rPr>
              <a:t>Data Integration:</a:t>
            </a:r>
          </a:p>
          <a:p>
            <a:pPr marL="171450" indent="-171450">
              <a:lnSpc>
                <a:spcPct val="120000"/>
              </a:lnSpc>
              <a:buFont typeface="Arial"/>
              <a:buChar char="•"/>
            </a:pPr>
            <a:r>
              <a:rPr lang="en-US" sz="1100" b="1" dirty="0" smtClean="0">
                <a:latin typeface="Roboto Thin"/>
                <a:cs typeface="Roboto Thin"/>
              </a:rPr>
              <a:t>Web Services</a:t>
            </a:r>
          </a:p>
          <a:p>
            <a:pPr marL="171450" indent="-171450">
              <a:lnSpc>
                <a:spcPct val="120000"/>
              </a:lnSpc>
              <a:buFont typeface="Arial"/>
              <a:buChar char="•"/>
            </a:pPr>
            <a:r>
              <a:rPr lang="en-US" sz="1100" b="1" dirty="0" smtClean="0">
                <a:latin typeface="Roboto Thin"/>
                <a:cs typeface="Roboto Thin"/>
              </a:rPr>
              <a:t>Web Interfaces</a:t>
            </a:r>
            <a:endParaRPr lang="en-US" sz="1100" b="1" dirty="0">
              <a:latin typeface="Roboto Thin"/>
              <a:cs typeface="Roboto Thin"/>
            </a:endParaRPr>
          </a:p>
          <a:p>
            <a:pPr marL="171450" indent="-171450">
              <a:lnSpc>
                <a:spcPct val="120000"/>
              </a:lnSpc>
              <a:buFont typeface="Arial"/>
              <a:buChar char="•"/>
            </a:pPr>
            <a:endParaRPr lang="en-US" sz="1100" b="1" dirty="0" smtClean="0">
              <a:latin typeface="Roboto Thin"/>
              <a:cs typeface="Roboto Thin"/>
            </a:endParaRPr>
          </a:p>
          <a:p>
            <a:pPr marL="171450" indent="-171450">
              <a:lnSpc>
                <a:spcPct val="120000"/>
              </a:lnSpc>
              <a:buFont typeface="Arial"/>
              <a:buChar char="•"/>
            </a:pPr>
            <a:endParaRPr lang="en-US" sz="1100" b="1" dirty="0">
              <a:latin typeface="Roboto Thin"/>
              <a:cs typeface="Roboto Thin"/>
            </a:endParaRPr>
          </a:p>
        </p:txBody>
      </p:sp>
      <p:sp>
        <p:nvSpPr>
          <p:cNvPr id="17" name="Rectangle 16"/>
          <p:cNvSpPr/>
          <p:nvPr/>
        </p:nvSpPr>
        <p:spPr>
          <a:xfrm>
            <a:off x="1835696" y="3573016"/>
            <a:ext cx="4572000" cy="369332"/>
          </a:xfrm>
          <a:prstGeom prst="rect">
            <a:avLst/>
          </a:prstGeom>
        </p:spPr>
        <p:txBody>
          <a:bodyPr>
            <a:spAutoFit/>
          </a:bodyPr>
          <a:lstStyle/>
          <a:p>
            <a:r>
              <a:rPr lang="en-US" dirty="0">
                <a:latin typeface="Roboto Light" panose="02000000000000000000" pitchFamily="2" charset="0"/>
                <a:ea typeface="Roboto Light" panose="02000000000000000000" pitchFamily="2" charset="0"/>
                <a:cs typeface="Roboto Condensed Light"/>
              </a:rPr>
              <a:t> Integration </a:t>
            </a:r>
            <a:r>
              <a:rPr lang="en-US" dirty="0" smtClean="0">
                <a:latin typeface="Roboto Light" panose="02000000000000000000" pitchFamily="2" charset="0"/>
                <a:ea typeface="Roboto Light" panose="02000000000000000000" pitchFamily="2" charset="0"/>
                <a:cs typeface="Roboto Condensed Light"/>
              </a:rPr>
              <a:t>Services</a:t>
            </a:r>
            <a:endParaRPr lang="en-US" dirty="0">
              <a:latin typeface="Roboto Light" panose="02000000000000000000" pitchFamily="2" charset="0"/>
              <a:ea typeface="Roboto Light" panose="02000000000000000000" pitchFamily="2" charset="0"/>
              <a:cs typeface="Roboto Condensed Light"/>
            </a:endParaRPr>
          </a:p>
        </p:txBody>
      </p: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7781" y="3510063"/>
            <a:ext cx="1010264" cy="495001"/>
          </a:xfrm>
          <a:prstGeom prst="rect">
            <a:avLst/>
          </a:prstGeom>
        </p:spPr>
      </p:pic>
      <p:cxnSp>
        <p:nvCxnSpPr>
          <p:cNvPr id="20" name="Straight Connector 19"/>
          <p:cNvCxnSpPr/>
          <p:nvPr/>
        </p:nvCxnSpPr>
        <p:spPr>
          <a:xfrm flipV="1">
            <a:off x="4608000" y="1934850"/>
            <a:ext cx="0" cy="863656"/>
          </a:xfrm>
          <a:prstGeom prst="line">
            <a:avLst/>
          </a:prstGeom>
          <a:ln w="25400" cmpd="sng">
            <a:solidFill>
              <a:srgbClr val="7F7F7F"/>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840280" y="1883345"/>
            <a:ext cx="0" cy="511746"/>
          </a:xfrm>
          <a:prstGeom prst="line">
            <a:avLst/>
          </a:prstGeom>
          <a:ln w="25400" cmpd="sng">
            <a:solidFill>
              <a:srgbClr val="7F7F7F"/>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2519800" y="5865492"/>
            <a:ext cx="0" cy="511746"/>
          </a:xfrm>
          <a:prstGeom prst="line">
            <a:avLst/>
          </a:prstGeom>
          <a:ln w="25400" cmpd="sng">
            <a:solidFill>
              <a:srgbClr val="7F7F7F"/>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6300192" y="5886448"/>
            <a:ext cx="0" cy="511746"/>
          </a:xfrm>
          <a:prstGeom prst="line">
            <a:avLst/>
          </a:prstGeom>
          <a:ln w="25400" cmpd="sng">
            <a:solidFill>
              <a:srgbClr val="7F7F7F"/>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34" name="Picture 6" descr="BB_logo_Bshape_rgb.pdf"/>
          <p:cNvPicPr>
            <a:picLocks noChangeAspect="1"/>
          </p:cNvPicPr>
          <p:nvPr/>
        </p:nvPicPr>
        <p:blipFill>
          <a:blip r:embed="rId4" cstate="print"/>
          <a:srcRect/>
          <a:stretch>
            <a:fillRect/>
          </a:stretch>
        </p:blipFill>
        <p:spPr bwMode="auto">
          <a:xfrm>
            <a:off x="563116" y="2924944"/>
            <a:ext cx="406835" cy="405136"/>
          </a:xfrm>
          <a:prstGeom prst="rect">
            <a:avLst/>
          </a:prstGeom>
          <a:noFill/>
          <a:ln w="9525">
            <a:noFill/>
            <a:miter lim="800000"/>
            <a:headEnd/>
            <a:tailEnd/>
          </a:ln>
        </p:spPr>
      </p:pic>
      <p:sp>
        <p:nvSpPr>
          <p:cNvPr id="35" name="TextBox 34"/>
          <p:cNvSpPr txBox="1"/>
          <p:nvPr/>
        </p:nvSpPr>
        <p:spPr>
          <a:xfrm>
            <a:off x="846500" y="2929276"/>
            <a:ext cx="1565260" cy="408297"/>
          </a:xfrm>
          <a:prstGeom prst="rect">
            <a:avLst/>
          </a:prstGeom>
          <a:noFill/>
        </p:spPr>
        <p:txBody>
          <a:bodyPr wrap="none" lIns="129997" tIns="64998" rIns="129997" bIns="64998" rtlCol="0">
            <a:spAutoFit/>
          </a:bodyPr>
          <a:lstStyle/>
          <a:p>
            <a:r>
              <a:rPr lang="en-US" dirty="0">
                <a:solidFill>
                  <a:srgbClr val="000000"/>
                </a:solidFill>
                <a:latin typeface="Roboto Light" pitchFamily="2" charset="0"/>
                <a:ea typeface="Roboto Light" pitchFamily="2" charset="0"/>
              </a:rPr>
              <a:t>Portal Server</a:t>
            </a:r>
          </a:p>
        </p:txBody>
      </p:sp>
      <p:cxnSp>
        <p:nvCxnSpPr>
          <p:cNvPr id="19" name="Straight Connector 18"/>
          <p:cNvCxnSpPr/>
          <p:nvPr/>
        </p:nvCxnSpPr>
        <p:spPr>
          <a:xfrm flipV="1">
            <a:off x="2519800" y="1932899"/>
            <a:ext cx="0" cy="865607"/>
          </a:xfrm>
          <a:prstGeom prst="line">
            <a:avLst/>
          </a:prstGeom>
          <a:ln w="25400" cmpd="sng">
            <a:solidFill>
              <a:srgbClr val="7F7F7F"/>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bwMode="auto">
          <a:xfrm>
            <a:off x="2015744" y="1280832"/>
            <a:ext cx="1008112" cy="702429"/>
          </a:xfrm>
          <a:custGeom>
            <a:avLst/>
            <a:gdLst>
              <a:gd name="connsiteX0" fmla="*/ 0 w 648127"/>
              <a:gd name="connsiteY0" fmla="*/ 0 h 648000"/>
              <a:gd name="connsiteX1" fmla="*/ 648127 w 648127"/>
              <a:gd name="connsiteY1" fmla="*/ 0 h 648000"/>
              <a:gd name="connsiteX2" fmla="*/ 648127 w 648127"/>
              <a:gd name="connsiteY2" fmla="*/ 648000 h 648000"/>
              <a:gd name="connsiteX3" fmla="*/ 0 w 648127"/>
              <a:gd name="connsiteY3" fmla="*/ 648000 h 648000"/>
              <a:gd name="connsiteX4" fmla="*/ 0 w 648127"/>
              <a:gd name="connsiteY4" fmla="*/ 0 h 648000"/>
              <a:gd name="connsiteX0" fmla="*/ 0 w 713441"/>
              <a:gd name="connsiteY0" fmla="*/ 0 h 702429"/>
              <a:gd name="connsiteX1" fmla="*/ 648127 w 713441"/>
              <a:gd name="connsiteY1" fmla="*/ 0 h 702429"/>
              <a:gd name="connsiteX2" fmla="*/ 713441 w 713441"/>
              <a:gd name="connsiteY2" fmla="*/ 702429 h 702429"/>
              <a:gd name="connsiteX3" fmla="*/ 0 w 713441"/>
              <a:gd name="connsiteY3" fmla="*/ 648000 h 702429"/>
              <a:gd name="connsiteX4" fmla="*/ 0 w 713441"/>
              <a:gd name="connsiteY4" fmla="*/ 0 h 702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441" h="702429">
                <a:moveTo>
                  <a:pt x="0" y="0"/>
                </a:moveTo>
                <a:lnTo>
                  <a:pt x="648127" y="0"/>
                </a:lnTo>
                <a:lnTo>
                  <a:pt x="713441" y="702429"/>
                </a:lnTo>
                <a:lnTo>
                  <a:pt x="0" y="648000"/>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solidFill>
                  <a:schemeClr val="bg1"/>
                </a:solidFill>
                <a:latin typeface="Roboto Regular" panose="02000000000000000000" pitchFamily="2" charset="0"/>
                <a:ea typeface="Roboto Regular" panose="02000000000000000000" pitchFamily="2" charset="0"/>
                <a:cs typeface="Roboto Thin"/>
              </a:rPr>
              <a:t>Widget</a:t>
            </a:r>
          </a:p>
        </p:txBody>
      </p:sp>
      <p:sp>
        <p:nvSpPr>
          <p:cNvPr id="15" name="Rectangle 14"/>
          <p:cNvSpPr/>
          <p:nvPr/>
        </p:nvSpPr>
        <p:spPr bwMode="auto">
          <a:xfrm>
            <a:off x="4473032" y="2627858"/>
            <a:ext cx="270000" cy="945158"/>
          </a:xfrm>
          <a:prstGeom prst="rect">
            <a:avLst/>
          </a:prstGeom>
          <a:solidFill>
            <a:schemeClr val="accent4"/>
          </a:solidFill>
          <a:ln w="12700" cap="flat" cmpd="sng" algn="ctr">
            <a:no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1100" b="1" dirty="0" smtClean="0">
                <a:latin typeface="Roboto Thin"/>
                <a:cs typeface="Roboto Thin"/>
              </a:rPr>
              <a:t>RESTLET</a:t>
            </a:r>
            <a:endParaRPr lang="en-US" sz="1100" b="1" dirty="0">
              <a:latin typeface="Roboto Thin"/>
              <a:cs typeface="Roboto Thin"/>
            </a:endParaRPr>
          </a:p>
        </p:txBody>
      </p:sp>
      <p:sp>
        <p:nvSpPr>
          <p:cNvPr id="16" name="Rectangle 15"/>
          <p:cNvSpPr/>
          <p:nvPr/>
        </p:nvSpPr>
        <p:spPr bwMode="auto">
          <a:xfrm>
            <a:off x="2384800" y="2627857"/>
            <a:ext cx="270000" cy="945159"/>
          </a:xfrm>
          <a:prstGeom prst="rect">
            <a:avLst/>
          </a:prstGeom>
          <a:solidFill>
            <a:schemeClr val="accent4"/>
          </a:solidFill>
          <a:ln w="12700" cap="flat" cmpd="sng" algn="ctr">
            <a:no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1100" b="1" dirty="0" smtClean="0">
                <a:latin typeface="Roboto Thin"/>
                <a:cs typeface="Roboto Thin"/>
              </a:rPr>
              <a:t>RESTLET</a:t>
            </a:r>
            <a:endParaRPr lang="en-US" sz="1100" b="1" dirty="0">
              <a:latin typeface="Roboto Thin"/>
              <a:cs typeface="Roboto Thin"/>
            </a:endParaRPr>
          </a:p>
        </p:txBody>
      </p:sp>
      <p:sp>
        <p:nvSpPr>
          <p:cNvPr id="22" name="Rectangle 21"/>
          <p:cNvSpPr/>
          <p:nvPr/>
        </p:nvSpPr>
        <p:spPr bwMode="auto">
          <a:xfrm>
            <a:off x="6705280" y="2276872"/>
            <a:ext cx="270000" cy="1296144"/>
          </a:xfrm>
          <a:prstGeom prst="rect">
            <a:avLst/>
          </a:prstGeom>
          <a:solidFill>
            <a:schemeClr val="accent4"/>
          </a:solidFill>
          <a:ln w="12700" cap="flat" cmpd="sng" algn="ctr">
            <a:no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1100" b="1" dirty="0" smtClean="0">
                <a:latin typeface="Roboto Thin"/>
                <a:cs typeface="Roboto Thin"/>
              </a:rPr>
              <a:t>ASYNCHRONOUS</a:t>
            </a:r>
            <a:endParaRPr lang="en-US" sz="1100" b="1" dirty="0">
              <a:latin typeface="Roboto Thin"/>
              <a:cs typeface="Roboto Thin"/>
            </a:endParaRPr>
          </a:p>
        </p:txBody>
      </p:sp>
      <p:sp>
        <p:nvSpPr>
          <p:cNvPr id="24" name="Rectangle 23"/>
          <p:cNvSpPr/>
          <p:nvPr/>
        </p:nvSpPr>
        <p:spPr bwMode="auto">
          <a:xfrm>
            <a:off x="1190377" y="6168541"/>
            <a:ext cx="2874814" cy="415189"/>
          </a:xfrm>
          <a:prstGeom prst="rect">
            <a:avLst/>
          </a:prstGeom>
          <a:solidFill>
            <a:schemeClr val="tx2">
              <a:lumMod val="25000"/>
              <a:lumOff val="75000"/>
            </a:schemeClr>
          </a:solidFill>
          <a:ln w="3175" cap="flat" cmpd="sng" algn="ctr">
            <a:noFill/>
            <a:prstDash val="solid"/>
            <a:round/>
            <a:headEnd type="none" w="med" len="med"/>
            <a:tailEnd type="none" w="med" len="med"/>
          </a:ln>
          <a:effectLst>
            <a:outerShdw blurRad="50800" dist="38100" dir="2700000" algn="tl" rotWithShape="0">
              <a:prstClr val="black">
                <a:alpha val="21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latin typeface="Roboto Regular" panose="02000000000000000000" pitchFamily="2" charset="0"/>
                <a:ea typeface="Roboto Regular" panose="02000000000000000000" pitchFamily="2" charset="0"/>
                <a:cs typeface="Roboto Thin"/>
              </a:rPr>
              <a:t>Existing </a:t>
            </a:r>
            <a:r>
              <a:rPr lang="en-US" sz="1200" dirty="0" smtClean="0">
                <a:solidFill>
                  <a:srgbClr val="2B2623"/>
                </a:solidFill>
                <a:latin typeface="Roboto Regular" panose="02000000000000000000" pitchFamily="2" charset="0"/>
                <a:ea typeface="Roboto Regular" panose="02000000000000000000" pitchFamily="2" charset="0"/>
                <a:cs typeface="Roboto Thin"/>
              </a:rPr>
              <a:t>Systems</a:t>
            </a:r>
            <a:endParaRPr lang="en-US" sz="1200" dirty="0">
              <a:solidFill>
                <a:srgbClr val="2B2623"/>
              </a:solidFill>
              <a:latin typeface="Roboto Regular" panose="02000000000000000000" pitchFamily="2" charset="0"/>
              <a:ea typeface="Roboto Regular" panose="02000000000000000000" pitchFamily="2" charset="0"/>
              <a:cs typeface="Roboto Thin"/>
            </a:endParaRPr>
          </a:p>
        </p:txBody>
      </p:sp>
      <p:sp>
        <p:nvSpPr>
          <p:cNvPr id="25" name="Rectangle 24"/>
          <p:cNvSpPr/>
          <p:nvPr/>
        </p:nvSpPr>
        <p:spPr bwMode="auto">
          <a:xfrm>
            <a:off x="2384800" y="5203372"/>
            <a:ext cx="270000" cy="817916"/>
          </a:xfrm>
          <a:prstGeom prst="rect">
            <a:avLst/>
          </a:prstGeom>
          <a:solidFill>
            <a:schemeClr val="accent4"/>
          </a:solidFill>
          <a:ln w="12700" cap="flat" cmpd="sng" algn="ctr">
            <a:no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1100" b="1" dirty="0" smtClean="0">
                <a:latin typeface="Roboto Thin"/>
                <a:cs typeface="Roboto Thin"/>
              </a:rPr>
              <a:t>ROUTE</a:t>
            </a:r>
            <a:endParaRPr lang="en-US" sz="1100" b="1" dirty="0">
              <a:latin typeface="Roboto Thin"/>
              <a:cs typeface="Roboto Thin"/>
            </a:endParaRPr>
          </a:p>
        </p:txBody>
      </p:sp>
      <p:sp>
        <p:nvSpPr>
          <p:cNvPr id="27" name="Rectangle 26"/>
          <p:cNvSpPr/>
          <p:nvPr/>
        </p:nvSpPr>
        <p:spPr bwMode="auto">
          <a:xfrm>
            <a:off x="6169832" y="5203370"/>
            <a:ext cx="270000" cy="817917"/>
          </a:xfrm>
          <a:prstGeom prst="rect">
            <a:avLst/>
          </a:prstGeom>
          <a:solidFill>
            <a:schemeClr val="accent4"/>
          </a:solidFill>
          <a:ln w="12700" cap="flat" cmpd="sng" algn="ctr">
            <a:no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1100" b="1" dirty="0" smtClean="0">
                <a:latin typeface="Roboto Thin"/>
                <a:cs typeface="Roboto Thin"/>
              </a:rPr>
              <a:t>ROUTE</a:t>
            </a:r>
            <a:endParaRPr lang="en-US" sz="1100" b="1" dirty="0">
              <a:latin typeface="Roboto Thin"/>
              <a:cs typeface="Roboto Thin"/>
            </a:endParaRPr>
          </a:p>
        </p:txBody>
      </p:sp>
      <p:grpSp>
        <p:nvGrpSpPr>
          <p:cNvPr id="28" name="Group 27"/>
          <p:cNvGrpSpPr/>
          <p:nvPr/>
        </p:nvGrpSpPr>
        <p:grpSpPr>
          <a:xfrm>
            <a:off x="5616117" y="6168541"/>
            <a:ext cx="1387946" cy="356803"/>
            <a:chOff x="6414592" y="6094406"/>
            <a:chExt cx="1387946" cy="356803"/>
          </a:xfrm>
        </p:grpSpPr>
        <p:grpSp>
          <p:nvGrpSpPr>
            <p:cNvPr id="29" name="Group 28"/>
            <p:cNvGrpSpPr/>
            <p:nvPr/>
          </p:nvGrpSpPr>
          <p:grpSpPr>
            <a:xfrm>
              <a:off x="6414592" y="6094406"/>
              <a:ext cx="1359163" cy="356803"/>
              <a:chOff x="7128285" y="4217919"/>
              <a:chExt cx="1359163" cy="356803"/>
            </a:xfrm>
          </p:grpSpPr>
          <p:sp>
            <p:nvSpPr>
              <p:cNvPr id="31" name="Rectangle 30"/>
              <p:cNvSpPr/>
              <p:nvPr/>
            </p:nvSpPr>
            <p:spPr bwMode="auto">
              <a:xfrm>
                <a:off x="7236297" y="4217919"/>
                <a:ext cx="1152128" cy="356803"/>
              </a:xfrm>
              <a:prstGeom prst="rect">
                <a:avLst/>
              </a:pr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32" name="Oval 31"/>
              <p:cNvSpPr/>
              <p:nvPr/>
            </p:nvSpPr>
            <p:spPr bwMode="auto">
              <a:xfrm>
                <a:off x="7128285" y="4217919"/>
                <a:ext cx="216024" cy="356803"/>
              </a:xfrm>
              <a:prstGeom prst="ellipse">
                <a:avLst/>
              </a:prstGeom>
              <a:solidFill>
                <a:srgbClr val="9E9088"/>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33" name="Oval 32"/>
              <p:cNvSpPr/>
              <p:nvPr/>
            </p:nvSpPr>
            <p:spPr bwMode="auto">
              <a:xfrm>
                <a:off x="8271424" y="4217919"/>
                <a:ext cx="216024" cy="356803"/>
              </a:xfrm>
              <a:prstGeom prst="ellipse">
                <a:avLst/>
              </a:pr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grpSp>
        <p:sp>
          <p:nvSpPr>
            <p:cNvPr id="30" name="Rectangle 29"/>
            <p:cNvSpPr/>
            <p:nvPr/>
          </p:nvSpPr>
          <p:spPr>
            <a:xfrm>
              <a:off x="6596759" y="6120760"/>
              <a:ext cx="1205779" cy="295466"/>
            </a:xfrm>
            <a:prstGeom prst="rect">
              <a:avLst/>
            </a:prstGeom>
          </p:spPr>
          <p:txBody>
            <a:bodyPr wrap="none">
              <a:spAutoFit/>
            </a:bodyPr>
            <a:lstStyle/>
            <a:p>
              <a:pPr>
                <a:lnSpc>
                  <a:spcPct val="120000"/>
                </a:lnSpc>
              </a:pPr>
              <a:r>
                <a:rPr lang="en-US" sz="1100" dirty="0" smtClean="0">
                  <a:latin typeface="Roboto Regular" panose="02000000000000000000" pitchFamily="2" charset="0"/>
                  <a:ea typeface="Roboto Regular" panose="02000000000000000000" pitchFamily="2" charset="0"/>
                  <a:cs typeface="Roboto Thin"/>
                </a:rPr>
                <a:t>Message Queue</a:t>
              </a:r>
              <a:endParaRPr lang="en-US" sz="1100" dirty="0">
                <a:latin typeface="Roboto Regular" panose="02000000000000000000" pitchFamily="2" charset="0"/>
                <a:ea typeface="Roboto Regular" panose="02000000000000000000" pitchFamily="2" charset="0"/>
                <a:cs typeface="Roboto Thin"/>
              </a:endParaRPr>
            </a:p>
          </p:txBody>
        </p:sp>
      </p:grpSp>
      <p:sp>
        <p:nvSpPr>
          <p:cNvPr id="36" name="Rectangle 11"/>
          <p:cNvSpPr/>
          <p:nvPr/>
        </p:nvSpPr>
        <p:spPr bwMode="auto">
          <a:xfrm>
            <a:off x="4103976" y="1280832"/>
            <a:ext cx="1008112" cy="702429"/>
          </a:xfrm>
          <a:custGeom>
            <a:avLst/>
            <a:gdLst>
              <a:gd name="connsiteX0" fmla="*/ 0 w 648127"/>
              <a:gd name="connsiteY0" fmla="*/ 0 h 648000"/>
              <a:gd name="connsiteX1" fmla="*/ 648127 w 648127"/>
              <a:gd name="connsiteY1" fmla="*/ 0 h 648000"/>
              <a:gd name="connsiteX2" fmla="*/ 648127 w 648127"/>
              <a:gd name="connsiteY2" fmla="*/ 648000 h 648000"/>
              <a:gd name="connsiteX3" fmla="*/ 0 w 648127"/>
              <a:gd name="connsiteY3" fmla="*/ 648000 h 648000"/>
              <a:gd name="connsiteX4" fmla="*/ 0 w 648127"/>
              <a:gd name="connsiteY4" fmla="*/ 0 h 648000"/>
              <a:gd name="connsiteX0" fmla="*/ 0 w 713441"/>
              <a:gd name="connsiteY0" fmla="*/ 0 h 702429"/>
              <a:gd name="connsiteX1" fmla="*/ 648127 w 713441"/>
              <a:gd name="connsiteY1" fmla="*/ 0 h 702429"/>
              <a:gd name="connsiteX2" fmla="*/ 713441 w 713441"/>
              <a:gd name="connsiteY2" fmla="*/ 702429 h 702429"/>
              <a:gd name="connsiteX3" fmla="*/ 0 w 713441"/>
              <a:gd name="connsiteY3" fmla="*/ 648000 h 702429"/>
              <a:gd name="connsiteX4" fmla="*/ 0 w 713441"/>
              <a:gd name="connsiteY4" fmla="*/ 0 h 702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441" h="702429">
                <a:moveTo>
                  <a:pt x="0" y="0"/>
                </a:moveTo>
                <a:lnTo>
                  <a:pt x="648127" y="0"/>
                </a:lnTo>
                <a:lnTo>
                  <a:pt x="713441" y="702429"/>
                </a:lnTo>
                <a:lnTo>
                  <a:pt x="0" y="648000"/>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solidFill>
                  <a:schemeClr val="bg1"/>
                </a:solidFill>
                <a:latin typeface="Roboto Regular" panose="02000000000000000000" pitchFamily="2" charset="0"/>
                <a:ea typeface="Roboto Regular" panose="02000000000000000000" pitchFamily="2" charset="0"/>
                <a:cs typeface="Roboto Thin"/>
              </a:rPr>
              <a:t>Widget</a:t>
            </a:r>
          </a:p>
        </p:txBody>
      </p:sp>
      <p:sp>
        <p:nvSpPr>
          <p:cNvPr id="37" name="Rectangle 11"/>
          <p:cNvSpPr/>
          <p:nvPr/>
        </p:nvSpPr>
        <p:spPr bwMode="auto">
          <a:xfrm>
            <a:off x="6363212" y="1280832"/>
            <a:ext cx="1008112" cy="702429"/>
          </a:xfrm>
          <a:custGeom>
            <a:avLst/>
            <a:gdLst>
              <a:gd name="connsiteX0" fmla="*/ 0 w 648127"/>
              <a:gd name="connsiteY0" fmla="*/ 0 h 648000"/>
              <a:gd name="connsiteX1" fmla="*/ 648127 w 648127"/>
              <a:gd name="connsiteY1" fmla="*/ 0 h 648000"/>
              <a:gd name="connsiteX2" fmla="*/ 648127 w 648127"/>
              <a:gd name="connsiteY2" fmla="*/ 648000 h 648000"/>
              <a:gd name="connsiteX3" fmla="*/ 0 w 648127"/>
              <a:gd name="connsiteY3" fmla="*/ 648000 h 648000"/>
              <a:gd name="connsiteX4" fmla="*/ 0 w 648127"/>
              <a:gd name="connsiteY4" fmla="*/ 0 h 648000"/>
              <a:gd name="connsiteX0" fmla="*/ 0 w 713441"/>
              <a:gd name="connsiteY0" fmla="*/ 0 h 702429"/>
              <a:gd name="connsiteX1" fmla="*/ 648127 w 713441"/>
              <a:gd name="connsiteY1" fmla="*/ 0 h 702429"/>
              <a:gd name="connsiteX2" fmla="*/ 713441 w 713441"/>
              <a:gd name="connsiteY2" fmla="*/ 702429 h 702429"/>
              <a:gd name="connsiteX3" fmla="*/ 0 w 713441"/>
              <a:gd name="connsiteY3" fmla="*/ 648000 h 702429"/>
              <a:gd name="connsiteX4" fmla="*/ 0 w 713441"/>
              <a:gd name="connsiteY4" fmla="*/ 0 h 702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441" h="702429">
                <a:moveTo>
                  <a:pt x="0" y="0"/>
                </a:moveTo>
                <a:lnTo>
                  <a:pt x="648127" y="0"/>
                </a:lnTo>
                <a:lnTo>
                  <a:pt x="713441" y="702429"/>
                </a:lnTo>
                <a:lnTo>
                  <a:pt x="0" y="648000"/>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solidFill>
                  <a:schemeClr val="bg1"/>
                </a:solidFill>
                <a:latin typeface="Roboto Regular" panose="02000000000000000000" pitchFamily="2" charset="0"/>
                <a:ea typeface="Roboto Regular" panose="02000000000000000000" pitchFamily="2" charset="0"/>
                <a:cs typeface="Roboto Thin"/>
              </a:rPr>
              <a:t>Widget</a:t>
            </a:r>
          </a:p>
        </p:txBody>
      </p:sp>
    </p:spTree>
    <p:extLst>
      <p:ext uri="{BB962C8B-B14F-4D97-AF65-F5344CB8AC3E}">
        <p14:creationId xmlns:p14="http://schemas.microsoft.com/office/powerpoint/2010/main" val="29670465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Key Elements of </a:t>
            </a:r>
            <a:r>
              <a:rPr lang="en-US" dirty="0" err="1" smtClean="0"/>
              <a:t>Backbase</a:t>
            </a:r>
            <a:r>
              <a:rPr lang="en-US" dirty="0" smtClean="0"/>
              <a:t> CXP</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72</a:t>
            </a:fld>
            <a:endParaRPr lang="en-US" dirty="0"/>
          </a:p>
        </p:txBody>
      </p:sp>
      <p:sp>
        <p:nvSpPr>
          <p:cNvPr id="3" name="Content Placeholder 2"/>
          <p:cNvSpPr>
            <a:spLocks noGrp="1"/>
          </p:cNvSpPr>
          <p:nvPr>
            <p:ph type="body" sz="quarter" idx="14"/>
          </p:nvPr>
        </p:nvSpPr>
        <p:spPr/>
        <p:txBody>
          <a:bodyPr/>
          <a:lstStyle/>
          <a:p>
            <a:r>
              <a:rPr lang="en-US" sz="3000" dirty="0"/>
              <a:t>A component model</a:t>
            </a:r>
          </a:p>
          <a:p>
            <a:r>
              <a:rPr lang="en-US" sz="3000" dirty="0"/>
              <a:t>Flexible rendering and support for multi-device delivery</a:t>
            </a:r>
          </a:p>
          <a:p>
            <a:r>
              <a:rPr lang="en-US" sz="3000" dirty="0"/>
              <a:t>Personalization</a:t>
            </a:r>
          </a:p>
          <a:p>
            <a:r>
              <a:rPr lang="en-US" sz="3000" dirty="0"/>
              <a:t>The ability to integrate with a wide range of technologies </a:t>
            </a:r>
          </a:p>
          <a:p>
            <a:r>
              <a:rPr lang="en-US" sz="3000" dirty="0">
                <a:solidFill>
                  <a:schemeClr val="bg1"/>
                </a:solidFill>
                <a:latin typeface="Roboto Black" panose="02000000000000000000" pitchFamily="2" charset="0"/>
                <a:ea typeface="Roboto Black" panose="02000000000000000000" pitchFamily="2" charset="0"/>
              </a:rPr>
              <a:t>Content services</a:t>
            </a:r>
          </a:p>
          <a:p>
            <a:r>
              <a:rPr lang="en-US" sz="3000" dirty="0"/>
              <a:t>Security administration</a:t>
            </a:r>
          </a:p>
          <a:p>
            <a:r>
              <a:rPr lang="en-US" sz="3000" dirty="0"/>
              <a:t>Targeting</a:t>
            </a:r>
          </a:p>
          <a:p>
            <a:r>
              <a:rPr lang="en-US" sz="3000" dirty="0"/>
              <a:t>Publishing</a:t>
            </a:r>
          </a:p>
          <a:p>
            <a:endParaRPr lang="en-US" sz="3000" dirty="0"/>
          </a:p>
        </p:txBody>
      </p:sp>
    </p:spTree>
    <p:extLst>
      <p:ext uri="{BB962C8B-B14F-4D97-AF65-F5344CB8AC3E}">
        <p14:creationId xmlns:p14="http://schemas.microsoft.com/office/powerpoint/2010/main" val="4463222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FF59741-7650-A046-95B5-8D31235C520E}" type="slidenum">
              <a:rPr lang="en-US" smtClean="0"/>
              <a:pPr/>
              <a:t>73</a:t>
            </a:fld>
            <a:endParaRPr lang="en-US" dirty="0"/>
          </a:p>
        </p:txBody>
      </p:sp>
      <p:sp>
        <p:nvSpPr>
          <p:cNvPr id="5" name="Text Placeholder 4"/>
          <p:cNvSpPr>
            <a:spLocks noGrp="1"/>
          </p:cNvSpPr>
          <p:nvPr>
            <p:ph type="body" sz="quarter" idx="11"/>
          </p:nvPr>
        </p:nvSpPr>
        <p:spPr/>
        <p:txBody>
          <a:bodyPr/>
          <a:lstStyle/>
          <a:p>
            <a:r>
              <a:rPr lang="en-US" dirty="0" smtClean="0"/>
              <a:t>Integration: Content Services</a:t>
            </a:r>
            <a:endParaRPr lang="en-US" dirty="0"/>
          </a:p>
        </p:txBody>
      </p:sp>
      <p:sp>
        <p:nvSpPr>
          <p:cNvPr id="7" name="Text Placeholder 6"/>
          <p:cNvSpPr>
            <a:spLocks noGrp="1"/>
          </p:cNvSpPr>
          <p:nvPr>
            <p:ph type="body" sz="quarter" idx="12"/>
          </p:nvPr>
        </p:nvSpPr>
        <p:spPr/>
        <p:txBody>
          <a:bodyPr/>
          <a:lstStyle/>
          <a:p>
            <a:r>
              <a:rPr lang="en-US" dirty="0"/>
              <a:t>Portal Essentials</a:t>
            </a:r>
          </a:p>
        </p:txBody>
      </p:sp>
    </p:spTree>
    <p:extLst>
      <p:ext uri="{BB962C8B-B14F-4D97-AF65-F5344CB8AC3E}">
        <p14:creationId xmlns:p14="http://schemas.microsoft.com/office/powerpoint/2010/main" val="143824986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Content Services</a:t>
            </a:r>
            <a:endParaRPr lang="en-US" dirty="0"/>
          </a:p>
        </p:txBody>
      </p:sp>
      <p:sp>
        <p:nvSpPr>
          <p:cNvPr id="6" name="Content Placeholder 5"/>
          <p:cNvSpPr>
            <a:spLocks noGrp="1"/>
          </p:cNvSpPr>
          <p:nvPr>
            <p:ph sz="quarter" idx="14"/>
          </p:nvPr>
        </p:nvSpPr>
        <p:spPr/>
        <p:txBody>
          <a:bodyPr/>
          <a:lstStyle/>
          <a:p>
            <a:r>
              <a:rPr lang="en-US" dirty="0"/>
              <a:t>Content Services is a content delivery platform </a:t>
            </a:r>
            <a:br>
              <a:rPr lang="en-US" dirty="0"/>
            </a:br>
            <a:r>
              <a:rPr lang="en-US" dirty="0"/>
              <a:t>provided as </a:t>
            </a:r>
            <a:r>
              <a:rPr lang="en-US"/>
              <a:t>a </a:t>
            </a:r>
            <a:r>
              <a:rPr lang="en-US" smtClean="0"/>
              <a:t>CXP </a:t>
            </a:r>
            <a:r>
              <a:rPr lang="en-US" dirty="0" smtClean="0"/>
              <a:t>module</a:t>
            </a:r>
            <a:r>
              <a:rPr lang="en-US" dirty="0"/>
              <a:t>.</a:t>
            </a:r>
          </a:p>
          <a:p>
            <a:r>
              <a:rPr lang="en-US" dirty="0"/>
              <a:t>Centralized Content Repository</a:t>
            </a:r>
          </a:p>
          <a:p>
            <a:r>
              <a:rPr lang="en-US" dirty="0"/>
              <a:t>Main functions:</a:t>
            </a:r>
          </a:p>
          <a:p>
            <a:pPr lvl="1"/>
            <a:r>
              <a:rPr lang="en-US" dirty="0"/>
              <a:t>Stores “In Context Editing” (a.k.a. ICE) content </a:t>
            </a:r>
            <a:r>
              <a:rPr lang="en-US" dirty="0" smtClean="0"/>
              <a:t>from CXP Manager</a:t>
            </a:r>
            <a:r>
              <a:rPr lang="en-US" dirty="0"/>
              <a:t>.</a:t>
            </a:r>
          </a:p>
          <a:p>
            <a:pPr lvl="1"/>
            <a:r>
              <a:rPr lang="en-US" dirty="0"/>
              <a:t>Stores </a:t>
            </a:r>
            <a:r>
              <a:rPr lang="en-US" dirty="0" smtClean="0"/>
              <a:t>reusable content (potentially harvested </a:t>
            </a:r>
            <a:r>
              <a:rPr lang="en-US" dirty="0"/>
              <a:t>through importers from remote </a:t>
            </a:r>
            <a:r>
              <a:rPr lang="en-US" dirty="0" smtClean="0"/>
              <a:t>sources)</a:t>
            </a:r>
            <a:endParaRPr lang="en-US" dirty="0"/>
          </a:p>
          <a:p>
            <a:pPr lvl="1"/>
            <a:r>
              <a:rPr lang="en-US" dirty="0"/>
              <a:t>Stores configuration and resources</a:t>
            </a:r>
          </a:p>
          <a:p>
            <a:endParaRPr lang="en-US" dirty="0"/>
          </a:p>
        </p:txBody>
      </p:sp>
      <p:sp>
        <p:nvSpPr>
          <p:cNvPr id="2" name="Slide Number Placeholder 1"/>
          <p:cNvSpPr>
            <a:spLocks noGrp="1"/>
          </p:cNvSpPr>
          <p:nvPr>
            <p:ph type="sldNum" sz="quarter" idx="4"/>
          </p:nvPr>
        </p:nvSpPr>
        <p:spPr/>
        <p:txBody>
          <a:bodyPr/>
          <a:lstStyle/>
          <a:p>
            <a:fld id="{6FF59741-7650-A046-95B5-8D31235C520E}" type="slidenum">
              <a:rPr lang="en-US" smtClean="0"/>
              <a:pPr/>
              <a:t>74</a:t>
            </a:fld>
            <a:endParaRPr lang="en-US" dirty="0"/>
          </a:p>
        </p:txBody>
      </p:sp>
    </p:spTree>
    <p:extLst>
      <p:ext uri="{BB962C8B-B14F-4D97-AF65-F5344CB8AC3E}">
        <p14:creationId xmlns:p14="http://schemas.microsoft.com/office/powerpoint/2010/main" val="97627852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Content Services</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75</a:t>
            </a:fld>
            <a:endParaRPr lang="en-US" dirty="0"/>
          </a:p>
        </p:txBody>
      </p:sp>
      <p:sp>
        <p:nvSpPr>
          <p:cNvPr id="26" name="Rectangle 5"/>
          <p:cNvSpPr/>
          <p:nvPr/>
        </p:nvSpPr>
        <p:spPr bwMode="auto">
          <a:xfrm>
            <a:off x="873457" y="1378152"/>
            <a:ext cx="3798040" cy="4139080"/>
          </a:xfrm>
          <a:custGeom>
            <a:avLst/>
            <a:gdLst>
              <a:gd name="connsiteX0" fmla="*/ 0 w 3613474"/>
              <a:gd name="connsiteY0" fmla="*/ 0 h 3667251"/>
              <a:gd name="connsiteX1" fmla="*/ 3613474 w 3613474"/>
              <a:gd name="connsiteY1" fmla="*/ 0 h 3667251"/>
              <a:gd name="connsiteX2" fmla="*/ 3613474 w 3613474"/>
              <a:gd name="connsiteY2" fmla="*/ 3667251 h 3667251"/>
              <a:gd name="connsiteX3" fmla="*/ 0 w 3613474"/>
              <a:gd name="connsiteY3" fmla="*/ 3667251 h 3667251"/>
              <a:gd name="connsiteX4" fmla="*/ 0 w 3613474"/>
              <a:gd name="connsiteY4" fmla="*/ 0 h 3667251"/>
              <a:gd name="connsiteX0" fmla="*/ 0 w 3702374"/>
              <a:gd name="connsiteY0" fmla="*/ 88900 h 3756151"/>
              <a:gd name="connsiteX1" fmla="*/ 3702374 w 3702374"/>
              <a:gd name="connsiteY1" fmla="*/ 0 h 3756151"/>
              <a:gd name="connsiteX2" fmla="*/ 3613474 w 3702374"/>
              <a:gd name="connsiteY2" fmla="*/ 3756151 h 3756151"/>
              <a:gd name="connsiteX3" fmla="*/ 0 w 3702374"/>
              <a:gd name="connsiteY3" fmla="*/ 3756151 h 3756151"/>
              <a:gd name="connsiteX4" fmla="*/ 0 w 3702374"/>
              <a:gd name="connsiteY4" fmla="*/ 88900 h 3756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2374" h="3756151">
                <a:moveTo>
                  <a:pt x="0" y="88900"/>
                </a:moveTo>
                <a:lnTo>
                  <a:pt x="3702374" y="0"/>
                </a:lnTo>
                <a:lnTo>
                  <a:pt x="3613474" y="3756151"/>
                </a:lnTo>
                <a:lnTo>
                  <a:pt x="0" y="3756151"/>
                </a:lnTo>
                <a:lnTo>
                  <a:pt x="0" y="88900"/>
                </a:lnTo>
                <a:close/>
              </a:path>
            </a:pathLst>
          </a:custGeom>
          <a:solidFill>
            <a:schemeClr val="tx2">
              <a:lumMod val="50000"/>
              <a:lumOff val="50000"/>
            </a:schemeClr>
          </a:solidFill>
          <a:ln w="3175" cap="flat" cmpd="sng" algn="ctr">
            <a:noFill/>
            <a:prstDash val="solid"/>
            <a:round/>
            <a:headEnd type="none" w="med" len="med"/>
            <a:tailEnd type="none" w="med" len="med"/>
          </a:ln>
          <a:effectLst/>
        </p:spPr>
        <p:txBody>
          <a:bodyPr vert="horz" wrap="none" lIns="0" tIns="108000" rIns="0" bIns="0" numCol="1" rtlCol="0" anchor="t" anchorCtr="0" compatLnSpc="1">
            <a:prstTxWarp prst="textNoShape">
              <a:avLst/>
            </a:prstTxWarp>
          </a:bodyPr>
          <a:lstStyle/>
          <a:p>
            <a:pPr algn="ctr"/>
            <a:r>
              <a:rPr lang="en-US" sz="2000" dirty="0" smtClean="0">
                <a:solidFill>
                  <a:schemeClr val="bg1"/>
                </a:solidFill>
                <a:latin typeface="Roboto Light" panose="02000000000000000000" pitchFamily="2" charset="0"/>
                <a:ea typeface="Roboto Light" panose="02000000000000000000" pitchFamily="2" charset="0"/>
              </a:rPr>
              <a:t>Server</a:t>
            </a:r>
            <a:endParaRPr lang="en-US" sz="2000" dirty="0">
              <a:solidFill>
                <a:schemeClr val="bg1"/>
              </a:solidFill>
              <a:latin typeface="Roboto Light" panose="02000000000000000000" pitchFamily="2" charset="0"/>
              <a:ea typeface="Roboto Light" panose="02000000000000000000" pitchFamily="2" charset="0"/>
            </a:endParaRPr>
          </a:p>
        </p:txBody>
      </p:sp>
      <p:sp>
        <p:nvSpPr>
          <p:cNvPr id="27" name="Rectangle 7"/>
          <p:cNvSpPr/>
          <p:nvPr/>
        </p:nvSpPr>
        <p:spPr bwMode="auto">
          <a:xfrm>
            <a:off x="1079060" y="1895134"/>
            <a:ext cx="3279294" cy="3262058"/>
          </a:xfrm>
          <a:custGeom>
            <a:avLst/>
            <a:gdLst>
              <a:gd name="connsiteX0" fmla="*/ 0 w 3241193"/>
              <a:gd name="connsiteY0" fmla="*/ 0 h 2690802"/>
              <a:gd name="connsiteX1" fmla="*/ 3241193 w 3241193"/>
              <a:gd name="connsiteY1" fmla="*/ 0 h 2690802"/>
              <a:gd name="connsiteX2" fmla="*/ 3241193 w 3241193"/>
              <a:gd name="connsiteY2" fmla="*/ 2690802 h 2690802"/>
              <a:gd name="connsiteX3" fmla="*/ 0 w 3241193"/>
              <a:gd name="connsiteY3" fmla="*/ 2690802 h 2690802"/>
              <a:gd name="connsiteX4" fmla="*/ 0 w 3241193"/>
              <a:gd name="connsiteY4" fmla="*/ 0 h 2690802"/>
              <a:gd name="connsiteX0" fmla="*/ 0 w 3279293"/>
              <a:gd name="connsiteY0" fmla="*/ 0 h 2792402"/>
              <a:gd name="connsiteX1" fmla="*/ 3241193 w 3279293"/>
              <a:gd name="connsiteY1" fmla="*/ 0 h 2792402"/>
              <a:gd name="connsiteX2" fmla="*/ 3279293 w 3279293"/>
              <a:gd name="connsiteY2" fmla="*/ 2792402 h 2792402"/>
              <a:gd name="connsiteX3" fmla="*/ 0 w 3279293"/>
              <a:gd name="connsiteY3" fmla="*/ 2690802 h 2792402"/>
              <a:gd name="connsiteX4" fmla="*/ 0 w 3279293"/>
              <a:gd name="connsiteY4" fmla="*/ 0 h 2792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9293" h="2792402">
                <a:moveTo>
                  <a:pt x="0" y="0"/>
                </a:moveTo>
                <a:lnTo>
                  <a:pt x="3241193" y="0"/>
                </a:lnTo>
                <a:lnTo>
                  <a:pt x="3279293" y="2792402"/>
                </a:lnTo>
                <a:lnTo>
                  <a:pt x="0" y="2690802"/>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0" tIns="108000" rIns="0" bIns="0" numCol="1" rtlCol="0" anchor="t" anchorCtr="0" compatLnSpc="1">
            <a:prstTxWarp prst="textNoShape">
              <a:avLst/>
            </a:prstTxWarp>
          </a:bodyPr>
          <a:lstStyle/>
          <a:p>
            <a:pPr algn="ctr"/>
            <a:r>
              <a:rPr lang="en-US" sz="1600" dirty="0" err="1" smtClean="0">
                <a:latin typeface="Roboto Light" panose="02000000000000000000" pitchFamily="2" charset="0"/>
                <a:ea typeface="Roboto Light" panose="02000000000000000000" pitchFamily="2" charset="0"/>
              </a:rPr>
              <a:t>Backbase</a:t>
            </a:r>
            <a:r>
              <a:rPr lang="en-US" sz="1600" dirty="0" smtClean="0">
                <a:latin typeface="Roboto Light" panose="02000000000000000000" pitchFamily="2" charset="0"/>
                <a:ea typeface="Roboto Light" panose="02000000000000000000" pitchFamily="2" charset="0"/>
              </a:rPr>
              <a:t> CXP Foundation</a:t>
            </a:r>
            <a:endParaRPr lang="en-US" sz="1600" dirty="0">
              <a:latin typeface="Roboto Light" panose="02000000000000000000" pitchFamily="2" charset="0"/>
              <a:ea typeface="Roboto Light" panose="02000000000000000000" pitchFamily="2" charset="0"/>
            </a:endParaRPr>
          </a:p>
        </p:txBody>
      </p:sp>
      <p:sp>
        <p:nvSpPr>
          <p:cNvPr id="28" name="Rectangle 8"/>
          <p:cNvSpPr/>
          <p:nvPr/>
        </p:nvSpPr>
        <p:spPr bwMode="auto">
          <a:xfrm>
            <a:off x="2329426" y="2468580"/>
            <a:ext cx="1813526" cy="2400580"/>
          </a:xfrm>
          <a:custGeom>
            <a:avLst/>
            <a:gdLst>
              <a:gd name="connsiteX0" fmla="*/ 0 w 1750026"/>
              <a:gd name="connsiteY0" fmla="*/ 0 h 2018101"/>
              <a:gd name="connsiteX1" fmla="*/ 1750026 w 1750026"/>
              <a:gd name="connsiteY1" fmla="*/ 0 h 2018101"/>
              <a:gd name="connsiteX2" fmla="*/ 1750026 w 1750026"/>
              <a:gd name="connsiteY2" fmla="*/ 2018101 h 2018101"/>
              <a:gd name="connsiteX3" fmla="*/ 0 w 1750026"/>
              <a:gd name="connsiteY3" fmla="*/ 2018101 h 2018101"/>
              <a:gd name="connsiteX4" fmla="*/ 0 w 1750026"/>
              <a:gd name="connsiteY4" fmla="*/ 0 h 2018101"/>
              <a:gd name="connsiteX0" fmla="*/ 0 w 1813526"/>
              <a:gd name="connsiteY0" fmla="*/ 0 h 2056201"/>
              <a:gd name="connsiteX1" fmla="*/ 1813526 w 1813526"/>
              <a:gd name="connsiteY1" fmla="*/ 38100 h 2056201"/>
              <a:gd name="connsiteX2" fmla="*/ 1813526 w 1813526"/>
              <a:gd name="connsiteY2" fmla="*/ 2056201 h 2056201"/>
              <a:gd name="connsiteX3" fmla="*/ 63500 w 1813526"/>
              <a:gd name="connsiteY3" fmla="*/ 2056201 h 2056201"/>
              <a:gd name="connsiteX4" fmla="*/ 0 w 1813526"/>
              <a:gd name="connsiteY4" fmla="*/ 0 h 2056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3526" h="2056201">
                <a:moveTo>
                  <a:pt x="0" y="0"/>
                </a:moveTo>
                <a:lnTo>
                  <a:pt x="1813526" y="38100"/>
                </a:lnTo>
                <a:lnTo>
                  <a:pt x="1813526" y="2056201"/>
                </a:lnTo>
                <a:lnTo>
                  <a:pt x="63500" y="2056201"/>
                </a:lnTo>
                <a:lnTo>
                  <a:pt x="0" y="0"/>
                </a:lnTo>
                <a:close/>
              </a:path>
            </a:pathLst>
          </a:custGeom>
          <a:solidFill>
            <a:schemeClr val="tx2">
              <a:lumMod val="10000"/>
              <a:lumOff val="90000"/>
            </a:schemeClr>
          </a:solidFill>
          <a:ln w="3175" cap="flat" cmpd="sng" algn="ctr">
            <a:noFill/>
            <a:prstDash val="solid"/>
            <a:round/>
            <a:headEnd type="none" w="med" len="med"/>
            <a:tailEnd type="none" w="med" len="med"/>
          </a:ln>
          <a:effectLst/>
        </p:spPr>
        <p:txBody>
          <a:bodyPr vert="horz" wrap="none" lIns="0" tIns="72000" rIns="0" bIns="0" numCol="1" rtlCol="0" anchor="t" anchorCtr="0" compatLnSpc="1">
            <a:prstTxWarp prst="textNoShape">
              <a:avLst/>
            </a:prstTxWarp>
          </a:bodyPr>
          <a:lstStyle/>
          <a:p>
            <a:pPr algn="ctr"/>
            <a:r>
              <a:rPr lang="en-US" sz="1600" dirty="0" smtClean="0">
                <a:latin typeface="Roboto Light" panose="02000000000000000000" pitchFamily="2" charset="0"/>
                <a:ea typeface="Roboto Light" panose="02000000000000000000" pitchFamily="2" charset="0"/>
              </a:rPr>
              <a:t>Content Services</a:t>
            </a:r>
            <a:endParaRPr lang="en-US" sz="1600" dirty="0">
              <a:latin typeface="Roboto Light" panose="02000000000000000000" pitchFamily="2" charset="0"/>
              <a:ea typeface="Roboto Light" panose="02000000000000000000" pitchFamily="2" charset="0"/>
            </a:endParaRPr>
          </a:p>
        </p:txBody>
      </p:sp>
      <p:sp>
        <p:nvSpPr>
          <p:cNvPr id="29" name="Can 28"/>
          <p:cNvSpPr/>
          <p:nvPr/>
        </p:nvSpPr>
        <p:spPr bwMode="auto">
          <a:xfrm>
            <a:off x="2516770" y="2865151"/>
            <a:ext cx="1502338" cy="1932001"/>
          </a:xfrm>
          <a:prstGeom prst="can">
            <a:avLst>
              <a:gd name="adj" fmla="val 15091"/>
            </a:avLst>
          </a:prstGeom>
          <a:solidFill>
            <a:schemeClr val="tx2">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sz="1400" dirty="0">
                <a:solidFill>
                  <a:schemeClr val="bg1"/>
                </a:solidFill>
                <a:latin typeface="Roboto Light" panose="02000000000000000000" pitchFamily="2" charset="0"/>
                <a:ea typeface="Roboto Light" panose="02000000000000000000" pitchFamily="2" charset="0"/>
              </a:rPr>
              <a:t>R</a:t>
            </a:r>
            <a:r>
              <a:rPr lang="en-US" sz="1400" dirty="0" smtClean="0">
                <a:solidFill>
                  <a:schemeClr val="bg1"/>
                </a:solidFill>
                <a:latin typeface="Roboto Light" panose="02000000000000000000" pitchFamily="2" charset="0"/>
                <a:ea typeface="Roboto Light" panose="02000000000000000000" pitchFamily="2" charset="0"/>
              </a:rPr>
              <a:t>epositories</a:t>
            </a:r>
            <a:endParaRPr lang="en-US" sz="1400" dirty="0">
              <a:solidFill>
                <a:schemeClr val="bg1"/>
              </a:solidFill>
              <a:latin typeface="Roboto Light" panose="02000000000000000000" pitchFamily="2" charset="0"/>
              <a:ea typeface="Roboto Light" panose="02000000000000000000" pitchFamily="2" charset="0"/>
            </a:endParaRPr>
          </a:p>
        </p:txBody>
      </p:sp>
      <p:sp>
        <p:nvSpPr>
          <p:cNvPr id="30" name="Rectangle 29"/>
          <p:cNvSpPr/>
          <p:nvPr/>
        </p:nvSpPr>
        <p:spPr bwMode="auto">
          <a:xfrm>
            <a:off x="2690213" y="3390189"/>
            <a:ext cx="1155450" cy="254835"/>
          </a:xfrm>
          <a:prstGeom prst="rect">
            <a:avLst/>
          </a:prstGeom>
          <a:solidFill>
            <a:schemeClr val="tx2">
              <a:lumMod val="10000"/>
              <a:lumOff val="90000"/>
            </a:schemeClr>
          </a:solidFill>
          <a:ln w="12700" cap="flat" cmpd="sng" algn="ctr">
            <a:solidFill>
              <a:srgbClr val="9E908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smtClean="0">
                <a:latin typeface="Roboto Light" panose="02000000000000000000" pitchFamily="2" charset="0"/>
                <a:ea typeface="Roboto Light" panose="02000000000000000000" pitchFamily="2" charset="0"/>
              </a:rPr>
              <a:t>Content</a:t>
            </a:r>
            <a:endParaRPr lang="en-US" sz="1600" dirty="0">
              <a:latin typeface="Roboto Light" panose="02000000000000000000" pitchFamily="2" charset="0"/>
              <a:ea typeface="Roboto Light" panose="02000000000000000000" pitchFamily="2" charset="0"/>
            </a:endParaRPr>
          </a:p>
        </p:txBody>
      </p:sp>
      <p:sp>
        <p:nvSpPr>
          <p:cNvPr id="31" name="Rectangle 30"/>
          <p:cNvSpPr/>
          <p:nvPr/>
        </p:nvSpPr>
        <p:spPr bwMode="auto">
          <a:xfrm>
            <a:off x="2690213" y="4022747"/>
            <a:ext cx="1155450" cy="254835"/>
          </a:xfrm>
          <a:prstGeom prst="rect">
            <a:avLst/>
          </a:prstGeom>
          <a:solidFill>
            <a:schemeClr val="tx2">
              <a:lumMod val="25000"/>
              <a:lumOff val="75000"/>
            </a:schemeClr>
          </a:solidFill>
          <a:ln w="12700" cap="flat" cmpd="sng" algn="ctr">
            <a:solidFill>
              <a:srgbClr val="9E908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smtClean="0">
                <a:latin typeface="Roboto Light" panose="02000000000000000000" pitchFamily="2" charset="0"/>
                <a:ea typeface="Roboto Light" panose="02000000000000000000" pitchFamily="2" charset="0"/>
              </a:rPr>
              <a:t>Configuration</a:t>
            </a:r>
            <a:endParaRPr lang="en-US" sz="1400" dirty="0">
              <a:latin typeface="Roboto Light" panose="02000000000000000000" pitchFamily="2" charset="0"/>
              <a:ea typeface="Roboto Light" panose="02000000000000000000" pitchFamily="2" charset="0"/>
            </a:endParaRPr>
          </a:p>
        </p:txBody>
      </p:sp>
      <p:sp>
        <p:nvSpPr>
          <p:cNvPr id="32" name="Rectangle 31"/>
          <p:cNvSpPr/>
          <p:nvPr/>
        </p:nvSpPr>
        <p:spPr bwMode="auto">
          <a:xfrm>
            <a:off x="2690213" y="4303026"/>
            <a:ext cx="1155450" cy="254835"/>
          </a:xfrm>
          <a:prstGeom prst="rect">
            <a:avLst/>
          </a:prstGeom>
          <a:solidFill>
            <a:schemeClr val="tx2">
              <a:lumMod val="25000"/>
              <a:lumOff val="75000"/>
            </a:schemeClr>
          </a:solidFill>
          <a:ln w="12700" cap="flat" cmpd="sng" algn="ctr">
            <a:solidFill>
              <a:srgbClr val="9E908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smtClean="0">
                <a:latin typeface="Roboto Light" panose="02000000000000000000" pitchFamily="2" charset="0"/>
                <a:ea typeface="Roboto Light" panose="02000000000000000000" pitchFamily="2" charset="0"/>
              </a:rPr>
              <a:t>Resources</a:t>
            </a:r>
            <a:endParaRPr lang="en-US" sz="1600" dirty="0">
              <a:latin typeface="Roboto Light" panose="02000000000000000000" pitchFamily="2" charset="0"/>
              <a:ea typeface="Roboto Light" panose="02000000000000000000" pitchFamily="2" charset="0"/>
            </a:endParaRPr>
          </a:p>
        </p:txBody>
      </p:sp>
      <p:sp>
        <p:nvSpPr>
          <p:cNvPr id="33" name="Rectangle 32"/>
          <p:cNvSpPr/>
          <p:nvPr/>
        </p:nvSpPr>
        <p:spPr bwMode="auto">
          <a:xfrm>
            <a:off x="4430195" y="2596649"/>
            <a:ext cx="1406555" cy="472311"/>
          </a:xfrm>
          <a:prstGeom prst="rect">
            <a:avLst/>
          </a:pr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smtClean="0">
                <a:latin typeface="Roboto Light" panose="02000000000000000000" pitchFamily="2" charset="0"/>
                <a:ea typeface="Roboto Light" panose="02000000000000000000" pitchFamily="2" charset="0"/>
              </a:rPr>
              <a:t>CMIS</a:t>
            </a:r>
            <a:endParaRPr lang="en-US" dirty="0">
              <a:latin typeface="Roboto Light" panose="02000000000000000000" pitchFamily="2" charset="0"/>
              <a:ea typeface="Roboto Light" panose="02000000000000000000" pitchFamily="2" charset="0"/>
            </a:endParaRPr>
          </a:p>
        </p:txBody>
      </p:sp>
      <p:sp>
        <p:nvSpPr>
          <p:cNvPr id="34" name="Rectangle 33"/>
          <p:cNvSpPr/>
          <p:nvPr/>
        </p:nvSpPr>
        <p:spPr bwMode="auto">
          <a:xfrm>
            <a:off x="4430195" y="3100705"/>
            <a:ext cx="1406555" cy="472311"/>
          </a:xfrm>
          <a:prstGeom prst="rect">
            <a:avLst/>
          </a:pr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smtClean="0">
                <a:latin typeface="Roboto Light" panose="02000000000000000000" pitchFamily="2" charset="0"/>
                <a:ea typeface="Roboto Light" panose="02000000000000000000" pitchFamily="2" charset="0"/>
              </a:rPr>
              <a:t>WebDAV</a:t>
            </a:r>
            <a:endParaRPr lang="en-US" dirty="0">
              <a:latin typeface="Roboto Light" panose="02000000000000000000" pitchFamily="2" charset="0"/>
              <a:ea typeface="Roboto Light" panose="02000000000000000000" pitchFamily="2" charset="0"/>
            </a:endParaRPr>
          </a:p>
        </p:txBody>
      </p:sp>
      <p:sp>
        <p:nvSpPr>
          <p:cNvPr id="35" name="Rectangle 34"/>
          <p:cNvSpPr/>
          <p:nvPr/>
        </p:nvSpPr>
        <p:spPr bwMode="auto">
          <a:xfrm>
            <a:off x="4430195" y="3604761"/>
            <a:ext cx="1406555" cy="472311"/>
          </a:xfrm>
          <a:prstGeom prst="rect">
            <a:avLst/>
          </a:pr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a:latin typeface="Roboto Light" panose="02000000000000000000" pitchFamily="2" charset="0"/>
                <a:ea typeface="Roboto Light" panose="02000000000000000000" pitchFamily="2" charset="0"/>
              </a:rPr>
              <a:t>JMX</a:t>
            </a:r>
          </a:p>
        </p:txBody>
      </p:sp>
      <p:sp>
        <p:nvSpPr>
          <p:cNvPr id="36" name="Rectangle 18"/>
          <p:cNvSpPr/>
          <p:nvPr/>
        </p:nvSpPr>
        <p:spPr bwMode="auto">
          <a:xfrm>
            <a:off x="6607368" y="2277243"/>
            <a:ext cx="1731416" cy="1995769"/>
          </a:xfrm>
          <a:custGeom>
            <a:avLst/>
            <a:gdLst>
              <a:gd name="connsiteX0" fmla="*/ 0 w 1517267"/>
              <a:gd name="connsiteY0" fmla="*/ 0 h 1932269"/>
              <a:gd name="connsiteX1" fmla="*/ 1517267 w 1517267"/>
              <a:gd name="connsiteY1" fmla="*/ 0 h 1932269"/>
              <a:gd name="connsiteX2" fmla="*/ 1517267 w 1517267"/>
              <a:gd name="connsiteY2" fmla="*/ 1932269 h 1932269"/>
              <a:gd name="connsiteX3" fmla="*/ 0 w 1517267"/>
              <a:gd name="connsiteY3" fmla="*/ 1932269 h 1932269"/>
              <a:gd name="connsiteX4" fmla="*/ 0 w 1517267"/>
              <a:gd name="connsiteY4" fmla="*/ 0 h 1932269"/>
              <a:gd name="connsiteX0" fmla="*/ 0 w 1542667"/>
              <a:gd name="connsiteY0" fmla="*/ 0 h 1995769"/>
              <a:gd name="connsiteX1" fmla="*/ 1542667 w 1542667"/>
              <a:gd name="connsiteY1" fmla="*/ 63500 h 1995769"/>
              <a:gd name="connsiteX2" fmla="*/ 1542667 w 1542667"/>
              <a:gd name="connsiteY2" fmla="*/ 1995769 h 1995769"/>
              <a:gd name="connsiteX3" fmla="*/ 25400 w 1542667"/>
              <a:gd name="connsiteY3" fmla="*/ 1995769 h 1995769"/>
              <a:gd name="connsiteX4" fmla="*/ 0 w 1542667"/>
              <a:gd name="connsiteY4" fmla="*/ 0 h 1995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67" h="1995769">
                <a:moveTo>
                  <a:pt x="0" y="0"/>
                </a:moveTo>
                <a:lnTo>
                  <a:pt x="1542667" y="63500"/>
                </a:lnTo>
                <a:lnTo>
                  <a:pt x="1542667" y="1995769"/>
                </a:lnTo>
                <a:lnTo>
                  <a:pt x="25400" y="1995769"/>
                </a:lnTo>
                <a:lnTo>
                  <a:pt x="0" y="0"/>
                </a:lnTo>
                <a:close/>
              </a:path>
            </a:pathLst>
          </a:custGeom>
          <a:solidFill>
            <a:schemeClr val="tx1">
              <a:lumMod val="25000"/>
              <a:lumOff val="75000"/>
            </a:schemeClr>
          </a:solidFill>
          <a:ln w="3175" cap="flat" cmpd="sng" algn="ctr">
            <a:noFill/>
            <a:prstDash val="solid"/>
            <a:round/>
            <a:headEnd type="none" w="med" len="med"/>
            <a:tailEnd type="none" w="med" len="med"/>
          </a:ln>
          <a:effectLst/>
        </p:spPr>
        <p:txBody>
          <a:bodyPr vert="horz" wrap="none" lIns="0" tIns="180000" rIns="0" bIns="0" numCol="1" rtlCol="0" anchor="t" anchorCtr="0" compatLnSpc="1">
            <a:prstTxWarp prst="textNoShape">
              <a:avLst/>
            </a:prstTxWarp>
          </a:bodyPr>
          <a:lstStyle/>
          <a:p>
            <a:pPr algn="ctr"/>
            <a:r>
              <a:rPr lang="en-US" dirty="0" smtClean="0">
                <a:solidFill>
                  <a:schemeClr val="tx2">
                    <a:lumMod val="90000"/>
                    <a:lumOff val="10000"/>
                  </a:schemeClr>
                </a:solidFill>
                <a:latin typeface="Roboto Light" panose="02000000000000000000" pitchFamily="2" charset="0"/>
                <a:ea typeface="Roboto Light" panose="02000000000000000000" pitchFamily="2" charset="0"/>
              </a:rPr>
              <a:t>Remote </a:t>
            </a:r>
          </a:p>
          <a:p>
            <a:pPr algn="ctr"/>
            <a:r>
              <a:rPr lang="en-US" dirty="0" smtClean="0">
                <a:solidFill>
                  <a:schemeClr val="tx2">
                    <a:lumMod val="90000"/>
                    <a:lumOff val="10000"/>
                  </a:schemeClr>
                </a:solidFill>
                <a:latin typeface="Roboto Light" panose="02000000000000000000" pitchFamily="2" charset="0"/>
                <a:ea typeface="Roboto Light" panose="02000000000000000000" pitchFamily="2" charset="0"/>
              </a:rPr>
              <a:t>Application</a:t>
            </a:r>
            <a:endParaRPr lang="en-US" dirty="0">
              <a:solidFill>
                <a:schemeClr val="tx2">
                  <a:lumMod val="90000"/>
                  <a:lumOff val="10000"/>
                </a:schemeClr>
              </a:solidFill>
              <a:latin typeface="Roboto Light" panose="02000000000000000000" pitchFamily="2" charset="0"/>
              <a:ea typeface="Roboto Light" panose="02000000000000000000" pitchFamily="2" charset="0"/>
            </a:endParaRPr>
          </a:p>
        </p:txBody>
      </p:sp>
      <p:cxnSp>
        <p:nvCxnSpPr>
          <p:cNvPr id="37" name="Straight Connector 36"/>
          <p:cNvCxnSpPr/>
          <p:nvPr/>
        </p:nvCxnSpPr>
        <p:spPr>
          <a:xfrm>
            <a:off x="1947594" y="3350699"/>
            <a:ext cx="612355" cy="0"/>
          </a:xfrm>
          <a:prstGeom prst="line">
            <a:avLst/>
          </a:prstGeom>
          <a:ln w="12700">
            <a:solidFill>
              <a:srgbClr val="474747"/>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181038" y="3734960"/>
            <a:ext cx="1103187" cy="307777"/>
          </a:xfrm>
          <a:prstGeom prst="rect">
            <a:avLst/>
          </a:prstGeom>
          <a:noFill/>
        </p:spPr>
        <p:txBody>
          <a:bodyPr wrap="none" rtlCol="0">
            <a:spAutoFit/>
          </a:bodyPr>
          <a:lstStyle/>
          <a:p>
            <a:r>
              <a:rPr lang="en-US" sz="1400" dirty="0" smtClean="0">
                <a:latin typeface="Roboto Light" panose="02000000000000000000" pitchFamily="2" charset="0"/>
                <a:ea typeface="Roboto Light" panose="02000000000000000000" pitchFamily="2" charset="0"/>
                <a:cs typeface="Courier New" panose="02070309020205020404" pitchFamily="49" charset="0"/>
              </a:rPr>
              <a:t>File System</a:t>
            </a:r>
          </a:p>
        </p:txBody>
      </p:sp>
      <p:cxnSp>
        <p:nvCxnSpPr>
          <p:cNvPr id="39" name="Straight Connector 38"/>
          <p:cNvCxnSpPr>
            <a:endCxn id="45" idx="0"/>
          </p:cNvCxnSpPr>
          <p:nvPr/>
        </p:nvCxnSpPr>
        <p:spPr>
          <a:xfrm>
            <a:off x="3263227" y="4869160"/>
            <a:ext cx="0" cy="391785"/>
          </a:xfrm>
          <a:prstGeom prst="line">
            <a:avLst/>
          </a:prstGeom>
          <a:ln w="12700">
            <a:solidFill>
              <a:srgbClr val="474747"/>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endCxn id="45" idx="2"/>
          </p:cNvCxnSpPr>
          <p:nvPr/>
        </p:nvCxnSpPr>
        <p:spPr>
          <a:xfrm flipV="1">
            <a:off x="3260035" y="5733256"/>
            <a:ext cx="3192" cy="476912"/>
          </a:xfrm>
          <a:prstGeom prst="line">
            <a:avLst/>
          </a:prstGeom>
          <a:ln w="12700">
            <a:solidFill>
              <a:srgbClr val="474747"/>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6228414" y="3355450"/>
            <a:ext cx="398998" cy="5260"/>
          </a:xfrm>
          <a:prstGeom prst="line">
            <a:avLst/>
          </a:prstGeom>
          <a:ln w="12700">
            <a:solidFill>
              <a:srgbClr val="474747"/>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5836750" y="3360709"/>
            <a:ext cx="391663" cy="716363"/>
          </a:xfrm>
          <a:prstGeom prst="line">
            <a:avLst/>
          </a:prstGeom>
          <a:ln w="12700">
            <a:solidFill>
              <a:srgbClr val="474747"/>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flipV="1">
            <a:off x="5836750" y="2596649"/>
            <a:ext cx="391663" cy="764060"/>
          </a:xfrm>
          <a:prstGeom prst="line">
            <a:avLst/>
          </a:prstGeom>
          <a:ln w="12700">
            <a:solidFill>
              <a:srgbClr val="474747"/>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44" name="Picture 3" descr="C:\Users\davidm\Desktop\Screen-Shot-2013-11-05-at-12.38.20-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1365" y="3249645"/>
            <a:ext cx="1328820" cy="827726"/>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bwMode="auto">
          <a:xfrm>
            <a:off x="2559949" y="5260945"/>
            <a:ext cx="1406555" cy="472311"/>
          </a:xfrm>
          <a:prstGeom prst="rect">
            <a:avLst/>
          </a:pr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smtClean="0">
                <a:latin typeface="Roboto Light" panose="02000000000000000000" pitchFamily="2" charset="0"/>
                <a:ea typeface="Roboto Light" panose="02000000000000000000" pitchFamily="2" charset="0"/>
              </a:rPr>
              <a:t>Importers</a:t>
            </a:r>
            <a:endParaRPr lang="en-US" dirty="0">
              <a:latin typeface="Roboto Light" panose="02000000000000000000" pitchFamily="2" charset="0"/>
              <a:ea typeface="Roboto Light" panose="02000000000000000000" pitchFamily="2" charset="0"/>
            </a:endParaRPr>
          </a:p>
        </p:txBody>
      </p:sp>
      <p:sp>
        <p:nvSpPr>
          <p:cNvPr id="46" name="Rectangle 14"/>
          <p:cNvSpPr/>
          <p:nvPr/>
        </p:nvSpPr>
        <p:spPr bwMode="auto">
          <a:xfrm>
            <a:off x="2058392" y="5882461"/>
            <a:ext cx="2358870" cy="570875"/>
          </a:xfrm>
          <a:custGeom>
            <a:avLst/>
            <a:gdLst>
              <a:gd name="connsiteX0" fmla="*/ 0 w 2308071"/>
              <a:gd name="connsiteY0" fmla="*/ 0 h 383933"/>
              <a:gd name="connsiteX1" fmla="*/ 2308071 w 2308071"/>
              <a:gd name="connsiteY1" fmla="*/ 0 h 383933"/>
              <a:gd name="connsiteX2" fmla="*/ 2308071 w 2308071"/>
              <a:gd name="connsiteY2" fmla="*/ 383933 h 383933"/>
              <a:gd name="connsiteX3" fmla="*/ 0 w 2308071"/>
              <a:gd name="connsiteY3" fmla="*/ 383933 h 383933"/>
              <a:gd name="connsiteX4" fmla="*/ 0 w 2308071"/>
              <a:gd name="connsiteY4" fmla="*/ 0 h 383933"/>
              <a:gd name="connsiteX0" fmla="*/ 0 w 2358871"/>
              <a:gd name="connsiteY0" fmla="*/ 0 h 434733"/>
              <a:gd name="connsiteX1" fmla="*/ 2358871 w 2358871"/>
              <a:gd name="connsiteY1" fmla="*/ 50800 h 434733"/>
              <a:gd name="connsiteX2" fmla="*/ 2358871 w 2358871"/>
              <a:gd name="connsiteY2" fmla="*/ 434733 h 434733"/>
              <a:gd name="connsiteX3" fmla="*/ 50800 w 2358871"/>
              <a:gd name="connsiteY3" fmla="*/ 434733 h 434733"/>
              <a:gd name="connsiteX4" fmla="*/ 0 w 2358871"/>
              <a:gd name="connsiteY4" fmla="*/ 0 h 434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871" h="434733">
                <a:moveTo>
                  <a:pt x="0" y="0"/>
                </a:moveTo>
                <a:lnTo>
                  <a:pt x="2358871" y="50800"/>
                </a:lnTo>
                <a:lnTo>
                  <a:pt x="2358871" y="434733"/>
                </a:lnTo>
                <a:lnTo>
                  <a:pt x="50800" y="434733"/>
                </a:lnTo>
                <a:lnTo>
                  <a:pt x="0" y="0"/>
                </a:lnTo>
                <a:close/>
              </a:path>
            </a:pathLst>
          </a:custGeom>
          <a:solidFill>
            <a:schemeClr val="tx2">
              <a:lumMod val="50000"/>
              <a:lumOff val="50000"/>
            </a:schemeClr>
          </a:solidFill>
          <a:ln w="317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a:r>
              <a:rPr lang="en-US" sz="2000" dirty="0" smtClean="0">
                <a:solidFill>
                  <a:schemeClr val="bg1"/>
                </a:solidFill>
                <a:latin typeface="Roboto Light" panose="02000000000000000000" pitchFamily="2" charset="0"/>
                <a:ea typeface="Roboto Light" panose="02000000000000000000" pitchFamily="2" charset="0"/>
              </a:rPr>
              <a:t>Remote Content</a:t>
            </a:r>
            <a:endParaRPr lang="en-US" sz="2000" dirty="0">
              <a:solidFill>
                <a:schemeClr val="bg1"/>
              </a:solidFill>
              <a:latin typeface="Roboto Light" panose="02000000000000000000" pitchFamily="2" charset="0"/>
              <a:ea typeface="Roboto Light" panose="02000000000000000000" pitchFamily="2" charset="0"/>
            </a:endParaRPr>
          </a:p>
        </p:txBody>
      </p:sp>
      <p:pic>
        <p:nvPicPr>
          <p:cNvPr id="47" name="Picture 2" descr="C:\Users\davidm\Desktop\Folders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894" y="2922617"/>
            <a:ext cx="856164" cy="85616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2653200" y="3670468"/>
            <a:ext cx="1227450" cy="326835"/>
            <a:chOff x="2653200" y="3657600"/>
            <a:chExt cx="1227450" cy="326835"/>
          </a:xfrm>
        </p:grpSpPr>
        <p:sp>
          <p:nvSpPr>
            <p:cNvPr id="49" name="Rectangle 48"/>
            <p:cNvSpPr/>
            <p:nvPr/>
          </p:nvSpPr>
          <p:spPr bwMode="auto">
            <a:xfrm>
              <a:off x="2653200" y="3657600"/>
              <a:ext cx="1155450" cy="254835"/>
            </a:xfrm>
            <a:prstGeom prst="rect">
              <a:avLst/>
            </a:prstGeom>
            <a:solidFill>
              <a:schemeClr val="tx2">
                <a:lumMod val="10000"/>
                <a:lumOff val="90000"/>
              </a:schemeClr>
            </a:solidFill>
            <a:ln w="12700" cap="flat" cmpd="sng" algn="ctr">
              <a:solidFill>
                <a:srgbClr val="9E908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smtClean="0">
                  <a:latin typeface="Roboto Light" panose="02000000000000000000" pitchFamily="2" charset="0"/>
                  <a:ea typeface="Roboto Light" panose="02000000000000000000" pitchFamily="2" charset="0"/>
                </a:rPr>
                <a:t>Portal</a:t>
              </a:r>
              <a:endParaRPr lang="en-US" sz="1600" dirty="0">
                <a:latin typeface="Roboto Light" panose="02000000000000000000" pitchFamily="2" charset="0"/>
                <a:ea typeface="Roboto Light" panose="02000000000000000000" pitchFamily="2" charset="0"/>
              </a:endParaRPr>
            </a:p>
          </p:txBody>
        </p:sp>
        <p:sp>
          <p:nvSpPr>
            <p:cNvPr id="48" name="Rectangle 47"/>
            <p:cNvSpPr/>
            <p:nvPr/>
          </p:nvSpPr>
          <p:spPr bwMode="auto">
            <a:xfrm>
              <a:off x="2690213" y="3694468"/>
              <a:ext cx="1155450" cy="254835"/>
            </a:xfrm>
            <a:prstGeom prst="rect">
              <a:avLst/>
            </a:prstGeom>
            <a:solidFill>
              <a:schemeClr val="tx2">
                <a:lumMod val="10000"/>
                <a:lumOff val="90000"/>
              </a:schemeClr>
            </a:solidFill>
            <a:ln w="12700" cap="flat" cmpd="sng" algn="ctr">
              <a:solidFill>
                <a:srgbClr val="9E908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smtClean="0">
                  <a:latin typeface="Roboto Light" panose="02000000000000000000" pitchFamily="2" charset="0"/>
                  <a:ea typeface="Roboto Light" panose="02000000000000000000" pitchFamily="2" charset="0"/>
                </a:rPr>
                <a:t>Portal</a:t>
              </a:r>
              <a:endParaRPr lang="en-US" sz="1600" dirty="0">
                <a:latin typeface="Roboto Light" panose="02000000000000000000" pitchFamily="2" charset="0"/>
                <a:ea typeface="Roboto Light" panose="02000000000000000000" pitchFamily="2" charset="0"/>
              </a:endParaRPr>
            </a:p>
          </p:txBody>
        </p:sp>
        <p:sp>
          <p:nvSpPr>
            <p:cNvPr id="50" name="Rectangle 49"/>
            <p:cNvSpPr/>
            <p:nvPr/>
          </p:nvSpPr>
          <p:spPr bwMode="auto">
            <a:xfrm>
              <a:off x="2725200" y="3729600"/>
              <a:ext cx="1155450" cy="254835"/>
            </a:xfrm>
            <a:prstGeom prst="rect">
              <a:avLst/>
            </a:prstGeom>
            <a:solidFill>
              <a:schemeClr val="tx2">
                <a:lumMod val="10000"/>
                <a:lumOff val="90000"/>
              </a:schemeClr>
            </a:solidFill>
            <a:ln w="12700" cap="flat" cmpd="sng" algn="ctr">
              <a:solidFill>
                <a:srgbClr val="9E908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smtClean="0">
                  <a:latin typeface="Roboto Light" panose="02000000000000000000" pitchFamily="2" charset="0"/>
                  <a:ea typeface="Roboto Light" panose="02000000000000000000" pitchFamily="2" charset="0"/>
                </a:rPr>
                <a:t>Portal</a:t>
              </a:r>
              <a:endParaRPr lang="en-US" sz="1600" dirty="0">
                <a:latin typeface="Roboto Light" panose="02000000000000000000" pitchFamily="2" charset="0"/>
                <a:ea typeface="Roboto Light" panose="02000000000000000000" pitchFamily="2" charset="0"/>
              </a:endParaRPr>
            </a:p>
          </p:txBody>
        </p:sp>
      </p:grpSp>
    </p:spTree>
    <p:extLst>
      <p:ext uri="{BB962C8B-B14F-4D97-AF65-F5344CB8AC3E}">
        <p14:creationId xmlns:p14="http://schemas.microsoft.com/office/powerpoint/2010/main" val="270645502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Content Services</a:t>
            </a:r>
            <a:endParaRPr lang="en-US" dirty="0"/>
          </a:p>
        </p:txBody>
      </p:sp>
      <p:sp>
        <p:nvSpPr>
          <p:cNvPr id="3" name="Content Placeholder 2"/>
          <p:cNvSpPr>
            <a:spLocks noGrp="1"/>
          </p:cNvSpPr>
          <p:nvPr>
            <p:ph sz="quarter" idx="14"/>
          </p:nvPr>
        </p:nvSpPr>
        <p:spPr/>
        <p:txBody>
          <a:bodyPr/>
          <a:lstStyle/>
          <a:p>
            <a:r>
              <a:rPr lang="en-US" dirty="0"/>
              <a:t>Content Services main features:</a:t>
            </a:r>
          </a:p>
          <a:p>
            <a:pPr lvl="1"/>
            <a:r>
              <a:rPr lang="en-US" dirty="0">
                <a:latin typeface="Roboto Black" panose="02000000000000000000" pitchFamily="2" charset="0"/>
                <a:ea typeface="Roboto Black" panose="02000000000000000000" pitchFamily="2" charset="0"/>
              </a:rPr>
              <a:t>Content Aggregation: </a:t>
            </a:r>
            <a:r>
              <a:rPr lang="en-US" dirty="0"/>
              <a:t>imports data from remote sources and stores it in repositories</a:t>
            </a:r>
          </a:p>
          <a:p>
            <a:pPr lvl="1"/>
            <a:r>
              <a:rPr lang="en-US" dirty="0">
                <a:latin typeface="Roboto Black" panose="02000000000000000000" pitchFamily="2" charset="0"/>
                <a:ea typeface="Roboto Black" panose="02000000000000000000" pitchFamily="2" charset="0"/>
              </a:rPr>
              <a:t>Integration: </a:t>
            </a:r>
            <a:r>
              <a:rPr lang="en-US" dirty="0"/>
              <a:t>exposes CMIS and WebDAV interfaces to work with content</a:t>
            </a:r>
          </a:p>
          <a:p>
            <a:pPr lvl="1"/>
            <a:r>
              <a:rPr lang="en-US" dirty="0">
                <a:latin typeface="Roboto Black" panose="02000000000000000000" pitchFamily="2" charset="0"/>
                <a:ea typeface="Roboto Black" panose="02000000000000000000" pitchFamily="2" charset="0"/>
              </a:rPr>
              <a:t>Administration: </a:t>
            </a:r>
            <a:r>
              <a:rPr lang="en-US" dirty="0"/>
              <a:t>exposes the JMX interface for monitoring</a:t>
            </a:r>
          </a:p>
          <a:p>
            <a:pPr lvl="1"/>
            <a:r>
              <a:rPr lang="en-US" dirty="0">
                <a:latin typeface="Roboto Black" panose="02000000000000000000" pitchFamily="2" charset="0"/>
                <a:ea typeface="Roboto Black" panose="02000000000000000000" pitchFamily="2" charset="0"/>
              </a:rPr>
              <a:t>Scalability: </a:t>
            </a:r>
            <a:r>
              <a:rPr lang="en-US" dirty="0" smtClean="0"/>
              <a:t>support for </a:t>
            </a:r>
            <a:r>
              <a:rPr lang="en-US" dirty="0"/>
              <a:t>clustering means that Content Services instances can be configured for a variety of backend technologies</a:t>
            </a:r>
          </a:p>
          <a:p>
            <a:pPr lvl="1"/>
            <a:r>
              <a:rPr lang="en-US" dirty="0">
                <a:latin typeface="Roboto Black" panose="02000000000000000000" pitchFamily="2" charset="0"/>
                <a:ea typeface="Roboto Black" panose="02000000000000000000" pitchFamily="2" charset="0"/>
              </a:rPr>
              <a:t>Failover: </a:t>
            </a:r>
            <a:r>
              <a:rPr lang="en-US" dirty="0"/>
              <a:t>support for clustering means that requests can be routed to different Content Services instances if one instance is unavailable</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76</a:t>
            </a:fld>
            <a:endParaRPr lang="en-US" dirty="0"/>
          </a:p>
        </p:txBody>
      </p:sp>
    </p:spTree>
    <p:extLst>
      <p:ext uri="{BB962C8B-B14F-4D97-AF65-F5344CB8AC3E}">
        <p14:creationId xmlns:p14="http://schemas.microsoft.com/office/powerpoint/2010/main" val="34174163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nl-NL" dirty="0" smtClean="0"/>
              <a:t>Kinds of Content Used </a:t>
            </a:r>
            <a:r>
              <a:rPr lang="nl-NL" dirty="0"/>
              <a:t>in Portal </a:t>
            </a:r>
            <a:r>
              <a:rPr lang="nl-NL" dirty="0" smtClean="0"/>
              <a:t>Pages</a:t>
            </a:r>
            <a:endParaRPr lang="nl-NL" dirty="0"/>
          </a:p>
        </p:txBody>
      </p:sp>
      <p:sp>
        <p:nvSpPr>
          <p:cNvPr id="3" name="Content Placeholder 2"/>
          <p:cNvSpPr>
            <a:spLocks noGrp="1"/>
          </p:cNvSpPr>
          <p:nvPr>
            <p:ph sz="quarter" idx="14"/>
          </p:nvPr>
        </p:nvSpPr>
        <p:spPr/>
        <p:txBody>
          <a:bodyPr/>
          <a:lstStyle/>
          <a:p>
            <a:r>
              <a:rPr lang="en-US" dirty="0" smtClean="0"/>
              <a:t>There are two kinds of content that may appear in portal pages:</a:t>
            </a:r>
          </a:p>
          <a:p>
            <a:pPr lvl="1"/>
            <a:r>
              <a:rPr lang="en-US" dirty="0" smtClean="0">
                <a:latin typeface="Roboto Black" panose="02000000000000000000" pitchFamily="2" charset="0"/>
                <a:ea typeface="Roboto Black" panose="02000000000000000000" pitchFamily="2" charset="0"/>
              </a:rPr>
              <a:t>In-Context </a:t>
            </a:r>
            <a:r>
              <a:rPr lang="en-US" dirty="0">
                <a:latin typeface="Roboto Black" panose="02000000000000000000" pitchFamily="2" charset="0"/>
                <a:ea typeface="Roboto Black" panose="02000000000000000000" pitchFamily="2" charset="0"/>
              </a:rPr>
              <a:t>Editing (ICE) content</a:t>
            </a:r>
            <a:r>
              <a:rPr lang="en-US" dirty="0"/>
              <a:t> </a:t>
            </a:r>
            <a:r>
              <a:rPr lang="en-US" dirty="0" smtClean="0"/>
              <a:t>— rich text </a:t>
            </a:r>
            <a:r>
              <a:rPr lang="en-US" dirty="0"/>
              <a:t>inserted during page </a:t>
            </a:r>
            <a:r>
              <a:rPr lang="en-US" dirty="0" smtClean="0"/>
              <a:t>management. </a:t>
            </a:r>
            <a:r>
              <a:rPr lang="en-US" dirty="0"/>
              <a:t>ICE Content is published </a:t>
            </a:r>
            <a:r>
              <a:rPr lang="en-US" dirty="0" smtClean="0"/>
              <a:t>implicitly as </a:t>
            </a:r>
            <a:r>
              <a:rPr lang="en-US" dirty="0"/>
              <a:t>part of the </a:t>
            </a:r>
            <a:r>
              <a:rPr lang="en-US" dirty="0" smtClean="0"/>
              <a:t>page in which </a:t>
            </a:r>
            <a:r>
              <a:rPr lang="en-US" dirty="0"/>
              <a:t>it resides</a:t>
            </a:r>
            <a:r>
              <a:rPr lang="en-US" dirty="0" smtClean="0"/>
              <a:t>. ICE </a:t>
            </a:r>
            <a:r>
              <a:rPr lang="en-US" dirty="0"/>
              <a:t>Content is stored automatically and is not manageable.</a:t>
            </a:r>
          </a:p>
          <a:p>
            <a:pPr lvl="1"/>
            <a:r>
              <a:rPr lang="en-US" dirty="0">
                <a:latin typeface="Roboto Black" panose="02000000000000000000" pitchFamily="2" charset="0"/>
                <a:ea typeface="Roboto Black" panose="02000000000000000000" pitchFamily="2" charset="0"/>
              </a:rPr>
              <a:t>Reusable Content</a:t>
            </a:r>
            <a:r>
              <a:rPr lang="en-US" dirty="0"/>
              <a:t> — </a:t>
            </a:r>
            <a:r>
              <a:rPr lang="en-US" dirty="0" smtClean="0"/>
              <a:t>content items that </a:t>
            </a:r>
            <a:r>
              <a:rPr lang="en-US" dirty="0"/>
              <a:t>can be used across different pages of the same or different portals. Reusable Content is uploaded, managed and published centrally in the Shared Content and Portal Content apps and </a:t>
            </a:r>
            <a:r>
              <a:rPr lang="en-US" dirty="0" smtClean="0"/>
              <a:t>can be referenced </a:t>
            </a:r>
            <a:r>
              <a:rPr lang="en-US" dirty="0"/>
              <a:t>in </a:t>
            </a:r>
            <a:r>
              <a:rPr lang="en-US" dirty="0" smtClean="0"/>
              <a:t>pages.</a:t>
            </a:r>
            <a:endParaRPr lang="en-US" dirty="0"/>
          </a:p>
          <a:p>
            <a:pPr lvl="2"/>
            <a:r>
              <a:rPr lang="en-US" dirty="0">
                <a:latin typeface="Roboto Black" panose="02000000000000000000" pitchFamily="2" charset="0"/>
                <a:ea typeface="Roboto Black" panose="02000000000000000000" pitchFamily="2" charset="0"/>
              </a:rPr>
              <a:t>Simple</a:t>
            </a:r>
            <a:r>
              <a:rPr lang="en-US" dirty="0"/>
              <a:t> — uploaded media type files which can be directly referenced in pages, such as images, videos, PDFs, etc.</a:t>
            </a:r>
          </a:p>
          <a:p>
            <a:pPr lvl="2"/>
            <a:r>
              <a:rPr lang="en-US" dirty="0">
                <a:latin typeface="Roboto Black" panose="02000000000000000000" pitchFamily="2" charset="0"/>
                <a:ea typeface="Roboto Black" panose="02000000000000000000" pitchFamily="2" charset="0"/>
              </a:rPr>
              <a:t>Structured</a:t>
            </a:r>
            <a:r>
              <a:rPr lang="en-US" dirty="0"/>
              <a:t> — instances of custom Structured Content types.</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77</a:t>
            </a:fld>
            <a:endParaRPr lang="en-US" dirty="0"/>
          </a:p>
        </p:txBody>
      </p:sp>
    </p:spTree>
    <p:extLst>
      <p:ext uri="{BB962C8B-B14F-4D97-AF65-F5344CB8AC3E}">
        <p14:creationId xmlns:p14="http://schemas.microsoft.com/office/powerpoint/2010/main" val="383863177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nl-NL" dirty="0"/>
              <a:t>Scope of Reusable Content</a:t>
            </a:r>
          </a:p>
          <a:p>
            <a:endParaRPr lang="en-US" dirty="0"/>
          </a:p>
        </p:txBody>
      </p:sp>
      <p:sp>
        <p:nvSpPr>
          <p:cNvPr id="3" name="Content Placeholder 2"/>
          <p:cNvSpPr>
            <a:spLocks noGrp="1"/>
          </p:cNvSpPr>
          <p:nvPr>
            <p:ph sz="quarter" idx="14"/>
          </p:nvPr>
        </p:nvSpPr>
        <p:spPr/>
        <p:txBody>
          <a:bodyPr/>
          <a:lstStyle/>
          <a:p>
            <a:r>
              <a:rPr lang="en-US" dirty="0"/>
              <a:t>Regarding scope, </a:t>
            </a:r>
            <a:r>
              <a:rPr lang="en-US" dirty="0" smtClean="0"/>
              <a:t>reusable content </a:t>
            </a:r>
            <a:r>
              <a:rPr lang="en-US" dirty="0"/>
              <a:t>can be</a:t>
            </a:r>
            <a:r>
              <a:rPr lang="en-US" dirty="0" smtClean="0"/>
              <a:t>:</a:t>
            </a:r>
          </a:p>
          <a:p>
            <a:pPr lvl="1"/>
            <a:r>
              <a:rPr lang="en-US" dirty="0" smtClean="0"/>
              <a:t>Shared </a:t>
            </a:r>
            <a:r>
              <a:rPr lang="en-US" dirty="0"/>
              <a:t>(or </a:t>
            </a:r>
            <a:r>
              <a:rPr lang="en-US" dirty="0" smtClean="0"/>
              <a:t>global</a:t>
            </a:r>
            <a:r>
              <a:rPr lang="en-US" dirty="0"/>
              <a:t>) </a:t>
            </a:r>
            <a:endParaRPr lang="en-US" dirty="0" smtClean="0"/>
          </a:p>
          <a:p>
            <a:pPr lvl="1"/>
            <a:r>
              <a:rPr lang="en-US" dirty="0" smtClean="0"/>
              <a:t>Portal-specific</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78</a:t>
            </a:fld>
            <a:endParaRPr lang="en-US" dirty="0"/>
          </a:p>
        </p:txBody>
      </p:sp>
      <p:pic>
        <p:nvPicPr>
          <p:cNvPr id="2050" name="Picture 2" descr="C:\Users\dragoslav\Documents\content_rep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423" y="3140968"/>
            <a:ext cx="5928311" cy="309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46351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CMS + Content Services + Page Editing</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79</a:t>
            </a:fld>
            <a:endParaRPr lang="en-US" dirty="0"/>
          </a:p>
        </p:txBody>
      </p:sp>
      <p:sp>
        <p:nvSpPr>
          <p:cNvPr id="37" name="TextBox 62"/>
          <p:cNvSpPr txBox="1">
            <a:spLocks noChangeArrowheads="1"/>
          </p:cNvSpPr>
          <p:nvPr/>
        </p:nvSpPr>
        <p:spPr bwMode="auto">
          <a:xfrm>
            <a:off x="504033" y="1412473"/>
            <a:ext cx="2184914" cy="420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10" tIns="45005" rIns="90010" bIns="45005">
            <a:spAutoFit/>
          </a:bodyPr>
          <a:lstStyle/>
          <a:p>
            <a:pPr>
              <a:lnSpc>
                <a:spcPct val="150000"/>
              </a:lnSpc>
            </a:pPr>
            <a:r>
              <a:rPr lang="en-US" sz="1400">
                <a:solidFill>
                  <a:srgbClr val="FFFFFF"/>
                </a:solidFill>
                <a:latin typeface="Roboto Light" panose="02000000000000000000" pitchFamily="2" charset="0"/>
                <a:ea typeface="Roboto Light" panose="02000000000000000000" pitchFamily="2" charset="0"/>
              </a:rPr>
              <a:t>CONTENT Authoring</a:t>
            </a:r>
          </a:p>
        </p:txBody>
      </p:sp>
      <p:sp>
        <p:nvSpPr>
          <p:cNvPr id="38" name="Freeform 18"/>
          <p:cNvSpPr>
            <a:spLocks/>
          </p:cNvSpPr>
          <p:nvPr/>
        </p:nvSpPr>
        <p:spPr bwMode="auto">
          <a:xfrm>
            <a:off x="669497" y="2492897"/>
            <a:ext cx="1747508" cy="1055291"/>
          </a:xfrm>
          <a:custGeom>
            <a:avLst/>
            <a:gdLst>
              <a:gd name="connsiteX0" fmla="*/ 0 w 1210120"/>
              <a:gd name="connsiteY0" fmla="*/ 0 h 696629"/>
              <a:gd name="connsiteX1" fmla="*/ 1210120 w 1210120"/>
              <a:gd name="connsiteY1" fmla="*/ 0 h 696629"/>
              <a:gd name="connsiteX2" fmla="*/ 1210120 w 1210120"/>
              <a:gd name="connsiteY2" fmla="*/ 696629 h 696629"/>
              <a:gd name="connsiteX3" fmla="*/ 0 w 1210120"/>
              <a:gd name="connsiteY3" fmla="*/ 696629 h 696629"/>
              <a:gd name="connsiteX4" fmla="*/ 0 w 1210120"/>
              <a:gd name="connsiteY4" fmla="*/ 0 h 696629"/>
              <a:gd name="connsiteX0" fmla="*/ 38100 w 1248220"/>
              <a:gd name="connsiteY0" fmla="*/ 0 h 753779"/>
              <a:gd name="connsiteX1" fmla="*/ 1248220 w 1248220"/>
              <a:gd name="connsiteY1" fmla="*/ 0 h 753779"/>
              <a:gd name="connsiteX2" fmla="*/ 1248220 w 1248220"/>
              <a:gd name="connsiteY2" fmla="*/ 696629 h 753779"/>
              <a:gd name="connsiteX3" fmla="*/ 0 w 1248220"/>
              <a:gd name="connsiteY3" fmla="*/ 753779 h 753779"/>
              <a:gd name="connsiteX4" fmla="*/ 38100 w 1248220"/>
              <a:gd name="connsiteY4" fmla="*/ 0 h 753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20" h="753779">
                <a:moveTo>
                  <a:pt x="38100" y="0"/>
                </a:moveTo>
                <a:lnTo>
                  <a:pt x="1248220" y="0"/>
                </a:lnTo>
                <a:lnTo>
                  <a:pt x="1248220" y="696629"/>
                </a:lnTo>
                <a:lnTo>
                  <a:pt x="0" y="753779"/>
                </a:lnTo>
                <a:lnTo>
                  <a:pt x="38100" y="0"/>
                </a:lnTo>
                <a:close/>
              </a:path>
            </a:pathLst>
          </a:custGeom>
          <a:solidFill>
            <a:schemeClr val="tx2">
              <a:lumMod val="50000"/>
              <a:lumOff val="50000"/>
            </a:schemeClr>
          </a:solidFill>
          <a:ln w="9525" cap="flat">
            <a:noFill/>
            <a:prstDash val="solid"/>
            <a:miter lim="800000"/>
            <a:headEnd type="none" w="med" len="med"/>
            <a:tailEnd type="none" w="med" len="med"/>
          </a:ln>
        </p:spPr>
        <p:txBody>
          <a:bodyPr lIns="0" tIns="0" rIns="0" bIns="0" anchor="ctr" anchorCtr="0"/>
          <a:lstStyle/>
          <a:p>
            <a:pPr algn="ctr">
              <a:buFont typeface="Times New Roman" charset="0"/>
              <a:buNone/>
              <a:defRPr/>
            </a:pPr>
            <a:r>
              <a:rPr lang="en-US" sz="1500" dirty="0">
                <a:solidFill>
                  <a:schemeClr val="bg1"/>
                </a:solidFill>
                <a:latin typeface="Roboto Light" panose="02000000000000000000" pitchFamily="2" charset="0"/>
                <a:ea typeface="Roboto Light" panose="02000000000000000000" pitchFamily="2" charset="0"/>
                <a:cs typeface="MS PGothic" charset="0"/>
              </a:rPr>
              <a:t>CMS</a:t>
            </a:r>
          </a:p>
          <a:p>
            <a:pPr algn="ctr">
              <a:buFont typeface="Times New Roman" charset="0"/>
              <a:buNone/>
              <a:defRPr/>
            </a:pPr>
            <a:r>
              <a:rPr lang="en-US" sz="1500" dirty="0">
                <a:solidFill>
                  <a:schemeClr val="bg1"/>
                </a:solidFill>
                <a:latin typeface="Roboto Light" panose="02000000000000000000" pitchFamily="2" charset="0"/>
                <a:ea typeface="Roboto Light" panose="02000000000000000000" pitchFamily="2" charset="0"/>
                <a:cs typeface="MS PGothic" charset="0"/>
              </a:rPr>
              <a:t>Authoring GUI</a:t>
            </a:r>
          </a:p>
        </p:txBody>
      </p:sp>
      <p:sp>
        <p:nvSpPr>
          <p:cNvPr id="39" name="TextBox 8"/>
          <p:cNvSpPr txBox="1">
            <a:spLocks noChangeArrowheads="1"/>
          </p:cNvSpPr>
          <p:nvPr/>
        </p:nvSpPr>
        <p:spPr bwMode="auto">
          <a:xfrm>
            <a:off x="3504895" y="5879383"/>
            <a:ext cx="719951" cy="420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10" tIns="45005" rIns="90010" bIns="45005">
            <a:spAutoFit/>
          </a:bodyPr>
          <a:lstStyle/>
          <a:p>
            <a:pPr>
              <a:lnSpc>
                <a:spcPct val="150000"/>
              </a:lnSpc>
            </a:pPr>
            <a:r>
              <a:rPr lang="en-US" sz="1400">
                <a:solidFill>
                  <a:srgbClr val="FFFFFF"/>
                </a:solidFill>
                <a:latin typeface="Roboto Light" panose="02000000000000000000" pitchFamily="2" charset="0"/>
                <a:ea typeface="Roboto Light" panose="02000000000000000000" pitchFamily="2" charset="0"/>
              </a:rPr>
              <a:t>Import</a:t>
            </a:r>
          </a:p>
        </p:txBody>
      </p:sp>
      <p:sp>
        <p:nvSpPr>
          <p:cNvPr id="40" name="Freeform 18"/>
          <p:cNvSpPr>
            <a:spLocks/>
          </p:cNvSpPr>
          <p:nvPr/>
        </p:nvSpPr>
        <p:spPr bwMode="auto">
          <a:xfrm>
            <a:off x="3788916" y="4201307"/>
            <a:ext cx="1730418" cy="587138"/>
          </a:xfrm>
          <a:custGeom>
            <a:avLst/>
            <a:gdLst>
              <a:gd name="connsiteX0" fmla="*/ 0 w 1178863"/>
              <a:gd name="connsiteY0" fmla="*/ 0 h 371759"/>
              <a:gd name="connsiteX1" fmla="*/ 1178863 w 1178863"/>
              <a:gd name="connsiteY1" fmla="*/ 0 h 371759"/>
              <a:gd name="connsiteX2" fmla="*/ 1178863 w 1178863"/>
              <a:gd name="connsiteY2" fmla="*/ 371759 h 371759"/>
              <a:gd name="connsiteX3" fmla="*/ 0 w 1178863"/>
              <a:gd name="connsiteY3" fmla="*/ 371759 h 371759"/>
              <a:gd name="connsiteX4" fmla="*/ 0 w 1178863"/>
              <a:gd name="connsiteY4" fmla="*/ 0 h 371759"/>
              <a:gd name="connsiteX0" fmla="*/ 0 w 1236013"/>
              <a:gd name="connsiteY0" fmla="*/ 0 h 419384"/>
              <a:gd name="connsiteX1" fmla="*/ 1236013 w 1236013"/>
              <a:gd name="connsiteY1" fmla="*/ 47625 h 419384"/>
              <a:gd name="connsiteX2" fmla="*/ 1236013 w 1236013"/>
              <a:gd name="connsiteY2" fmla="*/ 419384 h 419384"/>
              <a:gd name="connsiteX3" fmla="*/ 57150 w 1236013"/>
              <a:gd name="connsiteY3" fmla="*/ 419384 h 419384"/>
              <a:gd name="connsiteX4" fmla="*/ 0 w 1236013"/>
              <a:gd name="connsiteY4" fmla="*/ 0 h 419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6013" h="419384">
                <a:moveTo>
                  <a:pt x="0" y="0"/>
                </a:moveTo>
                <a:lnTo>
                  <a:pt x="1236013" y="47625"/>
                </a:lnTo>
                <a:lnTo>
                  <a:pt x="1236013" y="419384"/>
                </a:lnTo>
                <a:lnTo>
                  <a:pt x="57150" y="419384"/>
                </a:lnTo>
                <a:lnTo>
                  <a:pt x="0" y="0"/>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a:buFont typeface="Times New Roman" charset="0"/>
              <a:buNone/>
              <a:defRPr/>
            </a:pPr>
            <a:r>
              <a:rPr lang="en-US" sz="1500" dirty="0">
                <a:solidFill>
                  <a:srgbClr val="000000">
                    <a:lumMod val="65000"/>
                    <a:lumOff val="35000"/>
                  </a:srgbClr>
                </a:solidFill>
                <a:latin typeface="Roboto Light" panose="02000000000000000000" pitchFamily="2" charset="0"/>
                <a:ea typeface="Roboto Light" panose="02000000000000000000" pitchFamily="2" charset="0"/>
                <a:cs typeface="MS PGothic" charset="0"/>
              </a:rPr>
              <a:t>CMIS interface</a:t>
            </a:r>
          </a:p>
        </p:txBody>
      </p:sp>
      <p:cxnSp>
        <p:nvCxnSpPr>
          <p:cNvPr id="41" name="Straight Connector 3"/>
          <p:cNvCxnSpPr>
            <a:cxnSpLocks noChangeShapeType="1"/>
          </p:cNvCxnSpPr>
          <p:nvPr/>
        </p:nvCxnSpPr>
        <p:spPr bwMode="auto">
          <a:xfrm>
            <a:off x="2980677" y="1299143"/>
            <a:ext cx="0" cy="499430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sp>
        <p:nvSpPr>
          <p:cNvPr id="42" name="TextBox 13"/>
          <p:cNvSpPr txBox="1">
            <a:spLocks noChangeArrowheads="1"/>
          </p:cNvSpPr>
          <p:nvPr/>
        </p:nvSpPr>
        <p:spPr bwMode="auto">
          <a:xfrm>
            <a:off x="3612615" y="1412473"/>
            <a:ext cx="1622275" cy="420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10" tIns="45005" rIns="90010" bIns="45005">
            <a:spAutoFit/>
          </a:bodyPr>
          <a:lstStyle/>
          <a:p>
            <a:pPr algn="ctr">
              <a:lnSpc>
                <a:spcPct val="150000"/>
              </a:lnSpc>
            </a:pPr>
            <a:r>
              <a:rPr lang="en-US" sz="1400">
                <a:solidFill>
                  <a:srgbClr val="FFFFFF"/>
                </a:solidFill>
                <a:latin typeface="Roboto Light" panose="02000000000000000000" pitchFamily="2" charset="0"/>
                <a:ea typeface="Roboto Light" panose="02000000000000000000" pitchFamily="2" charset="0"/>
              </a:rPr>
              <a:t>PAGE Editing</a:t>
            </a:r>
          </a:p>
        </p:txBody>
      </p:sp>
      <p:pic>
        <p:nvPicPr>
          <p:cNvPr id="43" name="Picture 1"/>
          <p:cNvPicPr preferRelativeResize="0">
            <a:picLocks noChangeArrowheads="1"/>
          </p:cNvPicPr>
          <p:nvPr/>
        </p:nvPicPr>
        <p:blipFill rotWithShape="1">
          <a:blip r:embed="rId3">
            <a:extLst>
              <a:ext uri="{28A0092B-C50C-407E-A947-70E740481C1C}">
                <a14:useLocalDpi xmlns:a14="http://schemas.microsoft.com/office/drawing/2010/main" val="0"/>
              </a:ext>
            </a:extLst>
          </a:blip>
          <a:srcRect l="36574" t="13104" r="34986" b="57745"/>
          <a:stretch/>
        </p:blipFill>
        <p:spPr bwMode="auto">
          <a:xfrm>
            <a:off x="3546000" y="2142000"/>
            <a:ext cx="2196000" cy="1656000"/>
          </a:xfrm>
          <a:prstGeom prst="rect">
            <a:avLst/>
          </a:prstGeom>
          <a:solidFill>
            <a:srgbClr val="FFFFFF"/>
          </a:solidFill>
          <a:ln w="9525">
            <a:solidFill>
              <a:schemeClr val="bg1"/>
            </a:solidFill>
            <a:round/>
            <a:headEnd/>
            <a:tailEnd/>
          </a:ln>
        </p:spPr>
      </p:pic>
      <p:sp>
        <p:nvSpPr>
          <p:cNvPr id="45" name="Freeform 20"/>
          <p:cNvSpPr>
            <a:spLocks/>
          </p:cNvSpPr>
          <p:nvPr/>
        </p:nvSpPr>
        <p:spPr bwMode="auto">
          <a:xfrm rot="-9905848">
            <a:off x="4731640" y="3306769"/>
            <a:ext cx="732994" cy="1334759"/>
          </a:xfrm>
          <a:custGeom>
            <a:avLst/>
            <a:gdLst>
              <a:gd name="T0" fmla="*/ 0 w 21600"/>
              <a:gd name="T1" fmla="*/ 0 h 16559"/>
              <a:gd name="T2" fmla="*/ 744538 w 21600"/>
              <a:gd name="T3" fmla="*/ 1265829 h 16559"/>
              <a:gd name="T4" fmla="*/ 0 60000 65536"/>
              <a:gd name="T5" fmla="*/ 0 60000 65536"/>
            </a:gdLst>
            <a:ahLst/>
            <a:cxnLst>
              <a:cxn ang="T4">
                <a:pos x="T0" y="T1"/>
              </a:cxn>
              <a:cxn ang="T5">
                <a:pos x="T2" y="T3"/>
              </a:cxn>
            </a:cxnLst>
            <a:rect l="0" t="0" r="r" b="b"/>
            <a:pathLst>
              <a:path w="21600" h="16559">
                <a:moveTo>
                  <a:pt x="0" y="0"/>
                </a:moveTo>
                <a:cubicBezTo>
                  <a:pt x="0" y="0"/>
                  <a:pt x="3985" y="21600"/>
                  <a:pt x="21600" y="15461"/>
                </a:cubicBezTo>
              </a:path>
            </a:pathLst>
          </a:custGeom>
          <a:noFill/>
          <a:ln w="63500" cap="flat">
            <a:solidFill>
              <a:srgbClr val="C00000"/>
            </a:soli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nl-NL">
              <a:solidFill>
                <a:srgbClr val="FFFFFF"/>
              </a:solidFill>
              <a:latin typeface="Roboto Light" panose="02000000000000000000" pitchFamily="2" charset="0"/>
              <a:ea typeface="Roboto Light" panose="02000000000000000000" pitchFamily="2" charset="0"/>
            </a:endParaRPr>
          </a:p>
        </p:txBody>
      </p:sp>
      <p:sp>
        <p:nvSpPr>
          <p:cNvPr id="46" name="Freeform 18"/>
          <p:cNvSpPr>
            <a:spLocks/>
          </p:cNvSpPr>
          <p:nvPr/>
        </p:nvSpPr>
        <p:spPr bwMode="auto">
          <a:xfrm>
            <a:off x="3868927" y="4868156"/>
            <a:ext cx="1703748" cy="1079366"/>
          </a:xfrm>
          <a:custGeom>
            <a:avLst/>
            <a:gdLst>
              <a:gd name="connsiteX0" fmla="*/ 0 w 1178863"/>
              <a:gd name="connsiteY0" fmla="*/ 0 h 742401"/>
              <a:gd name="connsiteX1" fmla="*/ 1178863 w 1178863"/>
              <a:gd name="connsiteY1" fmla="*/ 0 h 742401"/>
              <a:gd name="connsiteX2" fmla="*/ 1178863 w 1178863"/>
              <a:gd name="connsiteY2" fmla="*/ 742401 h 742401"/>
              <a:gd name="connsiteX3" fmla="*/ 0 w 1178863"/>
              <a:gd name="connsiteY3" fmla="*/ 742401 h 742401"/>
              <a:gd name="connsiteX4" fmla="*/ 0 w 1178863"/>
              <a:gd name="connsiteY4" fmla="*/ 0 h 742401"/>
              <a:gd name="connsiteX0" fmla="*/ 0 w 1216963"/>
              <a:gd name="connsiteY0" fmla="*/ 0 h 770976"/>
              <a:gd name="connsiteX1" fmla="*/ 1178863 w 1216963"/>
              <a:gd name="connsiteY1" fmla="*/ 0 h 770976"/>
              <a:gd name="connsiteX2" fmla="*/ 1216963 w 1216963"/>
              <a:gd name="connsiteY2" fmla="*/ 770976 h 770976"/>
              <a:gd name="connsiteX3" fmla="*/ 0 w 1216963"/>
              <a:gd name="connsiteY3" fmla="*/ 742401 h 770976"/>
              <a:gd name="connsiteX4" fmla="*/ 0 w 1216963"/>
              <a:gd name="connsiteY4" fmla="*/ 0 h 770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963" h="770976">
                <a:moveTo>
                  <a:pt x="0" y="0"/>
                </a:moveTo>
                <a:lnTo>
                  <a:pt x="1178863" y="0"/>
                </a:lnTo>
                <a:lnTo>
                  <a:pt x="1216963" y="770976"/>
                </a:lnTo>
                <a:lnTo>
                  <a:pt x="0" y="742401"/>
                </a:lnTo>
                <a:lnTo>
                  <a:pt x="0" y="0"/>
                </a:lnTo>
                <a:close/>
              </a:path>
            </a:pathLst>
          </a:custGeom>
          <a:solidFill>
            <a:schemeClr val="tx2">
              <a:lumMod val="50000"/>
              <a:lumOff val="50000"/>
            </a:schemeClr>
          </a:solidFill>
          <a:ln w="9525" cap="flat">
            <a:noFill/>
            <a:prstDash val="solid"/>
            <a:miter lim="800000"/>
            <a:headEnd type="none" w="med" len="med"/>
            <a:tailEnd type="none" w="med" len="med"/>
          </a:ln>
        </p:spPr>
        <p:txBody>
          <a:bodyPr lIns="0" tIns="0" rIns="0" bIns="0" anchor="ctr" anchorCtr="0"/>
          <a:lstStyle/>
          <a:p>
            <a:pPr algn="ctr">
              <a:buFont typeface="Times New Roman" charset="0"/>
              <a:buNone/>
              <a:defRPr/>
            </a:pPr>
            <a:r>
              <a:rPr lang="en-US" sz="1500" dirty="0">
                <a:solidFill>
                  <a:schemeClr val="bg1"/>
                </a:solidFill>
                <a:latin typeface="Roboto Light" panose="02000000000000000000" pitchFamily="2" charset="0"/>
                <a:ea typeface="Roboto Light" panose="02000000000000000000" pitchFamily="2" charset="0"/>
                <a:cs typeface="MS PGothic" charset="0"/>
              </a:rPr>
              <a:t>Portal</a:t>
            </a:r>
          </a:p>
          <a:p>
            <a:pPr algn="ctr">
              <a:buFont typeface="Times New Roman" charset="0"/>
              <a:buNone/>
              <a:defRPr/>
            </a:pPr>
            <a:r>
              <a:rPr lang="en-US" sz="1500" dirty="0">
                <a:solidFill>
                  <a:schemeClr val="bg1"/>
                </a:solidFill>
                <a:latin typeface="Roboto Light" panose="02000000000000000000" pitchFamily="2" charset="0"/>
                <a:ea typeface="Roboto Light" panose="02000000000000000000" pitchFamily="2" charset="0"/>
                <a:cs typeface="MS PGothic" charset="0"/>
              </a:rPr>
              <a:t>Content </a:t>
            </a:r>
          </a:p>
          <a:p>
            <a:pPr algn="ctr">
              <a:buFont typeface="Times New Roman" charset="0"/>
              <a:buNone/>
              <a:defRPr/>
            </a:pPr>
            <a:r>
              <a:rPr lang="en-US" sz="1500" dirty="0">
                <a:solidFill>
                  <a:schemeClr val="bg1"/>
                </a:solidFill>
                <a:latin typeface="Roboto Light" panose="02000000000000000000" pitchFamily="2" charset="0"/>
                <a:ea typeface="Roboto Light" panose="02000000000000000000" pitchFamily="2" charset="0"/>
                <a:cs typeface="MS PGothic" charset="0"/>
              </a:rPr>
              <a:t>Repository</a:t>
            </a:r>
          </a:p>
        </p:txBody>
      </p:sp>
      <p:sp>
        <p:nvSpPr>
          <p:cNvPr id="47" name="Freeform 18"/>
          <p:cNvSpPr>
            <a:spLocks/>
          </p:cNvSpPr>
          <p:nvPr/>
        </p:nvSpPr>
        <p:spPr bwMode="auto">
          <a:xfrm>
            <a:off x="722838" y="4049170"/>
            <a:ext cx="1717083" cy="1079366"/>
          </a:xfrm>
          <a:custGeom>
            <a:avLst/>
            <a:gdLst>
              <a:gd name="connsiteX0" fmla="*/ 0 w 1178863"/>
              <a:gd name="connsiteY0" fmla="*/ 0 h 742401"/>
              <a:gd name="connsiteX1" fmla="*/ 1178863 w 1178863"/>
              <a:gd name="connsiteY1" fmla="*/ 0 h 742401"/>
              <a:gd name="connsiteX2" fmla="*/ 1178863 w 1178863"/>
              <a:gd name="connsiteY2" fmla="*/ 742401 h 742401"/>
              <a:gd name="connsiteX3" fmla="*/ 0 w 1178863"/>
              <a:gd name="connsiteY3" fmla="*/ 742401 h 742401"/>
              <a:gd name="connsiteX4" fmla="*/ 0 w 1178863"/>
              <a:gd name="connsiteY4" fmla="*/ 0 h 742401"/>
              <a:gd name="connsiteX0" fmla="*/ 0 w 1226488"/>
              <a:gd name="connsiteY0" fmla="*/ 0 h 770976"/>
              <a:gd name="connsiteX1" fmla="*/ 1178863 w 1226488"/>
              <a:gd name="connsiteY1" fmla="*/ 0 h 770976"/>
              <a:gd name="connsiteX2" fmla="*/ 1226488 w 1226488"/>
              <a:gd name="connsiteY2" fmla="*/ 770976 h 770976"/>
              <a:gd name="connsiteX3" fmla="*/ 0 w 1226488"/>
              <a:gd name="connsiteY3" fmla="*/ 742401 h 770976"/>
              <a:gd name="connsiteX4" fmla="*/ 0 w 1226488"/>
              <a:gd name="connsiteY4" fmla="*/ 0 h 770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488" h="770976">
                <a:moveTo>
                  <a:pt x="0" y="0"/>
                </a:moveTo>
                <a:lnTo>
                  <a:pt x="1178863" y="0"/>
                </a:lnTo>
                <a:lnTo>
                  <a:pt x="1226488" y="770976"/>
                </a:lnTo>
                <a:lnTo>
                  <a:pt x="0" y="742401"/>
                </a:lnTo>
                <a:lnTo>
                  <a:pt x="0" y="0"/>
                </a:lnTo>
                <a:close/>
              </a:path>
            </a:pathLst>
          </a:custGeom>
          <a:solidFill>
            <a:schemeClr val="tx2">
              <a:lumMod val="50000"/>
              <a:lumOff val="50000"/>
            </a:schemeClr>
          </a:solidFill>
          <a:ln w="9525" cap="flat">
            <a:noFill/>
            <a:prstDash val="solid"/>
            <a:miter lim="800000"/>
            <a:headEnd type="none" w="med" len="med"/>
            <a:tailEnd type="none" w="med" len="med"/>
          </a:ln>
        </p:spPr>
        <p:txBody>
          <a:bodyPr lIns="0" tIns="0" rIns="0" bIns="0" anchor="ctr" anchorCtr="0"/>
          <a:lstStyle/>
          <a:p>
            <a:pPr algn="ctr">
              <a:buFont typeface="Times New Roman" charset="0"/>
              <a:buNone/>
              <a:defRPr/>
            </a:pPr>
            <a:r>
              <a:rPr lang="en-US" sz="1500" dirty="0">
                <a:solidFill>
                  <a:schemeClr val="bg1"/>
                </a:solidFill>
                <a:latin typeface="Roboto Light" panose="02000000000000000000" pitchFamily="2" charset="0"/>
                <a:ea typeface="Roboto Light" panose="02000000000000000000" pitchFamily="2" charset="0"/>
                <a:cs typeface="MS PGothic" charset="0"/>
              </a:rPr>
              <a:t>CMS  Content </a:t>
            </a:r>
          </a:p>
          <a:p>
            <a:pPr algn="ctr">
              <a:buFont typeface="Times New Roman" charset="0"/>
              <a:buNone/>
              <a:defRPr/>
            </a:pPr>
            <a:r>
              <a:rPr lang="en-US" sz="1500" dirty="0">
                <a:solidFill>
                  <a:schemeClr val="bg1"/>
                </a:solidFill>
                <a:latin typeface="Roboto Light" panose="02000000000000000000" pitchFamily="2" charset="0"/>
                <a:ea typeface="Roboto Light" panose="02000000000000000000" pitchFamily="2" charset="0"/>
                <a:cs typeface="MS PGothic" charset="0"/>
              </a:rPr>
              <a:t>Repository</a:t>
            </a:r>
          </a:p>
        </p:txBody>
      </p:sp>
      <p:sp>
        <p:nvSpPr>
          <p:cNvPr id="48" name="Oval 23"/>
          <p:cNvSpPr/>
          <p:nvPr/>
        </p:nvSpPr>
        <p:spPr bwMode="auto">
          <a:xfrm>
            <a:off x="3089046" y="5910641"/>
            <a:ext cx="343834" cy="356353"/>
          </a:xfrm>
          <a:prstGeom prst="ellipse">
            <a:avLst/>
          </a:prstGeom>
          <a:solidFill>
            <a:schemeClr val="tx2">
              <a:lumMod val="75000"/>
              <a:lumOff val="25000"/>
            </a:schemeClr>
          </a:solidFill>
          <a:ln w="9525" cap="flat" cmpd="sng" algn="ctr">
            <a:solidFill>
              <a:schemeClr val="bg1"/>
            </a:solidFill>
            <a:prstDash val="solid"/>
            <a:round/>
            <a:headEnd type="none" w="med" len="med"/>
            <a:tailEnd type="none" w="med" len="med"/>
          </a:ln>
          <a:effectLst/>
        </p:spPr>
        <p:txBody>
          <a:bodyPr wrap="none" lIns="90010" tIns="45005" rIns="90010" bIns="45005" anchor="ctr" anchorCtr="0"/>
          <a:lstStyle/>
          <a:p>
            <a:pPr algn="ctr" defTabSz="900100">
              <a:defRPr/>
            </a:pPr>
            <a:r>
              <a:rPr lang="en-US" sz="1500" b="1" dirty="0">
                <a:solidFill>
                  <a:srgbClr val="FFFFFF"/>
                </a:solidFill>
                <a:latin typeface="Roboto Light" panose="02000000000000000000" pitchFamily="2" charset="0"/>
                <a:ea typeface="Roboto Light" panose="02000000000000000000" pitchFamily="2" charset="0"/>
                <a:cs typeface="MS PGothic" charset="0"/>
              </a:rPr>
              <a:t>1</a:t>
            </a:r>
          </a:p>
        </p:txBody>
      </p:sp>
      <p:sp>
        <p:nvSpPr>
          <p:cNvPr id="49" name="Oval 23"/>
          <p:cNvSpPr/>
          <p:nvPr/>
        </p:nvSpPr>
        <p:spPr bwMode="auto">
          <a:xfrm>
            <a:off x="5519334" y="3870993"/>
            <a:ext cx="343834" cy="356353"/>
          </a:xfrm>
          <a:prstGeom prst="ellipse">
            <a:avLst/>
          </a:prstGeom>
          <a:solidFill>
            <a:schemeClr val="tx2">
              <a:lumMod val="75000"/>
              <a:lumOff val="25000"/>
            </a:schemeClr>
          </a:solidFill>
          <a:ln w="9525" cap="flat" cmpd="sng" algn="ctr">
            <a:solidFill>
              <a:schemeClr val="bg1"/>
            </a:solidFill>
            <a:prstDash val="solid"/>
            <a:round/>
            <a:headEnd type="none" w="med" len="med"/>
            <a:tailEnd type="none" w="med" len="med"/>
          </a:ln>
          <a:effectLst/>
        </p:spPr>
        <p:txBody>
          <a:bodyPr wrap="none" lIns="90010" tIns="45005" rIns="90010" bIns="45005" anchor="ctr" anchorCtr="0"/>
          <a:lstStyle/>
          <a:p>
            <a:pPr algn="ctr" defTabSz="900100">
              <a:defRPr/>
            </a:pPr>
            <a:r>
              <a:rPr lang="en-US" sz="1500" b="1" dirty="0">
                <a:solidFill>
                  <a:srgbClr val="FFFFFF"/>
                </a:solidFill>
                <a:latin typeface="Roboto Light" panose="02000000000000000000" pitchFamily="2" charset="0"/>
                <a:ea typeface="Roboto Light" panose="02000000000000000000" pitchFamily="2" charset="0"/>
                <a:cs typeface="MS PGothic" charset="0"/>
              </a:rPr>
              <a:t>2</a:t>
            </a:r>
          </a:p>
        </p:txBody>
      </p:sp>
      <p:sp>
        <p:nvSpPr>
          <p:cNvPr id="51" name="Rectangle 50"/>
          <p:cNvSpPr>
            <a:spLocks/>
          </p:cNvSpPr>
          <p:nvPr/>
        </p:nvSpPr>
        <p:spPr bwMode="auto">
          <a:xfrm>
            <a:off x="1995026" y="3813164"/>
            <a:ext cx="843958" cy="518899"/>
          </a:xfrm>
          <a:custGeom>
            <a:avLst/>
            <a:gdLst>
              <a:gd name="connsiteX0" fmla="*/ 0 w 843958"/>
              <a:gd name="connsiteY0" fmla="*/ 0 h 518899"/>
              <a:gd name="connsiteX1" fmla="*/ 843958 w 843958"/>
              <a:gd name="connsiteY1" fmla="*/ 0 h 518899"/>
              <a:gd name="connsiteX2" fmla="*/ 843958 w 843958"/>
              <a:gd name="connsiteY2" fmla="*/ 518899 h 518899"/>
              <a:gd name="connsiteX3" fmla="*/ 0 w 843958"/>
              <a:gd name="connsiteY3" fmla="*/ 518899 h 518899"/>
              <a:gd name="connsiteX4" fmla="*/ 0 w 843958"/>
              <a:gd name="connsiteY4" fmla="*/ 0 h 518899"/>
              <a:gd name="connsiteX0" fmla="*/ 0 w 843958"/>
              <a:gd name="connsiteY0" fmla="*/ 0 h 518899"/>
              <a:gd name="connsiteX1" fmla="*/ 827024 w 843958"/>
              <a:gd name="connsiteY1" fmla="*/ 9676 h 518899"/>
              <a:gd name="connsiteX2" fmla="*/ 843958 w 843958"/>
              <a:gd name="connsiteY2" fmla="*/ 518899 h 518899"/>
              <a:gd name="connsiteX3" fmla="*/ 0 w 843958"/>
              <a:gd name="connsiteY3" fmla="*/ 518899 h 518899"/>
              <a:gd name="connsiteX4" fmla="*/ 0 w 843958"/>
              <a:gd name="connsiteY4" fmla="*/ 0 h 518899"/>
              <a:gd name="connsiteX0" fmla="*/ 0 w 843958"/>
              <a:gd name="connsiteY0" fmla="*/ 0 h 518899"/>
              <a:gd name="connsiteX1" fmla="*/ 827024 w 843958"/>
              <a:gd name="connsiteY1" fmla="*/ 23447 h 518899"/>
              <a:gd name="connsiteX2" fmla="*/ 843958 w 843958"/>
              <a:gd name="connsiteY2" fmla="*/ 518899 h 518899"/>
              <a:gd name="connsiteX3" fmla="*/ 0 w 843958"/>
              <a:gd name="connsiteY3" fmla="*/ 518899 h 518899"/>
              <a:gd name="connsiteX4" fmla="*/ 0 w 843958"/>
              <a:gd name="connsiteY4" fmla="*/ 0 h 518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958" h="518899">
                <a:moveTo>
                  <a:pt x="0" y="0"/>
                </a:moveTo>
                <a:lnTo>
                  <a:pt x="827024" y="23447"/>
                </a:lnTo>
                <a:lnTo>
                  <a:pt x="843958" y="518899"/>
                </a:lnTo>
                <a:lnTo>
                  <a:pt x="0" y="518899"/>
                </a:lnTo>
                <a:lnTo>
                  <a:pt x="0" y="0"/>
                </a:lnTo>
                <a:close/>
              </a:path>
            </a:pathLst>
          </a:custGeom>
          <a:solidFill>
            <a:schemeClr val="tx2">
              <a:lumMod val="25000"/>
              <a:lumOff val="75000"/>
            </a:schemeClr>
          </a:solidFill>
          <a:ln w="9525" cap="flat">
            <a:solidFill>
              <a:schemeClr val="bg1"/>
            </a:solidFill>
            <a:prstDash val="solid"/>
            <a:round/>
            <a:headEnd type="none" w="med" len="med"/>
            <a:tailEnd type="none" w="med" len="med"/>
          </a:ln>
        </p:spPr>
        <p:txBody>
          <a:bodyPr lIns="0" tIns="0" rIns="0" bIns="0" anchor="ctr" anchorCtr="1"/>
          <a:lstStyle/>
          <a:p>
            <a:pPr algn="ctr">
              <a:buFont typeface="Times New Roman" charset="0"/>
              <a:buNone/>
              <a:defRPr/>
            </a:pPr>
            <a:r>
              <a:rPr lang="en-US" sz="1300" dirty="0">
                <a:solidFill>
                  <a:srgbClr val="000000">
                    <a:lumMod val="65000"/>
                    <a:lumOff val="35000"/>
                  </a:srgbClr>
                </a:solidFill>
                <a:latin typeface="Roboto Light" panose="02000000000000000000" pitchFamily="2" charset="0"/>
                <a:ea typeface="Roboto Light" panose="02000000000000000000" pitchFamily="2" charset="0"/>
                <a:cs typeface="MS PGothic" charset="0"/>
              </a:rPr>
              <a:t>CMIS </a:t>
            </a:r>
          </a:p>
          <a:p>
            <a:pPr algn="ctr">
              <a:buFont typeface="Times New Roman" charset="0"/>
              <a:buNone/>
              <a:defRPr/>
            </a:pPr>
            <a:r>
              <a:rPr lang="en-US" sz="1300" dirty="0">
                <a:solidFill>
                  <a:srgbClr val="000000">
                    <a:lumMod val="65000"/>
                    <a:lumOff val="35000"/>
                  </a:srgbClr>
                </a:solidFill>
                <a:latin typeface="Roboto Light" panose="02000000000000000000" pitchFamily="2" charset="0"/>
                <a:ea typeface="Roboto Light" panose="02000000000000000000" pitchFamily="2" charset="0"/>
                <a:cs typeface="MS PGothic" charset="0"/>
              </a:rPr>
              <a:t>interface</a:t>
            </a:r>
          </a:p>
        </p:txBody>
      </p:sp>
      <p:cxnSp>
        <p:nvCxnSpPr>
          <p:cNvPr id="52" name="Straight Connector 24"/>
          <p:cNvCxnSpPr>
            <a:cxnSpLocks noChangeShapeType="1"/>
          </p:cNvCxnSpPr>
          <p:nvPr/>
        </p:nvCxnSpPr>
        <p:spPr bwMode="auto">
          <a:xfrm flipH="1">
            <a:off x="6059312" y="1299143"/>
            <a:ext cx="8868" cy="499430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sp>
        <p:nvSpPr>
          <p:cNvPr id="53" name="TextBox 25"/>
          <p:cNvSpPr txBox="1">
            <a:spLocks noChangeArrowheads="1"/>
          </p:cNvSpPr>
          <p:nvPr/>
        </p:nvSpPr>
        <p:spPr bwMode="auto">
          <a:xfrm>
            <a:off x="6619606" y="1412473"/>
            <a:ext cx="1620713" cy="420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10" tIns="45005" rIns="90010" bIns="45005">
            <a:spAutoFit/>
          </a:bodyPr>
          <a:lstStyle/>
          <a:p>
            <a:pPr algn="ctr">
              <a:lnSpc>
                <a:spcPct val="150000"/>
              </a:lnSpc>
            </a:pPr>
            <a:r>
              <a:rPr lang="en-US" sz="1400">
                <a:solidFill>
                  <a:srgbClr val="FFFFFF"/>
                </a:solidFill>
                <a:latin typeface="Roboto Light" panose="02000000000000000000" pitchFamily="2" charset="0"/>
                <a:ea typeface="Roboto Light" panose="02000000000000000000" pitchFamily="2" charset="0"/>
              </a:rPr>
              <a:t>VISITORS</a:t>
            </a:r>
          </a:p>
        </p:txBody>
      </p:sp>
      <p:pic>
        <p:nvPicPr>
          <p:cNvPr id="54" name="Picture 1"/>
          <p:cNvPicPr preferRelativeResize="0">
            <a:picLocks noChangeArrowheads="1"/>
          </p:cNvPicPr>
          <p:nvPr/>
        </p:nvPicPr>
        <p:blipFill rotWithShape="1">
          <a:blip r:embed="rId3">
            <a:extLst>
              <a:ext uri="{28A0092B-C50C-407E-A947-70E740481C1C}">
                <a14:useLocalDpi xmlns:a14="http://schemas.microsoft.com/office/drawing/2010/main" val="0"/>
              </a:ext>
            </a:extLst>
          </a:blip>
          <a:srcRect l="71649" t="37993" r="2236" b="31102"/>
          <a:stretch/>
        </p:blipFill>
        <p:spPr bwMode="auto">
          <a:xfrm>
            <a:off x="6408000" y="2124000"/>
            <a:ext cx="2016000" cy="1692000"/>
          </a:xfrm>
          <a:prstGeom prst="rect">
            <a:avLst/>
          </a:prstGeom>
          <a:solidFill>
            <a:srgbClr val="FFFFFF"/>
          </a:solidFill>
          <a:ln w="9525">
            <a:solidFill>
              <a:schemeClr val="bg1"/>
            </a:solidFill>
            <a:round/>
            <a:headEnd/>
            <a:tailEnd/>
          </a:ln>
        </p:spPr>
      </p:pic>
      <p:sp>
        <p:nvSpPr>
          <p:cNvPr id="55" name="Freeform 18"/>
          <p:cNvSpPr>
            <a:spLocks/>
          </p:cNvSpPr>
          <p:nvPr/>
        </p:nvSpPr>
        <p:spPr bwMode="auto">
          <a:xfrm>
            <a:off x="6496566" y="4810128"/>
            <a:ext cx="1743753" cy="1092701"/>
          </a:xfrm>
          <a:custGeom>
            <a:avLst/>
            <a:gdLst>
              <a:gd name="connsiteX0" fmla="*/ 0 w 1178863"/>
              <a:gd name="connsiteY0" fmla="*/ 0 h 742401"/>
              <a:gd name="connsiteX1" fmla="*/ 1178863 w 1178863"/>
              <a:gd name="connsiteY1" fmla="*/ 0 h 742401"/>
              <a:gd name="connsiteX2" fmla="*/ 1178863 w 1178863"/>
              <a:gd name="connsiteY2" fmla="*/ 742401 h 742401"/>
              <a:gd name="connsiteX3" fmla="*/ 0 w 1178863"/>
              <a:gd name="connsiteY3" fmla="*/ 742401 h 742401"/>
              <a:gd name="connsiteX4" fmla="*/ 0 w 1178863"/>
              <a:gd name="connsiteY4" fmla="*/ 0 h 742401"/>
              <a:gd name="connsiteX0" fmla="*/ 0 w 1245538"/>
              <a:gd name="connsiteY0" fmla="*/ 0 h 780501"/>
              <a:gd name="connsiteX1" fmla="*/ 1245538 w 1245538"/>
              <a:gd name="connsiteY1" fmla="*/ 38100 h 780501"/>
              <a:gd name="connsiteX2" fmla="*/ 1245538 w 1245538"/>
              <a:gd name="connsiteY2" fmla="*/ 780501 h 780501"/>
              <a:gd name="connsiteX3" fmla="*/ 66675 w 1245538"/>
              <a:gd name="connsiteY3" fmla="*/ 780501 h 780501"/>
              <a:gd name="connsiteX4" fmla="*/ 0 w 1245538"/>
              <a:gd name="connsiteY4" fmla="*/ 0 h 780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538" h="780501">
                <a:moveTo>
                  <a:pt x="0" y="0"/>
                </a:moveTo>
                <a:lnTo>
                  <a:pt x="1245538" y="38100"/>
                </a:lnTo>
                <a:lnTo>
                  <a:pt x="1245538" y="780501"/>
                </a:lnTo>
                <a:lnTo>
                  <a:pt x="66675" y="780501"/>
                </a:lnTo>
                <a:lnTo>
                  <a:pt x="0" y="0"/>
                </a:lnTo>
                <a:close/>
              </a:path>
            </a:pathLst>
          </a:custGeom>
          <a:solidFill>
            <a:schemeClr val="tx2">
              <a:lumMod val="50000"/>
              <a:lumOff val="50000"/>
            </a:schemeClr>
          </a:solidFill>
          <a:ln w="9525" cap="flat">
            <a:noFill/>
            <a:prstDash val="solid"/>
            <a:miter lim="800000"/>
            <a:headEnd type="none" w="med" len="med"/>
            <a:tailEnd type="none" w="med" len="med"/>
          </a:ln>
        </p:spPr>
        <p:txBody>
          <a:bodyPr lIns="0" tIns="0" rIns="0" bIns="0" anchor="ctr" anchorCtr="0"/>
          <a:lstStyle/>
          <a:p>
            <a:pPr algn="ctr">
              <a:buFont typeface="Times New Roman" charset="0"/>
              <a:buNone/>
              <a:defRPr/>
            </a:pPr>
            <a:r>
              <a:rPr lang="en-US" sz="1500" dirty="0">
                <a:solidFill>
                  <a:schemeClr val="bg1"/>
                </a:solidFill>
                <a:latin typeface="Roboto Light" panose="02000000000000000000" pitchFamily="2" charset="0"/>
                <a:ea typeface="Roboto Light" panose="02000000000000000000" pitchFamily="2" charset="0"/>
                <a:cs typeface="MS PGothic" charset="0"/>
              </a:rPr>
              <a:t>Portal Content </a:t>
            </a:r>
          </a:p>
          <a:p>
            <a:pPr algn="ctr">
              <a:buFont typeface="Times New Roman" charset="0"/>
              <a:buNone/>
              <a:defRPr/>
            </a:pPr>
            <a:r>
              <a:rPr lang="en-US" sz="1500" dirty="0">
                <a:solidFill>
                  <a:schemeClr val="bg1"/>
                </a:solidFill>
                <a:latin typeface="Roboto Light" panose="02000000000000000000" pitchFamily="2" charset="0"/>
                <a:ea typeface="Roboto Light" panose="02000000000000000000" pitchFamily="2" charset="0"/>
                <a:cs typeface="MS PGothic" charset="0"/>
              </a:rPr>
              <a:t>Repository</a:t>
            </a:r>
          </a:p>
        </p:txBody>
      </p:sp>
      <p:sp>
        <p:nvSpPr>
          <p:cNvPr id="56" name="Freeform 20"/>
          <p:cNvSpPr>
            <a:spLocks/>
          </p:cNvSpPr>
          <p:nvPr/>
        </p:nvSpPr>
        <p:spPr bwMode="auto">
          <a:xfrm>
            <a:off x="5303657" y="5463638"/>
            <a:ext cx="1511311" cy="75022"/>
          </a:xfrm>
          <a:custGeom>
            <a:avLst/>
            <a:gdLst>
              <a:gd name="T0" fmla="*/ 0 w 21600"/>
              <a:gd name="T1" fmla="*/ 0 h 16559"/>
              <a:gd name="T2" fmla="*/ 1535113 w 21600"/>
              <a:gd name="T3" fmla="*/ 71147 h 16559"/>
              <a:gd name="T4" fmla="*/ 0 60000 65536"/>
              <a:gd name="T5" fmla="*/ 0 60000 65536"/>
            </a:gdLst>
            <a:ahLst/>
            <a:cxnLst>
              <a:cxn ang="T4">
                <a:pos x="T0" y="T1"/>
              </a:cxn>
              <a:cxn ang="T5">
                <a:pos x="T2" y="T3"/>
              </a:cxn>
            </a:cxnLst>
            <a:rect l="0" t="0" r="r" b="b"/>
            <a:pathLst>
              <a:path w="21600" h="16559">
                <a:moveTo>
                  <a:pt x="0" y="0"/>
                </a:moveTo>
                <a:cubicBezTo>
                  <a:pt x="0" y="0"/>
                  <a:pt x="3985" y="21600"/>
                  <a:pt x="21600" y="15461"/>
                </a:cubicBezTo>
              </a:path>
            </a:pathLst>
          </a:custGeom>
          <a:noFill/>
          <a:ln w="63500" cap="flat">
            <a:solidFill>
              <a:srgbClr val="C00000"/>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nl-NL">
              <a:solidFill>
                <a:srgbClr val="FFFFFF"/>
              </a:solidFill>
              <a:latin typeface="Roboto Light" panose="02000000000000000000" pitchFamily="2" charset="0"/>
              <a:ea typeface="Roboto Light" panose="02000000000000000000" pitchFamily="2" charset="0"/>
            </a:endParaRPr>
          </a:p>
        </p:txBody>
      </p:sp>
      <p:sp>
        <p:nvSpPr>
          <p:cNvPr id="57" name="Freeform 18"/>
          <p:cNvSpPr>
            <a:spLocks/>
          </p:cNvSpPr>
          <p:nvPr/>
        </p:nvSpPr>
        <p:spPr bwMode="auto">
          <a:xfrm>
            <a:off x="6589912" y="4167819"/>
            <a:ext cx="1730418" cy="558904"/>
          </a:xfrm>
          <a:custGeom>
            <a:avLst/>
            <a:gdLst>
              <a:gd name="connsiteX0" fmla="*/ 0 w 1178863"/>
              <a:gd name="connsiteY0" fmla="*/ 0 h 370642"/>
              <a:gd name="connsiteX1" fmla="*/ 1178863 w 1178863"/>
              <a:gd name="connsiteY1" fmla="*/ 0 h 370642"/>
              <a:gd name="connsiteX2" fmla="*/ 1178863 w 1178863"/>
              <a:gd name="connsiteY2" fmla="*/ 370642 h 370642"/>
              <a:gd name="connsiteX3" fmla="*/ 0 w 1178863"/>
              <a:gd name="connsiteY3" fmla="*/ 370642 h 370642"/>
              <a:gd name="connsiteX4" fmla="*/ 0 w 1178863"/>
              <a:gd name="connsiteY4" fmla="*/ 0 h 370642"/>
              <a:gd name="connsiteX0" fmla="*/ 0 w 1236013"/>
              <a:gd name="connsiteY0" fmla="*/ 28575 h 399217"/>
              <a:gd name="connsiteX1" fmla="*/ 1236013 w 1236013"/>
              <a:gd name="connsiteY1" fmla="*/ 0 h 399217"/>
              <a:gd name="connsiteX2" fmla="*/ 1178863 w 1236013"/>
              <a:gd name="connsiteY2" fmla="*/ 399217 h 399217"/>
              <a:gd name="connsiteX3" fmla="*/ 0 w 1236013"/>
              <a:gd name="connsiteY3" fmla="*/ 399217 h 399217"/>
              <a:gd name="connsiteX4" fmla="*/ 0 w 1236013"/>
              <a:gd name="connsiteY4" fmla="*/ 28575 h 399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6013" h="399217">
                <a:moveTo>
                  <a:pt x="0" y="28575"/>
                </a:moveTo>
                <a:lnTo>
                  <a:pt x="1236013" y="0"/>
                </a:lnTo>
                <a:lnTo>
                  <a:pt x="1178863" y="399217"/>
                </a:lnTo>
                <a:lnTo>
                  <a:pt x="0" y="399217"/>
                </a:lnTo>
                <a:lnTo>
                  <a:pt x="0" y="28575"/>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a:buFont typeface="Times New Roman" charset="0"/>
              <a:buNone/>
              <a:defRPr/>
            </a:pPr>
            <a:r>
              <a:rPr lang="en-US" sz="1500" dirty="0">
                <a:solidFill>
                  <a:srgbClr val="000000">
                    <a:lumMod val="65000"/>
                    <a:lumOff val="35000"/>
                  </a:srgbClr>
                </a:solidFill>
                <a:latin typeface="Roboto Light" panose="02000000000000000000" pitchFamily="2" charset="0"/>
                <a:ea typeface="Roboto Light" panose="02000000000000000000" pitchFamily="2" charset="0"/>
                <a:cs typeface="MS PGothic" charset="0"/>
              </a:rPr>
              <a:t>CMIS interface</a:t>
            </a:r>
          </a:p>
        </p:txBody>
      </p:sp>
      <p:sp>
        <p:nvSpPr>
          <p:cNvPr id="58" name="TextBox 4"/>
          <p:cNvSpPr txBox="1">
            <a:spLocks noChangeArrowheads="1"/>
          </p:cNvSpPr>
          <p:nvPr/>
        </p:nvSpPr>
        <p:spPr bwMode="auto">
          <a:xfrm>
            <a:off x="1000665" y="1787581"/>
            <a:ext cx="1092306" cy="344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10" tIns="45005" rIns="90010" bIns="45005">
            <a:spAutoFit/>
          </a:bodyPr>
          <a:lstStyle/>
          <a:p>
            <a:pPr>
              <a:lnSpc>
                <a:spcPct val="150000"/>
              </a:lnSpc>
            </a:pPr>
            <a:r>
              <a:rPr lang="nl-NL" sz="1100">
                <a:solidFill>
                  <a:srgbClr val="FFFFFF"/>
                </a:solidFill>
                <a:latin typeface="Roboto Light" panose="02000000000000000000" pitchFamily="2" charset="0"/>
                <a:ea typeface="Roboto Light" panose="02000000000000000000" pitchFamily="2" charset="0"/>
              </a:rPr>
              <a:t>(Existing CMS)</a:t>
            </a:r>
          </a:p>
        </p:txBody>
      </p:sp>
      <p:sp>
        <p:nvSpPr>
          <p:cNvPr id="59" name="TextBox 13"/>
          <p:cNvSpPr txBox="1"/>
          <p:nvPr/>
        </p:nvSpPr>
        <p:spPr>
          <a:xfrm>
            <a:off x="3268779" y="1460925"/>
            <a:ext cx="2480300" cy="370976"/>
          </a:xfrm>
          <a:prstGeom prst="rect">
            <a:avLst/>
          </a:prstGeom>
          <a:noFill/>
        </p:spPr>
        <p:txBody>
          <a:bodyPr lIns="90010" tIns="45005" rIns="90010" bIns="45005" anchor="ctr" anchorCtr="0">
            <a:spAutoFit/>
          </a:bodyPr>
          <a:lstStyle/>
          <a:p>
            <a:pPr algn="ctr">
              <a:buFont typeface="Times New Roman" charset="0"/>
              <a:buNone/>
              <a:defRPr/>
            </a:pPr>
            <a:r>
              <a:rPr lang="en-US" cap="all" dirty="0">
                <a:solidFill>
                  <a:srgbClr val="000000">
                    <a:lumMod val="95000"/>
                    <a:lumOff val="5000"/>
                  </a:srgbClr>
                </a:solidFill>
                <a:latin typeface="Roboto Light" panose="02000000000000000000" pitchFamily="2" charset="0"/>
                <a:ea typeface="Roboto Light" panose="02000000000000000000" pitchFamily="2" charset="0"/>
                <a:cs typeface="MS PGothic" charset="0"/>
              </a:rPr>
              <a:t>PAGE Editing</a:t>
            </a:r>
          </a:p>
        </p:txBody>
      </p:sp>
      <p:sp>
        <p:nvSpPr>
          <p:cNvPr id="60" name="TextBox 25"/>
          <p:cNvSpPr txBox="1"/>
          <p:nvPr/>
        </p:nvSpPr>
        <p:spPr>
          <a:xfrm>
            <a:off x="6458630" y="1460925"/>
            <a:ext cx="1895781" cy="370976"/>
          </a:xfrm>
          <a:prstGeom prst="rect">
            <a:avLst/>
          </a:prstGeom>
          <a:noFill/>
        </p:spPr>
        <p:txBody>
          <a:bodyPr lIns="90010" tIns="45005" rIns="90010" bIns="45005" anchor="ctr" anchorCtr="0">
            <a:spAutoFit/>
          </a:bodyPr>
          <a:lstStyle/>
          <a:p>
            <a:pPr algn="ctr">
              <a:buFont typeface="Times New Roman" charset="0"/>
              <a:buNone/>
              <a:defRPr/>
            </a:pPr>
            <a:r>
              <a:rPr lang="en-US" dirty="0" smtClean="0">
                <a:solidFill>
                  <a:srgbClr val="000000">
                    <a:lumMod val="95000"/>
                    <a:lumOff val="5000"/>
                  </a:srgbClr>
                </a:solidFill>
                <a:latin typeface="Roboto Light" panose="02000000000000000000" pitchFamily="2" charset="0"/>
                <a:ea typeface="Roboto Light" panose="02000000000000000000" pitchFamily="2" charset="0"/>
                <a:cs typeface="MS PGothic" charset="0"/>
              </a:rPr>
              <a:t>VISITORS</a:t>
            </a:r>
            <a:endParaRPr lang="en-US" dirty="0">
              <a:solidFill>
                <a:srgbClr val="000000">
                  <a:lumMod val="95000"/>
                  <a:lumOff val="5000"/>
                </a:srgbClr>
              </a:solidFill>
              <a:latin typeface="Roboto Light" panose="02000000000000000000" pitchFamily="2" charset="0"/>
              <a:ea typeface="Roboto Light" panose="02000000000000000000" pitchFamily="2" charset="0"/>
              <a:cs typeface="MS PGothic" charset="0"/>
            </a:endParaRPr>
          </a:p>
        </p:txBody>
      </p:sp>
      <p:sp>
        <p:nvSpPr>
          <p:cNvPr id="61" name="TextBox 8"/>
          <p:cNvSpPr txBox="1">
            <a:spLocks noChangeArrowheads="1"/>
          </p:cNvSpPr>
          <p:nvPr/>
        </p:nvSpPr>
        <p:spPr bwMode="auto">
          <a:xfrm>
            <a:off x="3426275" y="5931046"/>
            <a:ext cx="719951" cy="310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10" tIns="45005" rIns="90010" bIns="45005" anchor="ctr" anchorCtr="0">
            <a:spAutoFit/>
          </a:bodyPr>
          <a:lstStyle/>
          <a:p>
            <a:r>
              <a:rPr lang="en-US" sz="1400" dirty="0">
                <a:solidFill>
                  <a:srgbClr val="0D0D0D"/>
                </a:solidFill>
                <a:latin typeface="Roboto Light" panose="02000000000000000000" pitchFamily="2" charset="0"/>
                <a:ea typeface="Roboto Light" panose="02000000000000000000" pitchFamily="2" charset="0"/>
              </a:rPr>
              <a:t>Import</a:t>
            </a:r>
          </a:p>
        </p:txBody>
      </p:sp>
      <p:sp>
        <p:nvSpPr>
          <p:cNvPr id="62" name="Freeform 20"/>
          <p:cNvSpPr>
            <a:spLocks/>
          </p:cNvSpPr>
          <p:nvPr/>
        </p:nvSpPr>
        <p:spPr bwMode="auto">
          <a:xfrm>
            <a:off x="2227898" y="5047894"/>
            <a:ext cx="1886403" cy="445441"/>
          </a:xfrm>
          <a:custGeom>
            <a:avLst/>
            <a:gdLst>
              <a:gd name="T0" fmla="*/ 0 w 21600"/>
              <a:gd name="T1" fmla="*/ 0 h 16559"/>
              <a:gd name="T2" fmla="*/ 1916113 w 21600"/>
              <a:gd name="T3" fmla="*/ 422437 h 16559"/>
              <a:gd name="T4" fmla="*/ 0 60000 65536"/>
              <a:gd name="T5" fmla="*/ 0 60000 65536"/>
            </a:gdLst>
            <a:ahLst/>
            <a:cxnLst>
              <a:cxn ang="T4">
                <a:pos x="T0" y="T1"/>
              </a:cxn>
              <a:cxn ang="T5">
                <a:pos x="T2" y="T3"/>
              </a:cxn>
            </a:cxnLst>
            <a:rect l="0" t="0" r="r" b="b"/>
            <a:pathLst>
              <a:path w="21600" h="16559">
                <a:moveTo>
                  <a:pt x="0" y="0"/>
                </a:moveTo>
                <a:cubicBezTo>
                  <a:pt x="0" y="0"/>
                  <a:pt x="3985" y="21600"/>
                  <a:pt x="21600" y="15461"/>
                </a:cubicBezTo>
              </a:path>
            </a:pathLst>
          </a:custGeom>
          <a:noFill/>
          <a:ln w="63500" cap="flat">
            <a:solidFill>
              <a:srgbClr val="C00000"/>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nl-NL">
              <a:solidFill>
                <a:srgbClr val="FFFFFF"/>
              </a:solidFill>
              <a:latin typeface="Roboto Light" panose="02000000000000000000" pitchFamily="2" charset="0"/>
              <a:ea typeface="Roboto Light" panose="02000000000000000000" pitchFamily="2" charset="0"/>
            </a:endParaRPr>
          </a:p>
        </p:txBody>
      </p:sp>
      <p:sp>
        <p:nvSpPr>
          <p:cNvPr id="82" name="TextBox 62"/>
          <p:cNvSpPr txBox="1"/>
          <p:nvPr/>
        </p:nvSpPr>
        <p:spPr>
          <a:xfrm>
            <a:off x="220282" y="1460925"/>
            <a:ext cx="2623526" cy="370976"/>
          </a:xfrm>
          <a:prstGeom prst="rect">
            <a:avLst/>
          </a:prstGeom>
          <a:noFill/>
        </p:spPr>
        <p:txBody>
          <a:bodyPr wrap="square" lIns="90010" tIns="45005" rIns="90010" bIns="45005" anchor="ctr" anchorCtr="0">
            <a:spAutoFit/>
          </a:bodyPr>
          <a:lstStyle/>
          <a:p>
            <a:pPr algn="ctr">
              <a:buFont typeface="Times New Roman" charset="0"/>
              <a:buNone/>
              <a:defRPr/>
            </a:pPr>
            <a:r>
              <a:rPr lang="en-US" cap="all" dirty="0">
                <a:solidFill>
                  <a:srgbClr val="000000">
                    <a:lumMod val="95000"/>
                    <a:lumOff val="5000"/>
                  </a:srgbClr>
                </a:solidFill>
                <a:latin typeface="Roboto Light" panose="02000000000000000000" pitchFamily="2" charset="0"/>
                <a:ea typeface="Roboto Light" panose="02000000000000000000" pitchFamily="2" charset="0"/>
                <a:cs typeface="MS PGothic" charset="0"/>
              </a:rPr>
              <a:t>CONTENT authoring</a:t>
            </a:r>
          </a:p>
        </p:txBody>
      </p:sp>
      <p:sp>
        <p:nvSpPr>
          <p:cNvPr id="86" name="TextBox 4"/>
          <p:cNvSpPr txBox="1"/>
          <p:nvPr/>
        </p:nvSpPr>
        <p:spPr>
          <a:xfrm>
            <a:off x="728893" y="1916832"/>
            <a:ext cx="1694395" cy="370976"/>
          </a:xfrm>
          <a:prstGeom prst="rect">
            <a:avLst/>
          </a:prstGeom>
          <a:noFill/>
        </p:spPr>
        <p:txBody>
          <a:bodyPr wrap="none" lIns="90010" tIns="45005" rIns="90010" bIns="45005" anchor="ctr" anchorCtr="0">
            <a:spAutoFit/>
          </a:bodyPr>
          <a:lstStyle/>
          <a:p>
            <a:pPr algn="ctr">
              <a:buFont typeface="Times New Roman" charset="0"/>
              <a:buNone/>
              <a:defRPr/>
            </a:pPr>
            <a:r>
              <a:rPr lang="nl-NL" dirty="0">
                <a:solidFill>
                  <a:srgbClr val="000000">
                    <a:lumMod val="95000"/>
                    <a:lumOff val="5000"/>
                  </a:srgbClr>
                </a:solidFill>
                <a:latin typeface="Roboto Light" panose="02000000000000000000" pitchFamily="2" charset="0"/>
                <a:ea typeface="Roboto Light" panose="02000000000000000000" pitchFamily="2" charset="0"/>
                <a:cs typeface="MS PGothic" charset="0"/>
              </a:rPr>
              <a:t>(Existing CMS)</a:t>
            </a:r>
          </a:p>
        </p:txBody>
      </p:sp>
      <p:sp>
        <p:nvSpPr>
          <p:cNvPr id="89" name="Freeform 20"/>
          <p:cNvSpPr>
            <a:spLocks/>
          </p:cNvSpPr>
          <p:nvPr/>
        </p:nvSpPr>
        <p:spPr bwMode="auto">
          <a:xfrm rot="-5723325">
            <a:off x="7473440" y="4258959"/>
            <a:ext cx="1253818" cy="326064"/>
          </a:xfrm>
          <a:custGeom>
            <a:avLst/>
            <a:gdLst>
              <a:gd name="T0" fmla="*/ 0 w 21600"/>
              <a:gd name="T1" fmla="*/ 0 h 16559"/>
              <a:gd name="T2" fmla="*/ 1165225 w 21600"/>
              <a:gd name="T3" fmla="*/ 72630 h 16559"/>
              <a:gd name="T4" fmla="*/ 0 60000 65536"/>
              <a:gd name="T5" fmla="*/ 0 60000 65536"/>
            </a:gdLst>
            <a:ahLst/>
            <a:cxnLst>
              <a:cxn ang="T4">
                <a:pos x="T0" y="T1"/>
              </a:cxn>
              <a:cxn ang="T5">
                <a:pos x="T2" y="T3"/>
              </a:cxn>
            </a:cxnLst>
            <a:rect l="0" t="0" r="r" b="b"/>
            <a:pathLst>
              <a:path w="21600" h="16559">
                <a:moveTo>
                  <a:pt x="0" y="0"/>
                </a:moveTo>
                <a:cubicBezTo>
                  <a:pt x="0" y="0"/>
                  <a:pt x="3985" y="21600"/>
                  <a:pt x="21600" y="15461"/>
                </a:cubicBezTo>
              </a:path>
            </a:pathLst>
          </a:custGeom>
          <a:noFill/>
          <a:ln w="63500" cap="flat">
            <a:solidFill>
              <a:srgbClr val="C00000"/>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nl-NL">
              <a:solidFill>
                <a:srgbClr val="FFFFFF"/>
              </a:solidFill>
              <a:latin typeface="Roboto Light" panose="02000000000000000000" pitchFamily="2" charset="0"/>
              <a:ea typeface="Roboto Light" panose="02000000000000000000" pitchFamily="2" charset="0"/>
            </a:endParaRPr>
          </a:p>
        </p:txBody>
      </p:sp>
      <p:sp>
        <p:nvSpPr>
          <p:cNvPr id="33" name="TextBox 25"/>
          <p:cNvSpPr txBox="1"/>
          <p:nvPr/>
        </p:nvSpPr>
        <p:spPr>
          <a:xfrm>
            <a:off x="6458630" y="3789040"/>
            <a:ext cx="1895781" cy="275555"/>
          </a:xfrm>
          <a:prstGeom prst="rect">
            <a:avLst/>
          </a:prstGeom>
          <a:noFill/>
        </p:spPr>
        <p:txBody>
          <a:bodyPr lIns="90010" tIns="45005" rIns="90010" bIns="45005" anchor="ctr" anchorCtr="0">
            <a:spAutoFit/>
          </a:bodyPr>
          <a:lstStyle/>
          <a:p>
            <a:pPr algn="ctr">
              <a:buFont typeface="Times New Roman" charset="0"/>
              <a:buNone/>
              <a:defRPr/>
            </a:pPr>
            <a:r>
              <a:rPr lang="en-US" sz="1200" dirty="0" smtClean="0">
                <a:solidFill>
                  <a:srgbClr val="C00000"/>
                </a:solidFill>
                <a:latin typeface="Roboto Light" panose="02000000000000000000" pitchFamily="2" charset="0"/>
                <a:ea typeface="Roboto Light" panose="02000000000000000000" pitchFamily="2" charset="0"/>
                <a:cs typeface="MS PGothic" charset="0"/>
              </a:rPr>
              <a:t>staging / live</a:t>
            </a:r>
            <a:endParaRPr lang="en-US" sz="1200" dirty="0">
              <a:solidFill>
                <a:srgbClr val="C00000"/>
              </a:solidFill>
              <a:latin typeface="Roboto Light" panose="02000000000000000000" pitchFamily="2" charset="0"/>
              <a:ea typeface="Roboto Light" panose="02000000000000000000" pitchFamily="2" charset="0"/>
              <a:cs typeface="MS PGothic" charset="0"/>
            </a:endParaRPr>
          </a:p>
        </p:txBody>
      </p:sp>
      <p:sp>
        <p:nvSpPr>
          <p:cNvPr id="34" name="Oval 23"/>
          <p:cNvSpPr/>
          <p:nvPr/>
        </p:nvSpPr>
        <p:spPr bwMode="auto">
          <a:xfrm>
            <a:off x="6060298" y="5687875"/>
            <a:ext cx="343834" cy="356353"/>
          </a:xfrm>
          <a:prstGeom prst="ellipse">
            <a:avLst/>
          </a:prstGeom>
          <a:solidFill>
            <a:schemeClr val="tx2">
              <a:lumMod val="75000"/>
              <a:lumOff val="25000"/>
            </a:schemeClr>
          </a:solidFill>
          <a:ln w="9525" cap="flat" cmpd="sng" algn="ctr">
            <a:solidFill>
              <a:schemeClr val="bg1"/>
            </a:solidFill>
            <a:prstDash val="solid"/>
            <a:round/>
            <a:headEnd type="none" w="med" len="med"/>
            <a:tailEnd type="none" w="med" len="med"/>
          </a:ln>
          <a:effectLst/>
        </p:spPr>
        <p:txBody>
          <a:bodyPr wrap="none" lIns="90010" tIns="45005" rIns="90010" bIns="45005" anchor="ctr" anchorCtr="0"/>
          <a:lstStyle/>
          <a:p>
            <a:pPr algn="ctr" defTabSz="900100">
              <a:defRPr/>
            </a:pPr>
            <a:r>
              <a:rPr lang="en-US" sz="1500" b="1" dirty="0" smtClean="0">
                <a:solidFill>
                  <a:srgbClr val="FFFFFF"/>
                </a:solidFill>
                <a:latin typeface="Roboto Light" panose="02000000000000000000" pitchFamily="2" charset="0"/>
                <a:ea typeface="Roboto Light" panose="02000000000000000000" pitchFamily="2" charset="0"/>
                <a:cs typeface="MS PGothic" charset="0"/>
              </a:rPr>
              <a:t>3</a:t>
            </a:r>
            <a:endParaRPr lang="en-US" sz="1500" b="1" dirty="0">
              <a:solidFill>
                <a:srgbClr val="FFFFFF"/>
              </a:solidFill>
              <a:latin typeface="Roboto Light" panose="02000000000000000000" pitchFamily="2" charset="0"/>
              <a:ea typeface="Roboto Light" panose="02000000000000000000" pitchFamily="2" charset="0"/>
              <a:cs typeface="MS PGothic" charset="0"/>
            </a:endParaRPr>
          </a:p>
        </p:txBody>
      </p:sp>
    </p:spTree>
    <p:extLst>
      <p:ext uri="{BB962C8B-B14F-4D97-AF65-F5344CB8AC3E}">
        <p14:creationId xmlns:p14="http://schemas.microsoft.com/office/powerpoint/2010/main" val="15666519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Our Vision: Empower Key Stakeholders</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8</a:t>
            </a:fld>
            <a:endParaRPr lang="en-US" dirty="0"/>
          </a:p>
        </p:txBody>
      </p:sp>
      <p:sp>
        <p:nvSpPr>
          <p:cNvPr id="8" name="Oval 7"/>
          <p:cNvSpPr/>
          <p:nvPr/>
        </p:nvSpPr>
        <p:spPr bwMode="auto">
          <a:xfrm>
            <a:off x="969352" y="1700808"/>
            <a:ext cx="3026584" cy="2077958"/>
          </a:xfrm>
          <a:custGeom>
            <a:avLst/>
            <a:gdLst>
              <a:gd name="connsiteX0" fmla="*/ 0 w 3024336"/>
              <a:gd name="connsiteY0" fmla="*/ 1044116 h 2088232"/>
              <a:gd name="connsiteX1" fmla="*/ 1512168 w 3024336"/>
              <a:gd name="connsiteY1" fmla="*/ 0 h 2088232"/>
              <a:gd name="connsiteX2" fmla="*/ 3024336 w 3024336"/>
              <a:gd name="connsiteY2" fmla="*/ 1044116 h 2088232"/>
              <a:gd name="connsiteX3" fmla="*/ 1512168 w 3024336"/>
              <a:gd name="connsiteY3" fmla="*/ 2088232 h 2088232"/>
              <a:gd name="connsiteX4" fmla="*/ 0 w 3024336"/>
              <a:gd name="connsiteY4" fmla="*/ 1044116 h 2088232"/>
              <a:gd name="connsiteX0" fmla="*/ 2248 w 3026584"/>
              <a:gd name="connsiteY0" fmla="*/ 1033842 h 2077958"/>
              <a:gd name="connsiteX1" fmla="*/ 1278110 w 3026584"/>
              <a:gd name="connsiteY1" fmla="*/ 0 h 2077958"/>
              <a:gd name="connsiteX2" fmla="*/ 3026584 w 3026584"/>
              <a:gd name="connsiteY2" fmla="*/ 1033842 h 2077958"/>
              <a:gd name="connsiteX3" fmla="*/ 1514416 w 3026584"/>
              <a:gd name="connsiteY3" fmla="*/ 2077958 h 2077958"/>
              <a:gd name="connsiteX4" fmla="*/ 2248 w 3026584"/>
              <a:gd name="connsiteY4" fmla="*/ 1033842 h 2077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6584" h="2077958">
                <a:moveTo>
                  <a:pt x="2248" y="1033842"/>
                </a:moveTo>
                <a:cubicBezTo>
                  <a:pt x="-37136" y="687516"/>
                  <a:pt x="442963" y="0"/>
                  <a:pt x="1278110" y="0"/>
                </a:cubicBezTo>
                <a:cubicBezTo>
                  <a:pt x="2113257" y="0"/>
                  <a:pt x="3026584" y="457193"/>
                  <a:pt x="3026584" y="1033842"/>
                </a:cubicBezTo>
                <a:cubicBezTo>
                  <a:pt x="3026584" y="1610491"/>
                  <a:pt x="2349563" y="2077958"/>
                  <a:pt x="1514416" y="2077958"/>
                </a:cubicBezTo>
                <a:cubicBezTo>
                  <a:pt x="679269" y="2077958"/>
                  <a:pt x="41632" y="1380168"/>
                  <a:pt x="2248" y="1033842"/>
                </a:cubicBez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lvl="1"/>
            <a:r>
              <a:rPr lang="nl-NL" dirty="0" smtClean="0">
                <a:latin typeface="Roboto Black" panose="02000000000000000000" pitchFamily="2" charset="0"/>
                <a:ea typeface="Roboto Black" panose="02000000000000000000" pitchFamily="2" charset="0"/>
              </a:rPr>
              <a:t>Customer</a:t>
            </a:r>
          </a:p>
          <a:p>
            <a:pPr marL="628500" lvl="1" indent="-171409">
              <a:buFont typeface="Arial" panose="020B0604020202020204" pitchFamily="34" charset="0"/>
              <a:buChar char="•"/>
            </a:pPr>
            <a:r>
              <a:rPr lang="nl-NL" sz="1400" dirty="0">
                <a:latin typeface="Roboto Regular" panose="02000000000000000000" pitchFamily="2" charset="0"/>
                <a:ea typeface="Roboto Regular" panose="02000000000000000000" pitchFamily="2" charset="0"/>
              </a:rPr>
              <a:t>Superior User Experience</a:t>
            </a:r>
          </a:p>
          <a:p>
            <a:pPr marL="628500" lvl="1" indent="-171409">
              <a:buFont typeface="Arial" panose="020B0604020202020204" pitchFamily="34" charset="0"/>
              <a:buChar char="•"/>
            </a:pPr>
            <a:r>
              <a:rPr lang="nl-NL" sz="1400" dirty="0">
                <a:latin typeface="Roboto Regular" panose="02000000000000000000" pitchFamily="2" charset="0"/>
                <a:ea typeface="Roboto Regular" panose="02000000000000000000" pitchFamily="2" charset="0"/>
              </a:rPr>
              <a:t>Multi-Device Access</a:t>
            </a:r>
          </a:p>
          <a:p>
            <a:pPr marL="628500" lvl="1" indent="-171409">
              <a:buFont typeface="Arial" panose="020B0604020202020204" pitchFamily="34" charset="0"/>
              <a:buChar char="•"/>
            </a:pPr>
            <a:r>
              <a:rPr lang="nl-NL" sz="1400" dirty="0">
                <a:latin typeface="Roboto Regular" panose="02000000000000000000" pitchFamily="2" charset="0"/>
                <a:ea typeface="Roboto Regular" panose="02000000000000000000" pitchFamily="2" charset="0"/>
              </a:rPr>
              <a:t>Personal &amp; Relevant</a:t>
            </a:r>
          </a:p>
        </p:txBody>
      </p:sp>
      <p:sp>
        <p:nvSpPr>
          <p:cNvPr id="9" name="Oval 7"/>
          <p:cNvSpPr/>
          <p:nvPr/>
        </p:nvSpPr>
        <p:spPr bwMode="auto">
          <a:xfrm>
            <a:off x="5292080" y="1731630"/>
            <a:ext cx="3025206" cy="2047136"/>
          </a:xfrm>
          <a:custGeom>
            <a:avLst/>
            <a:gdLst>
              <a:gd name="connsiteX0" fmla="*/ 0 w 3024336"/>
              <a:gd name="connsiteY0" fmla="*/ 1044116 h 2088232"/>
              <a:gd name="connsiteX1" fmla="*/ 1512168 w 3024336"/>
              <a:gd name="connsiteY1" fmla="*/ 0 h 2088232"/>
              <a:gd name="connsiteX2" fmla="*/ 3024336 w 3024336"/>
              <a:gd name="connsiteY2" fmla="*/ 1044116 h 2088232"/>
              <a:gd name="connsiteX3" fmla="*/ 1512168 w 3024336"/>
              <a:gd name="connsiteY3" fmla="*/ 2088232 h 2088232"/>
              <a:gd name="connsiteX4" fmla="*/ 0 w 3024336"/>
              <a:gd name="connsiteY4" fmla="*/ 1044116 h 2088232"/>
              <a:gd name="connsiteX0" fmla="*/ 2248 w 3026584"/>
              <a:gd name="connsiteY0" fmla="*/ 1033842 h 2077958"/>
              <a:gd name="connsiteX1" fmla="*/ 1278110 w 3026584"/>
              <a:gd name="connsiteY1" fmla="*/ 0 h 2077958"/>
              <a:gd name="connsiteX2" fmla="*/ 3026584 w 3026584"/>
              <a:gd name="connsiteY2" fmla="*/ 1033842 h 2077958"/>
              <a:gd name="connsiteX3" fmla="*/ 1514416 w 3026584"/>
              <a:gd name="connsiteY3" fmla="*/ 2077958 h 2077958"/>
              <a:gd name="connsiteX4" fmla="*/ 2248 w 3026584"/>
              <a:gd name="connsiteY4" fmla="*/ 1033842 h 2077958"/>
              <a:gd name="connsiteX0" fmla="*/ 870 w 3025206"/>
              <a:gd name="connsiteY0" fmla="*/ 1003020 h 2047136"/>
              <a:gd name="connsiteX1" fmla="*/ 1687698 w 3025206"/>
              <a:gd name="connsiteY1" fmla="*/ 0 h 2047136"/>
              <a:gd name="connsiteX2" fmla="*/ 3025206 w 3025206"/>
              <a:gd name="connsiteY2" fmla="*/ 1003020 h 2047136"/>
              <a:gd name="connsiteX3" fmla="*/ 1513038 w 3025206"/>
              <a:gd name="connsiteY3" fmla="*/ 2047136 h 2047136"/>
              <a:gd name="connsiteX4" fmla="*/ 870 w 3025206"/>
              <a:gd name="connsiteY4" fmla="*/ 1003020 h 2047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5206" h="2047136">
                <a:moveTo>
                  <a:pt x="870" y="1003020"/>
                </a:moveTo>
                <a:cubicBezTo>
                  <a:pt x="29980" y="661831"/>
                  <a:pt x="852551" y="0"/>
                  <a:pt x="1687698" y="0"/>
                </a:cubicBezTo>
                <a:cubicBezTo>
                  <a:pt x="2522845" y="0"/>
                  <a:pt x="3025206" y="426371"/>
                  <a:pt x="3025206" y="1003020"/>
                </a:cubicBezTo>
                <a:cubicBezTo>
                  <a:pt x="3025206" y="1579669"/>
                  <a:pt x="2348185" y="2047136"/>
                  <a:pt x="1513038" y="2047136"/>
                </a:cubicBezTo>
                <a:cubicBezTo>
                  <a:pt x="677891" y="2047136"/>
                  <a:pt x="-28240" y="1344209"/>
                  <a:pt x="870" y="1003020"/>
                </a:cubicBez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lvl="1"/>
            <a:r>
              <a:rPr lang="nl-NL" dirty="0" smtClean="0">
                <a:latin typeface="Roboto Black" panose="02000000000000000000" pitchFamily="2" charset="0"/>
                <a:ea typeface="Roboto Black" panose="02000000000000000000" pitchFamily="2" charset="0"/>
              </a:rPr>
              <a:t>Business</a:t>
            </a:r>
            <a:endParaRPr lang="nl-NL" dirty="0">
              <a:latin typeface="Roboto Black" panose="02000000000000000000" pitchFamily="2" charset="0"/>
              <a:ea typeface="Roboto Black" panose="02000000000000000000" pitchFamily="2" charset="0"/>
            </a:endParaRPr>
          </a:p>
          <a:p>
            <a:pPr marL="628500" lvl="1" indent="-171409">
              <a:buFont typeface="Arial" panose="020B0604020202020204" pitchFamily="34" charset="0"/>
              <a:buChar char="•"/>
            </a:pPr>
            <a:r>
              <a:rPr lang="en-US" sz="1400" dirty="0">
                <a:latin typeface="Roboto Regular" panose="02000000000000000000" pitchFamily="2" charset="0"/>
                <a:ea typeface="Roboto Regular" panose="02000000000000000000" pitchFamily="2" charset="0"/>
              </a:rPr>
              <a:t>Optimize Online Results</a:t>
            </a:r>
          </a:p>
          <a:p>
            <a:pPr marL="628500" lvl="1" indent="-171409">
              <a:buFont typeface="Arial" panose="020B0604020202020204" pitchFamily="34" charset="0"/>
              <a:buChar char="•"/>
            </a:pPr>
            <a:r>
              <a:rPr lang="en-US" sz="1400" dirty="0">
                <a:latin typeface="Roboto Regular" panose="02000000000000000000" pitchFamily="2" charset="0"/>
                <a:ea typeface="Roboto Regular" panose="02000000000000000000" pitchFamily="2" charset="0"/>
              </a:rPr>
              <a:t>Lower Cost-per-Contact</a:t>
            </a:r>
          </a:p>
          <a:p>
            <a:pPr marL="628500" lvl="1" indent="-171409">
              <a:buFont typeface="Arial" panose="020B0604020202020204" pitchFamily="34" charset="0"/>
              <a:buChar char="•"/>
            </a:pPr>
            <a:r>
              <a:rPr lang="en-US" sz="1400" dirty="0">
                <a:latin typeface="Roboto Regular" panose="02000000000000000000" pitchFamily="2" charset="0"/>
                <a:ea typeface="Roboto Regular" panose="02000000000000000000" pitchFamily="2" charset="0"/>
              </a:rPr>
              <a:t>Reduce IT Dependency</a:t>
            </a:r>
          </a:p>
        </p:txBody>
      </p:sp>
      <p:sp>
        <p:nvSpPr>
          <p:cNvPr id="10" name="Oval 7"/>
          <p:cNvSpPr/>
          <p:nvPr/>
        </p:nvSpPr>
        <p:spPr bwMode="auto">
          <a:xfrm>
            <a:off x="3227165" y="4056524"/>
            <a:ext cx="3024704" cy="2077957"/>
          </a:xfrm>
          <a:custGeom>
            <a:avLst/>
            <a:gdLst>
              <a:gd name="connsiteX0" fmla="*/ 0 w 3024336"/>
              <a:gd name="connsiteY0" fmla="*/ 1044116 h 2088232"/>
              <a:gd name="connsiteX1" fmla="*/ 1512168 w 3024336"/>
              <a:gd name="connsiteY1" fmla="*/ 0 h 2088232"/>
              <a:gd name="connsiteX2" fmla="*/ 3024336 w 3024336"/>
              <a:gd name="connsiteY2" fmla="*/ 1044116 h 2088232"/>
              <a:gd name="connsiteX3" fmla="*/ 1512168 w 3024336"/>
              <a:gd name="connsiteY3" fmla="*/ 2088232 h 2088232"/>
              <a:gd name="connsiteX4" fmla="*/ 0 w 3024336"/>
              <a:gd name="connsiteY4" fmla="*/ 1044116 h 2088232"/>
              <a:gd name="connsiteX0" fmla="*/ 2248 w 3026584"/>
              <a:gd name="connsiteY0" fmla="*/ 1033842 h 2077958"/>
              <a:gd name="connsiteX1" fmla="*/ 1278110 w 3026584"/>
              <a:gd name="connsiteY1" fmla="*/ 0 h 2077958"/>
              <a:gd name="connsiteX2" fmla="*/ 3026584 w 3026584"/>
              <a:gd name="connsiteY2" fmla="*/ 1033842 h 2077958"/>
              <a:gd name="connsiteX3" fmla="*/ 1514416 w 3026584"/>
              <a:gd name="connsiteY3" fmla="*/ 2077958 h 2077958"/>
              <a:gd name="connsiteX4" fmla="*/ 2248 w 3026584"/>
              <a:gd name="connsiteY4" fmla="*/ 1033842 h 2077958"/>
              <a:gd name="connsiteX0" fmla="*/ 4 w 3024340"/>
              <a:gd name="connsiteY0" fmla="*/ 1044116 h 2088232"/>
              <a:gd name="connsiteX1" fmla="*/ 1501898 w 3024340"/>
              <a:gd name="connsiteY1" fmla="*/ 0 h 2088232"/>
              <a:gd name="connsiteX2" fmla="*/ 3024340 w 3024340"/>
              <a:gd name="connsiteY2" fmla="*/ 1044116 h 2088232"/>
              <a:gd name="connsiteX3" fmla="*/ 1512172 w 3024340"/>
              <a:gd name="connsiteY3" fmla="*/ 2088232 h 2088232"/>
              <a:gd name="connsiteX4" fmla="*/ 4 w 3024340"/>
              <a:gd name="connsiteY4" fmla="*/ 1044116 h 2088232"/>
              <a:gd name="connsiteX0" fmla="*/ 368 w 3024704"/>
              <a:gd name="connsiteY0" fmla="*/ 1044116 h 2077957"/>
              <a:gd name="connsiteX1" fmla="*/ 1502262 w 3024704"/>
              <a:gd name="connsiteY1" fmla="*/ 0 h 2077957"/>
              <a:gd name="connsiteX2" fmla="*/ 3024704 w 3024704"/>
              <a:gd name="connsiteY2" fmla="*/ 1044116 h 2077957"/>
              <a:gd name="connsiteX3" fmla="*/ 1399520 w 3024704"/>
              <a:gd name="connsiteY3" fmla="*/ 2077957 h 2077957"/>
              <a:gd name="connsiteX4" fmla="*/ 368 w 3024704"/>
              <a:gd name="connsiteY4" fmla="*/ 1044116 h 2077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4704" h="2077957">
                <a:moveTo>
                  <a:pt x="368" y="1044116"/>
                </a:moveTo>
                <a:cubicBezTo>
                  <a:pt x="17492" y="697790"/>
                  <a:pt x="667115" y="0"/>
                  <a:pt x="1502262" y="0"/>
                </a:cubicBezTo>
                <a:cubicBezTo>
                  <a:pt x="2337409" y="0"/>
                  <a:pt x="3024704" y="467467"/>
                  <a:pt x="3024704" y="1044116"/>
                </a:cubicBezTo>
                <a:cubicBezTo>
                  <a:pt x="3024704" y="1620765"/>
                  <a:pt x="2234667" y="2077957"/>
                  <a:pt x="1399520" y="2077957"/>
                </a:cubicBezTo>
                <a:cubicBezTo>
                  <a:pt x="564373" y="2077957"/>
                  <a:pt x="-16756" y="1390442"/>
                  <a:pt x="368" y="1044116"/>
                </a:cubicBez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lvl="1"/>
            <a:r>
              <a:rPr lang="nl-NL" dirty="0" smtClean="0">
                <a:latin typeface="Roboto Black" panose="02000000000000000000" pitchFamily="2" charset="0"/>
                <a:ea typeface="Roboto Black" panose="02000000000000000000" pitchFamily="2" charset="0"/>
              </a:rPr>
              <a:t>IT</a:t>
            </a:r>
            <a:endParaRPr lang="nl-NL" dirty="0">
              <a:latin typeface="Roboto Black" panose="02000000000000000000" pitchFamily="2" charset="0"/>
              <a:ea typeface="Roboto Black" panose="02000000000000000000" pitchFamily="2" charset="0"/>
            </a:endParaRPr>
          </a:p>
          <a:p>
            <a:pPr marL="628500" lvl="1" indent="-171409">
              <a:buFont typeface="Arial" panose="020B0604020202020204" pitchFamily="34" charset="0"/>
              <a:buChar char="•"/>
            </a:pPr>
            <a:r>
              <a:rPr lang="en-US" sz="1400" dirty="0">
                <a:latin typeface="Roboto Regular" panose="02000000000000000000" pitchFamily="2" charset="0"/>
                <a:ea typeface="Roboto Regular" panose="02000000000000000000" pitchFamily="2" charset="0"/>
              </a:rPr>
              <a:t>Leverage existing Systems</a:t>
            </a:r>
          </a:p>
          <a:p>
            <a:pPr marL="628500" lvl="1" indent="-171409">
              <a:buFont typeface="Arial" panose="020B0604020202020204" pitchFamily="34" charset="0"/>
              <a:buChar char="•"/>
            </a:pPr>
            <a:r>
              <a:rPr lang="en-US" sz="1400" dirty="0">
                <a:latin typeface="Roboto Regular" panose="02000000000000000000" pitchFamily="2" charset="0"/>
                <a:ea typeface="Roboto Regular" panose="02000000000000000000" pitchFamily="2" charset="0"/>
              </a:rPr>
              <a:t>Easy integration</a:t>
            </a:r>
          </a:p>
          <a:p>
            <a:pPr marL="628500" lvl="1" indent="-171409">
              <a:buFont typeface="Arial" panose="020B0604020202020204" pitchFamily="34" charset="0"/>
              <a:buChar char="•"/>
            </a:pPr>
            <a:r>
              <a:rPr lang="en-US" sz="1400" dirty="0">
                <a:latin typeface="Roboto Regular" panose="02000000000000000000" pitchFamily="2" charset="0"/>
                <a:ea typeface="Roboto Regular" panose="02000000000000000000" pitchFamily="2" charset="0"/>
              </a:rPr>
              <a:t>Secure &amp; Performance</a:t>
            </a:r>
          </a:p>
        </p:txBody>
      </p:sp>
      <p:cxnSp>
        <p:nvCxnSpPr>
          <p:cNvPr id="26" name="Curved Connector 25"/>
          <p:cNvCxnSpPr/>
          <p:nvPr/>
        </p:nvCxnSpPr>
        <p:spPr>
          <a:xfrm>
            <a:off x="3635896" y="2914670"/>
            <a:ext cx="2088232" cy="12700"/>
          </a:xfrm>
          <a:prstGeom prst="curvedConnector3">
            <a:avLst/>
          </a:prstGeom>
          <a:ln>
            <a:solidFill>
              <a:schemeClr val="accent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8" name="Curved Connector 27"/>
          <p:cNvCxnSpPr/>
          <p:nvPr/>
        </p:nvCxnSpPr>
        <p:spPr>
          <a:xfrm rot="16200000" flipH="1">
            <a:off x="3204656" y="3441236"/>
            <a:ext cx="1152129" cy="1107107"/>
          </a:xfrm>
          <a:prstGeom prst="curvedConnector3">
            <a:avLst/>
          </a:prstGeom>
          <a:ln>
            <a:solidFill>
              <a:schemeClr val="accent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0" name="Curved Connector 29"/>
          <p:cNvCxnSpPr/>
          <p:nvPr/>
        </p:nvCxnSpPr>
        <p:spPr>
          <a:xfrm rot="5400000">
            <a:off x="5195911" y="3514898"/>
            <a:ext cx="1152128" cy="959789"/>
          </a:xfrm>
          <a:prstGeom prst="curvedConnector3">
            <a:avLst/>
          </a:prstGeom>
          <a:ln>
            <a:solidFill>
              <a:schemeClr val="accent1"/>
            </a:solidFill>
            <a:headEnd type="arrow"/>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10621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Key Elements of </a:t>
            </a:r>
            <a:r>
              <a:rPr lang="en-US" dirty="0" err="1"/>
              <a:t>B</a:t>
            </a:r>
            <a:r>
              <a:rPr lang="en-US" dirty="0" err="1" smtClean="0"/>
              <a:t>ackbase</a:t>
            </a:r>
            <a:r>
              <a:rPr lang="en-US" dirty="0" smtClean="0"/>
              <a:t> CXP</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80</a:t>
            </a:fld>
            <a:endParaRPr lang="en-US" dirty="0"/>
          </a:p>
        </p:txBody>
      </p:sp>
      <p:sp>
        <p:nvSpPr>
          <p:cNvPr id="3" name="Content Placeholder 2"/>
          <p:cNvSpPr>
            <a:spLocks noGrp="1"/>
          </p:cNvSpPr>
          <p:nvPr>
            <p:ph type="body" sz="quarter" idx="14"/>
          </p:nvPr>
        </p:nvSpPr>
        <p:spPr/>
        <p:txBody>
          <a:bodyPr/>
          <a:lstStyle/>
          <a:p>
            <a:r>
              <a:rPr lang="en-US" sz="3000" dirty="0"/>
              <a:t>A component model</a:t>
            </a:r>
          </a:p>
          <a:p>
            <a:r>
              <a:rPr lang="en-US" sz="3000" dirty="0"/>
              <a:t>Flexible rendering and support for multi-device delivery</a:t>
            </a:r>
          </a:p>
          <a:p>
            <a:r>
              <a:rPr lang="en-US" sz="3000" dirty="0"/>
              <a:t>Personalization</a:t>
            </a:r>
          </a:p>
          <a:p>
            <a:r>
              <a:rPr lang="en-US" sz="3000" dirty="0"/>
              <a:t>The ability to integrate with a wide range of technologies </a:t>
            </a:r>
          </a:p>
          <a:p>
            <a:r>
              <a:rPr lang="en-US" sz="3000" dirty="0"/>
              <a:t>Content services</a:t>
            </a:r>
          </a:p>
          <a:p>
            <a:r>
              <a:rPr lang="en-US" sz="3000" dirty="0">
                <a:solidFill>
                  <a:schemeClr val="bg1"/>
                </a:solidFill>
                <a:latin typeface="Roboto Black" panose="02000000000000000000" pitchFamily="2" charset="0"/>
                <a:ea typeface="Roboto Black" panose="02000000000000000000" pitchFamily="2" charset="0"/>
              </a:rPr>
              <a:t>Security administration</a:t>
            </a:r>
          </a:p>
          <a:p>
            <a:r>
              <a:rPr lang="en-US" sz="3000" dirty="0"/>
              <a:t>Targeting</a:t>
            </a:r>
          </a:p>
          <a:p>
            <a:r>
              <a:rPr lang="en-US" sz="3000" dirty="0"/>
              <a:t>Publishing</a:t>
            </a:r>
          </a:p>
          <a:p>
            <a:endParaRPr lang="en-US" sz="3000" dirty="0"/>
          </a:p>
        </p:txBody>
      </p:sp>
    </p:spTree>
    <p:extLst>
      <p:ext uri="{BB962C8B-B14F-4D97-AF65-F5344CB8AC3E}">
        <p14:creationId xmlns:p14="http://schemas.microsoft.com/office/powerpoint/2010/main" val="260175169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FF59741-7650-A046-95B5-8D31235C520E}" type="slidenum">
              <a:rPr lang="en-US" smtClean="0"/>
              <a:pPr/>
              <a:t>81</a:t>
            </a:fld>
            <a:endParaRPr lang="en-US" dirty="0"/>
          </a:p>
        </p:txBody>
      </p:sp>
      <p:sp>
        <p:nvSpPr>
          <p:cNvPr id="5" name="Text Placeholder 4"/>
          <p:cNvSpPr>
            <a:spLocks noGrp="1"/>
          </p:cNvSpPr>
          <p:nvPr>
            <p:ph type="body" sz="quarter" idx="11"/>
          </p:nvPr>
        </p:nvSpPr>
        <p:spPr/>
        <p:txBody>
          <a:bodyPr/>
          <a:lstStyle/>
          <a:p>
            <a:r>
              <a:rPr lang="en-US" dirty="0" smtClean="0"/>
              <a:t>Portal Security</a:t>
            </a:r>
            <a:endParaRPr lang="en-US" dirty="0"/>
          </a:p>
        </p:txBody>
      </p:sp>
      <p:sp>
        <p:nvSpPr>
          <p:cNvPr id="6" name="Text Placeholder 5"/>
          <p:cNvSpPr>
            <a:spLocks noGrp="1"/>
          </p:cNvSpPr>
          <p:nvPr>
            <p:ph type="body" sz="quarter" idx="12"/>
          </p:nvPr>
        </p:nvSpPr>
        <p:spPr/>
        <p:txBody>
          <a:bodyPr/>
          <a:lstStyle/>
          <a:p>
            <a:r>
              <a:rPr lang="en-US" dirty="0"/>
              <a:t>Portal Essentials</a:t>
            </a:r>
          </a:p>
        </p:txBody>
      </p:sp>
    </p:spTree>
    <p:extLst>
      <p:ext uri="{BB962C8B-B14F-4D97-AF65-F5344CB8AC3E}">
        <p14:creationId xmlns:p14="http://schemas.microsoft.com/office/powerpoint/2010/main" val="53427437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Security Services</a:t>
            </a:r>
            <a:endParaRPr lang="en-US" dirty="0"/>
          </a:p>
        </p:txBody>
      </p:sp>
      <p:sp>
        <p:nvSpPr>
          <p:cNvPr id="2" name="Slide Number Placeholder 1"/>
          <p:cNvSpPr>
            <a:spLocks noGrp="1"/>
          </p:cNvSpPr>
          <p:nvPr>
            <p:ph type="sldNum" sz="quarter" idx="4"/>
          </p:nvPr>
        </p:nvSpPr>
        <p:spPr/>
        <p:txBody>
          <a:bodyPr/>
          <a:lstStyle/>
          <a:p>
            <a:fld id="{6FF59741-7650-A046-95B5-8D31235C520E}" type="slidenum">
              <a:rPr lang="en-US" smtClean="0"/>
              <a:pPr/>
              <a:t>82</a:t>
            </a:fld>
            <a:endParaRPr lang="en-US" dirty="0"/>
          </a:p>
        </p:txBody>
      </p:sp>
      <p:sp>
        <p:nvSpPr>
          <p:cNvPr id="38" name="Freeform 12"/>
          <p:cNvSpPr>
            <a:spLocks/>
          </p:cNvSpPr>
          <p:nvPr/>
        </p:nvSpPr>
        <p:spPr bwMode="auto">
          <a:xfrm>
            <a:off x="755576" y="2060851"/>
            <a:ext cx="5600713" cy="1921311"/>
          </a:xfrm>
          <a:custGeom>
            <a:avLst/>
            <a:gdLst>
              <a:gd name="T0" fmla="*/ 190 w 21600"/>
              <a:gd name="T1" fmla="*/ 0 h 21600"/>
              <a:gd name="T2" fmla="*/ 0 w 21600"/>
              <a:gd name="T3" fmla="*/ 20700 h 21600"/>
              <a:gd name="T4" fmla="*/ 21600 w 21600"/>
              <a:gd name="T5" fmla="*/ 21600 h 21600"/>
              <a:gd name="T6" fmla="*/ 21267 w 21600"/>
              <a:gd name="T7" fmla="*/ 0 h 21600"/>
              <a:gd name="T8" fmla="*/ 190 w 21600"/>
              <a:gd name="T9" fmla="*/ 0 h 21600"/>
              <a:gd name="T10" fmla="*/ 190 w 21600"/>
              <a:gd name="T11" fmla="*/ 0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0" y="0"/>
                </a:moveTo>
                <a:lnTo>
                  <a:pt x="0" y="20700"/>
                </a:lnTo>
                <a:lnTo>
                  <a:pt x="21600" y="21600"/>
                </a:lnTo>
                <a:lnTo>
                  <a:pt x="21267" y="0"/>
                </a:lnTo>
                <a:lnTo>
                  <a:pt x="190" y="0"/>
                </a:lnTo>
                <a:close/>
                <a:moveTo>
                  <a:pt x="190" y="0"/>
                </a:moveTo>
              </a:path>
            </a:pathLst>
          </a:custGeom>
          <a:solidFill>
            <a:schemeClr val="tx1">
              <a:lumMod val="25000"/>
              <a:lumOff val="75000"/>
            </a:schemeClr>
          </a:solidFill>
          <a:ln w="6350" cap="flat">
            <a:noFill/>
            <a:prstDash val="solid"/>
            <a:miter lim="800000"/>
            <a:headEnd type="none" w="med" len="med"/>
            <a:tailEnd type="none" w="med" len="med"/>
          </a:ln>
        </p:spPr>
        <p:txBody>
          <a:bodyPr lIns="0" tIns="0" rIns="0" bIns="0"/>
          <a:lstStyle/>
          <a:p>
            <a:pPr>
              <a:defRPr/>
            </a:pPr>
            <a:endParaRPr lang="en-US" sz="1000">
              <a:solidFill>
                <a:schemeClr val="tx2">
                  <a:lumMod val="50000"/>
                  <a:lumOff val="50000"/>
                </a:schemeClr>
              </a:solidFill>
              <a:latin typeface="Roboto Light" pitchFamily="2" charset="0"/>
              <a:ea typeface="Roboto Light" pitchFamily="2" charset="0"/>
            </a:endParaRPr>
          </a:p>
        </p:txBody>
      </p:sp>
      <p:sp>
        <p:nvSpPr>
          <p:cNvPr id="39" name="Rectangle 9"/>
          <p:cNvSpPr>
            <a:spLocks noChangeArrowheads="1"/>
          </p:cNvSpPr>
          <p:nvPr/>
        </p:nvSpPr>
        <p:spPr bwMode="auto">
          <a:xfrm>
            <a:off x="3038507" y="4947840"/>
            <a:ext cx="5206787" cy="844914"/>
          </a:xfrm>
          <a:custGeom>
            <a:avLst/>
            <a:gdLst>
              <a:gd name="connsiteX0" fmla="*/ 0 w 5168687"/>
              <a:gd name="connsiteY0" fmla="*/ 0 h 837294"/>
              <a:gd name="connsiteX1" fmla="*/ 5168687 w 5168687"/>
              <a:gd name="connsiteY1" fmla="*/ 0 h 837294"/>
              <a:gd name="connsiteX2" fmla="*/ 5168687 w 5168687"/>
              <a:gd name="connsiteY2" fmla="*/ 837294 h 837294"/>
              <a:gd name="connsiteX3" fmla="*/ 0 w 5168687"/>
              <a:gd name="connsiteY3" fmla="*/ 837294 h 837294"/>
              <a:gd name="connsiteX4" fmla="*/ 0 w 5168687"/>
              <a:gd name="connsiteY4" fmla="*/ 0 h 837294"/>
              <a:gd name="connsiteX0" fmla="*/ 0 w 5206787"/>
              <a:gd name="connsiteY0" fmla="*/ 0 h 844914"/>
              <a:gd name="connsiteX1" fmla="*/ 5168687 w 5206787"/>
              <a:gd name="connsiteY1" fmla="*/ 0 h 844914"/>
              <a:gd name="connsiteX2" fmla="*/ 5206787 w 5206787"/>
              <a:gd name="connsiteY2" fmla="*/ 844914 h 844914"/>
              <a:gd name="connsiteX3" fmla="*/ 0 w 5206787"/>
              <a:gd name="connsiteY3" fmla="*/ 837294 h 844914"/>
              <a:gd name="connsiteX4" fmla="*/ 0 w 5206787"/>
              <a:gd name="connsiteY4" fmla="*/ 0 h 84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787" h="844914">
                <a:moveTo>
                  <a:pt x="0" y="0"/>
                </a:moveTo>
                <a:lnTo>
                  <a:pt x="5168687" y="0"/>
                </a:lnTo>
                <a:lnTo>
                  <a:pt x="5206787" y="844914"/>
                </a:lnTo>
                <a:lnTo>
                  <a:pt x="0" y="837294"/>
                </a:lnTo>
                <a:lnTo>
                  <a:pt x="0" y="0"/>
                </a:lnTo>
                <a:close/>
              </a:path>
            </a:pathLst>
          </a:custGeom>
          <a:solidFill>
            <a:schemeClr val="tx1">
              <a:lumMod val="25000"/>
              <a:lumOff val="75000"/>
            </a:schemeClr>
          </a:solidFill>
          <a:ln w="9525">
            <a:noFill/>
            <a:prstDash val="dash"/>
            <a:miter lim="800000"/>
            <a:headEnd/>
            <a:tailEnd/>
          </a:ln>
        </p:spPr>
        <p:txBody>
          <a:bodyPr wrap="none" lIns="91414" tIns="45707" rIns="91414" bIns="45707"/>
          <a:lstStyle/>
          <a:p>
            <a:pPr algn="ctr">
              <a:buSzPct val="45000"/>
              <a:buFont typeface="Wingdings" pitchFamily="2" charset="2"/>
              <a:buNone/>
              <a:defRPr/>
            </a:pPr>
            <a:r>
              <a:rPr lang="en-US" sz="1100" dirty="0">
                <a:solidFill>
                  <a:schemeClr val="tx2">
                    <a:lumMod val="75000"/>
                    <a:lumOff val="25000"/>
                  </a:schemeClr>
                </a:solidFill>
                <a:latin typeface="Roboto Light" pitchFamily="2" charset="0"/>
                <a:ea typeface="Roboto Light" pitchFamily="2" charset="0"/>
              </a:rPr>
              <a:t>Authentication Provider</a:t>
            </a:r>
          </a:p>
        </p:txBody>
      </p:sp>
      <p:sp>
        <p:nvSpPr>
          <p:cNvPr id="40" name="Line 15"/>
          <p:cNvSpPr>
            <a:spLocks noChangeShapeType="1"/>
          </p:cNvSpPr>
          <p:nvPr/>
        </p:nvSpPr>
        <p:spPr bwMode="auto">
          <a:xfrm>
            <a:off x="2572989" y="3067834"/>
            <a:ext cx="429793" cy="0"/>
          </a:xfrm>
          <a:prstGeom prst="line">
            <a:avLst/>
          </a:prstGeom>
          <a:noFill/>
          <a:ln w="9525">
            <a:solidFill>
              <a:srgbClr val="C0C0C0"/>
            </a:solidFill>
            <a:round/>
            <a:headEnd type="triangle" w="med" len="med"/>
            <a:tailEnd type="triangle" w="med" len="med"/>
          </a:ln>
        </p:spPr>
        <p:txBody>
          <a:bodyPr wrap="none" lIns="91414" tIns="45707" rIns="91414" bIns="45707" anchor="ctr"/>
          <a:lstStyle/>
          <a:p>
            <a:pPr>
              <a:defRPr/>
            </a:pPr>
            <a:endParaRPr lang="en-US" sz="1000">
              <a:solidFill>
                <a:srgbClr val="FFFFFF">
                  <a:lumMod val="50000"/>
                </a:srgbClr>
              </a:solidFill>
              <a:latin typeface="Roboto Light" pitchFamily="2" charset="0"/>
              <a:ea typeface="Roboto Light" pitchFamily="2" charset="0"/>
            </a:endParaRPr>
          </a:p>
        </p:txBody>
      </p:sp>
      <p:sp>
        <p:nvSpPr>
          <p:cNvPr id="41" name="Text Box 22"/>
          <p:cNvSpPr txBox="1">
            <a:spLocks noChangeArrowheads="1"/>
          </p:cNvSpPr>
          <p:nvPr/>
        </p:nvSpPr>
        <p:spPr bwMode="auto">
          <a:xfrm>
            <a:off x="5074582" y="2135647"/>
            <a:ext cx="1000587" cy="246217"/>
          </a:xfrm>
          <a:prstGeom prst="rect">
            <a:avLst/>
          </a:prstGeom>
          <a:noFill/>
          <a:ln w="9525">
            <a:noFill/>
            <a:miter lim="800000"/>
            <a:headEnd/>
            <a:tailEnd/>
          </a:ln>
        </p:spPr>
        <p:txBody>
          <a:bodyPr wrap="none" lIns="91414" tIns="45707" rIns="91414" bIns="45707">
            <a:spAutoFit/>
          </a:bodyPr>
          <a:lstStyle/>
          <a:p>
            <a:pPr>
              <a:defRPr/>
            </a:pPr>
            <a:r>
              <a:rPr lang="en-US" sz="1000" dirty="0">
                <a:solidFill>
                  <a:schemeClr val="tx2">
                    <a:lumMod val="50000"/>
                    <a:lumOff val="50000"/>
                  </a:schemeClr>
                </a:solidFill>
                <a:latin typeface="Roboto Black" pitchFamily="2" charset="0"/>
                <a:ea typeface="Roboto Black" pitchFamily="2" charset="0"/>
              </a:rPr>
              <a:t>Local Widgets</a:t>
            </a:r>
          </a:p>
        </p:txBody>
      </p:sp>
      <p:sp>
        <p:nvSpPr>
          <p:cNvPr id="76" name="Rectangle 24"/>
          <p:cNvSpPr>
            <a:spLocks noChangeArrowheads="1"/>
          </p:cNvSpPr>
          <p:nvPr/>
        </p:nvSpPr>
        <p:spPr bwMode="auto">
          <a:xfrm>
            <a:off x="3765247" y="4492376"/>
            <a:ext cx="4386467" cy="312396"/>
          </a:xfrm>
          <a:custGeom>
            <a:avLst/>
            <a:gdLst>
              <a:gd name="connsiteX0" fmla="*/ 0 w 4355987"/>
              <a:gd name="connsiteY0" fmla="*/ 0 h 304776"/>
              <a:gd name="connsiteX1" fmla="*/ 4355987 w 4355987"/>
              <a:gd name="connsiteY1" fmla="*/ 0 h 304776"/>
              <a:gd name="connsiteX2" fmla="*/ 4355987 w 4355987"/>
              <a:gd name="connsiteY2" fmla="*/ 304776 h 304776"/>
              <a:gd name="connsiteX3" fmla="*/ 0 w 4355987"/>
              <a:gd name="connsiteY3" fmla="*/ 304776 h 304776"/>
              <a:gd name="connsiteX4" fmla="*/ 0 w 4355987"/>
              <a:gd name="connsiteY4" fmla="*/ 0 h 304776"/>
              <a:gd name="connsiteX0" fmla="*/ 0 w 4401707"/>
              <a:gd name="connsiteY0" fmla="*/ 0 h 312396"/>
              <a:gd name="connsiteX1" fmla="*/ 4355987 w 4401707"/>
              <a:gd name="connsiteY1" fmla="*/ 0 h 312396"/>
              <a:gd name="connsiteX2" fmla="*/ 4401707 w 4401707"/>
              <a:gd name="connsiteY2" fmla="*/ 312396 h 312396"/>
              <a:gd name="connsiteX3" fmla="*/ 0 w 4401707"/>
              <a:gd name="connsiteY3" fmla="*/ 304776 h 312396"/>
              <a:gd name="connsiteX4" fmla="*/ 0 w 4401707"/>
              <a:gd name="connsiteY4" fmla="*/ 0 h 312396"/>
              <a:gd name="connsiteX0" fmla="*/ 0 w 4386467"/>
              <a:gd name="connsiteY0" fmla="*/ 0 h 312396"/>
              <a:gd name="connsiteX1" fmla="*/ 4355987 w 4386467"/>
              <a:gd name="connsiteY1" fmla="*/ 0 h 312396"/>
              <a:gd name="connsiteX2" fmla="*/ 4386467 w 4386467"/>
              <a:gd name="connsiteY2" fmla="*/ 312396 h 312396"/>
              <a:gd name="connsiteX3" fmla="*/ 0 w 4386467"/>
              <a:gd name="connsiteY3" fmla="*/ 304776 h 312396"/>
              <a:gd name="connsiteX4" fmla="*/ 0 w 4386467"/>
              <a:gd name="connsiteY4" fmla="*/ 0 h 31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6467" h="312396">
                <a:moveTo>
                  <a:pt x="0" y="0"/>
                </a:moveTo>
                <a:lnTo>
                  <a:pt x="4355987" y="0"/>
                </a:lnTo>
                <a:lnTo>
                  <a:pt x="4386467" y="312396"/>
                </a:lnTo>
                <a:lnTo>
                  <a:pt x="0" y="304776"/>
                </a:lnTo>
                <a:lnTo>
                  <a:pt x="0" y="0"/>
                </a:lnTo>
                <a:close/>
              </a:path>
            </a:pathLst>
          </a:custGeom>
          <a:solidFill>
            <a:schemeClr val="tx1">
              <a:lumMod val="25000"/>
              <a:lumOff val="75000"/>
            </a:schemeClr>
          </a:solidFill>
          <a:ln w="9525">
            <a:noFill/>
            <a:prstDash val="dash"/>
            <a:miter lim="800000"/>
            <a:headEnd/>
            <a:tailEnd/>
          </a:ln>
        </p:spPr>
        <p:txBody>
          <a:bodyPr wrap="none" lIns="91414" tIns="45707" rIns="91414" bIns="45707" anchor="ctr"/>
          <a:lstStyle/>
          <a:p>
            <a:pPr algn="ctr">
              <a:lnSpc>
                <a:spcPct val="76000"/>
              </a:lnSpc>
              <a:buSzPct val="45000"/>
              <a:buFont typeface="Wingdings" pitchFamily="2" charset="2"/>
              <a:buNone/>
            </a:pPr>
            <a:r>
              <a:rPr lang="en-US" sz="1000">
                <a:solidFill>
                  <a:schemeClr val="tx2">
                    <a:lumMod val="75000"/>
                    <a:lumOff val="25000"/>
                  </a:schemeClr>
                </a:solidFill>
                <a:latin typeface="Roboto Light" pitchFamily="2" charset="0"/>
                <a:ea typeface="Roboto Light" pitchFamily="2" charset="0"/>
              </a:rPr>
              <a:t>SSO Service</a:t>
            </a:r>
          </a:p>
        </p:txBody>
      </p:sp>
      <p:sp>
        <p:nvSpPr>
          <p:cNvPr id="77" name="Freeform 12"/>
          <p:cNvSpPr>
            <a:spLocks/>
          </p:cNvSpPr>
          <p:nvPr/>
        </p:nvSpPr>
        <p:spPr bwMode="auto">
          <a:xfrm>
            <a:off x="6508113" y="2060851"/>
            <a:ext cx="1613122" cy="1921311"/>
          </a:xfrm>
          <a:custGeom>
            <a:avLst/>
            <a:gdLst>
              <a:gd name="T0" fmla="*/ 190 w 21600"/>
              <a:gd name="T1" fmla="*/ 0 h 21600"/>
              <a:gd name="T2" fmla="*/ 0 w 21600"/>
              <a:gd name="T3" fmla="*/ 20700 h 21600"/>
              <a:gd name="T4" fmla="*/ 21600 w 21600"/>
              <a:gd name="T5" fmla="*/ 21600 h 21600"/>
              <a:gd name="T6" fmla="*/ 21267 w 21600"/>
              <a:gd name="T7" fmla="*/ 0 h 21600"/>
              <a:gd name="T8" fmla="*/ 190 w 21600"/>
              <a:gd name="T9" fmla="*/ 0 h 21600"/>
              <a:gd name="T10" fmla="*/ 190 w 21600"/>
              <a:gd name="T11" fmla="*/ 0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0" y="0"/>
                </a:moveTo>
                <a:lnTo>
                  <a:pt x="0" y="20700"/>
                </a:lnTo>
                <a:lnTo>
                  <a:pt x="21600" y="21600"/>
                </a:lnTo>
                <a:lnTo>
                  <a:pt x="21267" y="0"/>
                </a:lnTo>
                <a:lnTo>
                  <a:pt x="190" y="0"/>
                </a:lnTo>
                <a:close/>
                <a:moveTo>
                  <a:pt x="190" y="0"/>
                </a:moveTo>
              </a:path>
            </a:pathLst>
          </a:custGeom>
          <a:solidFill>
            <a:schemeClr val="tx1">
              <a:lumMod val="25000"/>
              <a:lumOff val="75000"/>
            </a:schemeClr>
          </a:solidFill>
          <a:ln w="6350" cap="flat">
            <a:noFill/>
            <a:prstDash val="solid"/>
            <a:miter lim="800000"/>
            <a:headEnd type="none" w="med" len="med"/>
            <a:tailEnd type="none" w="med" len="med"/>
          </a:ln>
        </p:spPr>
        <p:txBody>
          <a:bodyPr lIns="0" tIns="0" rIns="0" bIns="0"/>
          <a:lstStyle/>
          <a:p>
            <a:pPr>
              <a:defRPr/>
            </a:pPr>
            <a:endParaRPr lang="en-US" sz="1000">
              <a:solidFill>
                <a:srgbClr val="FFFFFF">
                  <a:lumMod val="50000"/>
                </a:srgbClr>
              </a:solidFill>
              <a:latin typeface="Roboto Light" pitchFamily="2" charset="0"/>
              <a:ea typeface="Roboto Light" pitchFamily="2" charset="0"/>
            </a:endParaRPr>
          </a:p>
        </p:txBody>
      </p:sp>
      <p:sp>
        <p:nvSpPr>
          <p:cNvPr id="78" name="Text Box 22"/>
          <p:cNvSpPr txBox="1">
            <a:spLocks noChangeArrowheads="1"/>
          </p:cNvSpPr>
          <p:nvPr/>
        </p:nvSpPr>
        <p:spPr bwMode="auto">
          <a:xfrm>
            <a:off x="6759119" y="2153509"/>
            <a:ext cx="1132033" cy="246217"/>
          </a:xfrm>
          <a:prstGeom prst="rect">
            <a:avLst/>
          </a:prstGeom>
          <a:noFill/>
          <a:ln w="9525">
            <a:noFill/>
            <a:miter lim="800000"/>
            <a:headEnd/>
            <a:tailEnd/>
          </a:ln>
        </p:spPr>
        <p:txBody>
          <a:bodyPr wrap="none" lIns="91414" tIns="45707" rIns="91414" bIns="45707">
            <a:spAutoFit/>
          </a:bodyPr>
          <a:lstStyle/>
          <a:p>
            <a:pPr>
              <a:defRPr/>
            </a:pPr>
            <a:r>
              <a:rPr lang="en-US" sz="1000" dirty="0">
                <a:solidFill>
                  <a:schemeClr val="tx2">
                    <a:lumMod val="50000"/>
                    <a:lumOff val="50000"/>
                  </a:schemeClr>
                </a:solidFill>
                <a:latin typeface="Roboto Black" pitchFamily="2" charset="0"/>
                <a:ea typeface="Roboto Black" pitchFamily="2" charset="0"/>
              </a:rPr>
              <a:t>Remote Widgets</a:t>
            </a:r>
          </a:p>
        </p:txBody>
      </p:sp>
      <p:sp>
        <p:nvSpPr>
          <p:cNvPr id="79" name="Freeform 18"/>
          <p:cNvSpPr>
            <a:spLocks/>
          </p:cNvSpPr>
          <p:nvPr/>
        </p:nvSpPr>
        <p:spPr bwMode="auto">
          <a:xfrm>
            <a:off x="3190329" y="5252614"/>
            <a:ext cx="711113" cy="380690"/>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1">
              <a:lumMod val="50000"/>
              <a:lumOff val="50000"/>
            </a:schemeClr>
          </a:solidFill>
          <a:ln w="9525" cap="flat">
            <a:noFill/>
            <a:prstDash val="solid"/>
            <a:miter lim="800000"/>
            <a:headEnd type="none" w="med" len="med"/>
            <a:tailEnd type="none" w="med" len="med"/>
          </a:ln>
        </p:spPr>
        <p:txBody>
          <a:bodyPr lIns="0" tIns="0" rIns="0" bIns="0" anchor="ctr" anchorCtr="1"/>
          <a:lstStyle/>
          <a:p>
            <a:pPr>
              <a:defRPr/>
            </a:pPr>
            <a:r>
              <a:rPr lang="en-US" sz="1000" dirty="0">
                <a:solidFill>
                  <a:schemeClr val="bg1"/>
                </a:solidFill>
                <a:latin typeface="Roboto Light" pitchFamily="2" charset="0"/>
                <a:ea typeface="Roboto Light" pitchFamily="2" charset="0"/>
              </a:rPr>
              <a:t>MSAD</a:t>
            </a:r>
          </a:p>
        </p:txBody>
      </p:sp>
      <p:sp>
        <p:nvSpPr>
          <p:cNvPr id="80" name="Freeform 18"/>
          <p:cNvSpPr>
            <a:spLocks/>
          </p:cNvSpPr>
          <p:nvPr/>
        </p:nvSpPr>
        <p:spPr bwMode="auto">
          <a:xfrm>
            <a:off x="4028706" y="5252614"/>
            <a:ext cx="711113" cy="380690"/>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1">
              <a:lumMod val="50000"/>
              <a:lumOff val="50000"/>
            </a:schemeClr>
          </a:solidFill>
          <a:ln w="9525" cap="flat">
            <a:noFill/>
            <a:prstDash val="solid"/>
            <a:miter lim="800000"/>
            <a:headEnd type="none" w="med" len="med"/>
            <a:tailEnd type="none" w="med" len="med"/>
          </a:ln>
        </p:spPr>
        <p:txBody>
          <a:bodyPr lIns="0" tIns="0" rIns="0" bIns="0" anchor="ctr" anchorCtr="1"/>
          <a:lstStyle/>
          <a:p>
            <a:r>
              <a:rPr lang="en-US" sz="1000" dirty="0">
                <a:solidFill>
                  <a:schemeClr val="bg1"/>
                </a:solidFill>
                <a:latin typeface="Roboto Light" pitchFamily="2" charset="0"/>
                <a:ea typeface="Roboto Light" pitchFamily="2" charset="0"/>
              </a:rPr>
              <a:t>LDAP</a:t>
            </a:r>
          </a:p>
        </p:txBody>
      </p:sp>
      <p:sp>
        <p:nvSpPr>
          <p:cNvPr id="81" name="Freeform 18"/>
          <p:cNvSpPr>
            <a:spLocks/>
          </p:cNvSpPr>
          <p:nvPr/>
        </p:nvSpPr>
        <p:spPr bwMode="auto">
          <a:xfrm>
            <a:off x="4841406" y="5252614"/>
            <a:ext cx="711113" cy="380690"/>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1">
              <a:lumMod val="50000"/>
              <a:lumOff val="50000"/>
            </a:schemeClr>
          </a:solidFill>
          <a:ln w="9525" cap="flat">
            <a:noFill/>
            <a:prstDash val="solid"/>
            <a:miter lim="800000"/>
            <a:headEnd type="none" w="med" len="med"/>
            <a:tailEnd type="none" w="med" len="med"/>
          </a:ln>
        </p:spPr>
        <p:txBody>
          <a:bodyPr lIns="0" tIns="0" rIns="0" bIns="0" anchor="ctr" anchorCtr="1"/>
          <a:lstStyle/>
          <a:p>
            <a:r>
              <a:rPr lang="en-US" sz="1000" dirty="0">
                <a:solidFill>
                  <a:schemeClr val="bg1"/>
                </a:solidFill>
                <a:latin typeface="Roboto Light" pitchFamily="2" charset="0"/>
                <a:ea typeface="Roboto Light" pitchFamily="2" charset="0"/>
              </a:rPr>
              <a:t>SAML</a:t>
            </a:r>
          </a:p>
        </p:txBody>
      </p:sp>
      <p:sp>
        <p:nvSpPr>
          <p:cNvPr id="82" name="Freeform 18"/>
          <p:cNvSpPr>
            <a:spLocks/>
          </p:cNvSpPr>
          <p:nvPr/>
        </p:nvSpPr>
        <p:spPr bwMode="auto">
          <a:xfrm>
            <a:off x="5646294" y="5252614"/>
            <a:ext cx="711113" cy="380690"/>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1">
              <a:lumMod val="50000"/>
              <a:lumOff val="50000"/>
            </a:schemeClr>
          </a:solidFill>
          <a:ln w="9525" cap="flat">
            <a:noFill/>
            <a:prstDash val="solid"/>
            <a:miter lim="800000"/>
            <a:headEnd type="none" w="med" len="med"/>
            <a:tailEnd type="none" w="med" len="med"/>
          </a:ln>
        </p:spPr>
        <p:txBody>
          <a:bodyPr lIns="0" tIns="0" rIns="0" bIns="0" anchor="ctr" anchorCtr="1"/>
          <a:lstStyle/>
          <a:p>
            <a:r>
              <a:rPr lang="en-US" sz="1000" dirty="0" err="1">
                <a:solidFill>
                  <a:schemeClr val="bg1"/>
                </a:solidFill>
                <a:latin typeface="Roboto Light" pitchFamily="2" charset="0"/>
                <a:ea typeface="Roboto Light" pitchFamily="2" charset="0"/>
              </a:rPr>
              <a:t>OpenID</a:t>
            </a:r>
            <a:endParaRPr lang="en-US" sz="1000" dirty="0">
              <a:solidFill>
                <a:schemeClr val="bg1"/>
              </a:solidFill>
              <a:latin typeface="Roboto Light" pitchFamily="2" charset="0"/>
              <a:ea typeface="Roboto Light" pitchFamily="2" charset="0"/>
            </a:endParaRPr>
          </a:p>
        </p:txBody>
      </p:sp>
      <p:sp>
        <p:nvSpPr>
          <p:cNvPr id="83" name="Freeform 18"/>
          <p:cNvSpPr>
            <a:spLocks/>
          </p:cNvSpPr>
          <p:nvPr/>
        </p:nvSpPr>
        <p:spPr bwMode="auto">
          <a:xfrm>
            <a:off x="6466809" y="5252614"/>
            <a:ext cx="711113" cy="380690"/>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1">
              <a:lumMod val="50000"/>
              <a:lumOff val="50000"/>
            </a:schemeClr>
          </a:solidFill>
          <a:ln w="9525" cap="flat">
            <a:noFill/>
            <a:prstDash val="solid"/>
            <a:miter lim="800000"/>
            <a:headEnd type="none" w="med" len="med"/>
            <a:tailEnd type="none" w="med" len="med"/>
          </a:ln>
        </p:spPr>
        <p:txBody>
          <a:bodyPr lIns="0" tIns="0" rIns="0" bIns="0" anchor="ctr" anchorCtr="1"/>
          <a:lstStyle/>
          <a:p>
            <a:r>
              <a:rPr lang="en-US" sz="1000" dirty="0" err="1">
                <a:solidFill>
                  <a:schemeClr val="bg1"/>
                </a:solidFill>
                <a:latin typeface="Roboto Light" pitchFamily="2" charset="0"/>
                <a:ea typeface="Roboto Light" pitchFamily="2" charset="0"/>
              </a:rPr>
              <a:t>OAuth</a:t>
            </a:r>
            <a:endParaRPr lang="en-US" sz="1000" dirty="0">
              <a:solidFill>
                <a:schemeClr val="bg1"/>
              </a:solidFill>
              <a:latin typeface="Roboto Light" pitchFamily="2" charset="0"/>
              <a:ea typeface="Roboto Light" pitchFamily="2" charset="0"/>
            </a:endParaRPr>
          </a:p>
        </p:txBody>
      </p:sp>
      <p:sp>
        <p:nvSpPr>
          <p:cNvPr id="84" name="Freeform 18"/>
          <p:cNvSpPr>
            <a:spLocks/>
          </p:cNvSpPr>
          <p:nvPr/>
        </p:nvSpPr>
        <p:spPr bwMode="auto">
          <a:xfrm>
            <a:off x="7279511" y="5252614"/>
            <a:ext cx="712229" cy="380690"/>
          </a:xfrm>
          <a:custGeom>
            <a:avLst/>
            <a:gdLst>
              <a:gd name="T0" fmla="*/ 56383782 w 21482"/>
              <a:gd name="T1" fmla="*/ 331073950 h 21600"/>
              <a:gd name="T2" fmla="*/ 2147483647 w 21482"/>
              <a:gd name="T3" fmla="*/ 340014974 h 21600"/>
              <a:gd name="T4" fmla="*/ 2147483647 w 21482"/>
              <a:gd name="T5" fmla="*/ 17897737 h 21600"/>
              <a:gd name="T6" fmla="*/ 28192999 w 21482"/>
              <a:gd name="T7" fmla="*/ 0 h 21600"/>
              <a:gd name="T8" fmla="*/ 0 w 21482"/>
              <a:gd name="T9" fmla="*/ 322117237 h 21600"/>
              <a:gd name="T10" fmla="*/ 0 60000 65536"/>
              <a:gd name="T11" fmla="*/ 0 60000 65536"/>
              <a:gd name="T12" fmla="*/ 0 60000 65536"/>
              <a:gd name="T13" fmla="*/ 0 60000 65536"/>
              <a:gd name="T14" fmla="*/ 0 60000 65536"/>
              <a:gd name="T15" fmla="*/ 0 w 21482"/>
              <a:gd name="T16" fmla="*/ 0 h 21600"/>
              <a:gd name="T17" fmla="*/ 21482 w 21482"/>
              <a:gd name="T18" fmla="*/ 21600 h 21600"/>
            </a:gdLst>
            <a:ahLst/>
            <a:cxnLst>
              <a:cxn ang="T10">
                <a:pos x="T0" y="T1"/>
              </a:cxn>
              <a:cxn ang="T11">
                <a:pos x="T2" y="T3"/>
              </a:cxn>
              <a:cxn ang="T12">
                <a:pos x="T4" y="T5"/>
              </a:cxn>
              <a:cxn ang="T13">
                <a:pos x="T6" y="T7"/>
              </a:cxn>
              <a:cxn ang="T14">
                <a:pos x="T8" y="T9"/>
              </a:cxn>
            </a:cxnLst>
            <a:rect l="T15" t="T16" r="T17" b="T18"/>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1">
              <a:lumMod val="25000"/>
              <a:lumOff val="75000"/>
            </a:schemeClr>
          </a:solidFill>
          <a:ln w="9525" cap="flat">
            <a:noFill/>
            <a:prstDash val="solid"/>
            <a:miter lim="800000"/>
            <a:headEnd type="none" w="med" len="med"/>
            <a:tailEnd type="none" w="med" len="med"/>
          </a:ln>
          <a:extLst/>
        </p:spPr>
        <p:txBody>
          <a:bodyPr lIns="0" tIns="0" rIns="0" bIns="0" anchor="ctr" anchorCtr="1"/>
          <a:lstStyle/>
          <a:p>
            <a:r>
              <a:rPr lang="en-US" sz="1000">
                <a:solidFill>
                  <a:srgbClr val="FFFFFF">
                    <a:lumMod val="50000"/>
                  </a:srgbClr>
                </a:solidFill>
                <a:latin typeface="Roboto Light" pitchFamily="2" charset="0"/>
                <a:ea typeface="Roboto Light" pitchFamily="2" charset="0"/>
              </a:rPr>
              <a:t>…</a:t>
            </a:r>
          </a:p>
        </p:txBody>
      </p:sp>
      <p:sp>
        <p:nvSpPr>
          <p:cNvPr id="85" name="Freeform 12"/>
          <p:cNvSpPr>
            <a:spLocks/>
          </p:cNvSpPr>
          <p:nvPr/>
        </p:nvSpPr>
        <p:spPr bwMode="auto">
          <a:xfrm>
            <a:off x="918562" y="2466099"/>
            <a:ext cx="1645496" cy="1236963"/>
          </a:xfrm>
          <a:custGeom>
            <a:avLst/>
            <a:gdLst/>
            <a:ahLst/>
            <a:cxnLst>
              <a:cxn ang="0">
                <a:pos x="190" y="0"/>
              </a:cxn>
              <a:cxn ang="0">
                <a:pos x="0" y="20700"/>
              </a:cxn>
              <a:cxn ang="0">
                <a:pos x="21600" y="21600"/>
              </a:cxn>
              <a:cxn ang="0">
                <a:pos x="21267" y="0"/>
              </a:cxn>
              <a:cxn ang="0">
                <a:pos x="190" y="0"/>
              </a:cxn>
              <a:cxn ang="0">
                <a:pos x="190" y="0"/>
              </a:cxn>
            </a:cxnLst>
            <a:rect l="0" t="0" r="r" b="b"/>
            <a:pathLst>
              <a:path w="21600" h="21600">
                <a:moveTo>
                  <a:pt x="190" y="0"/>
                </a:moveTo>
                <a:lnTo>
                  <a:pt x="0" y="20700"/>
                </a:lnTo>
                <a:lnTo>
                  <a:pt x="21600" y="21600"/>
                </a:lnTo>
                <a:lnTo>
                  <a:pt x="21267" y="0"/>
                </a:lnTo>
                <a:lnTo>
                  <a:pt x="190" y="0"/>
                </a:lnTo>
                <a:close/>
                <a:moveTo>
                  <a:pt x="190" y="0"/>
                </a:moveTo>
              </a:path>
            </a:pathLst>
          </a:custGeom>
          <a:solidFill>
            <a:schemeClr val="tx1">
              <a:lumMod val="50000"/>
              <a:lumOff val="50000"/>
            </a:schemeClr>
          </a:solidFill>
          <a:ln w="6350" cap="flat">
            <a:noFill/>
            <a:prstDash val="solid"/>
            <a:miter lim="800000"/>
            <a:headEnd type="none" w="med" len="med"/>
            <a:tailEnd type="none" w="med" len="med"/>
          </a:ln>
        </p:spPr>
        <p:txBody>
          <a:bodyPr lIns="0" tIns="0" rIns="0" bIns="0" anchor="ctr"/>
          <a:lstStyle/>
          <a:p>
            <a:pPr algn="ctr"/>
            <a:r>
              <a:rPr lang="en-US" sz="1600" dirty="0">
                <a:solidFill>
                  <a:schemeClr val="bg1"/>
                </a:solidFill>
                <a:latin typeface="Roboto Light" pitchFamily="2" charset="0"/>
                <a:ea typeface="Roboto Light" pitchFamily="2" charset="0"/>
              </a:rPr>
              <a:t>Personalization</a:t>
            </a:r>
          </a:p>
          <a:p>
            <a:pPr algn="ctr"/>
            <a:r>
              <a:rPr lang="en-US" sz="1600" dirty="0">
                <a:solidFill>
                  <a:schemeClr val="bg1"/>
                </a:solidFill>
                <a:latin typeface="Roboto Light" pitchFamily="2" charset="0"/>
                <a:ea typeface="Roboto Light" pitchFamily="2" charset="0"/>
              </a:rPr>
              <a:t>Services</a:t>
            </a:r>
          </a:p>
        </p:txBody>
      </p:sp>
      <p:sp>
        <p:nvSpPr>
          <p:cNvPr id="86" name="Freeform 12"/>
          <p:cNvSpPr>
            <a:spLocks/>
          </p:cNvSpPr>
          <p:nvPr/>
        </p:nvSpPr>
        <p:spPr bwMode="auto">
          <a:xfrm>
            <a:off x="2695787" y="2466335"/>
            <a:ext cx="2136688" cy="1236725"/>
          </a:xfrm>
          <a:custGeom>
            <a:avLst/>
            <a:gdLst>
              <a:gd name="T0" fmla="*/ 2147483647 w 21600"/>
              <a:gd name="T1" fmla="*/ 0 h 21600"/>
              <a:gd name="T2" fmla="*/ 0 w 21600"/>
              <a:gd name="T3" fmla="*/ 2147483647 h 21600"/>
              <a:gd name="T4" fmla="*/ 2147483647 w 21600"/>
              <a:gd name="T5" fmla="*/ 2147483647 h 21600"/>
              <a:gd name="T6" fmla="*/ 2147483647 w 21600"/>
              <a:gd name="T7" fmla="*/ 0 h 21600"/>
              <a:gd name="T8" fmla="*/ 2147483647 w 21600"/>
              <a:gd name="T9" fmla="*/ 0 h 21600"/>
              <a:gd name="T10" fmla="*/ 2147483647 w 21600"/>
              <a:gd name="T11" fmla="*/ 0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0" y="0"/>
                </a:moveTo>
                <a:lnTo>
                  <a:pt x="0" y="20700"/>
                </a:lnTo>
                <a:lnTo>
                  <a:pt x="21600" y="21600"/>
                </a:lnTo>
                <a:lnTo>
                  <a:pt x="21267" y="0"/>
                </a:lnTo>
                <a:lnTo>
                  <a:pt x="190" y="0"/>
                </a:lnTo>
                <a:close/>
                <a:moveTo>
                  <a:pt x="190" y="0"/>
                </a:moveTo>
              </a:path>
            </a:pathLst>
          </a:custGeom>
          <a:solidFill>
            <a:schemeClr val="accent4"/>
          </a:solidFill>
          <a:ln w="6350" cap="flat">
            <a:solidFill>
              <a:srgbClr val="6B6459">
                <a:alpha val="30980"/>
              </a:srgbClr>
            </a:solidFill>
            <a:prstDash val="solid"/>
            <a:miter lim="800000"/>
            <a:headEnd type="none" w="med" len="med"/>
            <a:tailEnd type="none" w="med" len="med"/>
          </a:ln>
        </p:spPr>
        <p:txBody>
          <a:bodyPr lIns="0" tIns="0" rIns="0" bIns="0" anchor="ctr"/>
          <a:lstStyle/>
          <a:p>
            <a:pPr algn="ctr"/>
            <a:r>
              <a:rPr lang="nl-NL" sz="1600" dirty="0">
                <a:solidFill>
                  <a:srgbClr val="FFFFFF"/>
                </a:solidFill>
                <a:latin typeface="Roboto Light" pitchFamily="2" charset="0"/>
                <a:ea typeface="Roboto Light" pitchFamily="2" charset="0"/>
              </a:rPr>
              <a:t>Security</a:t>
            </a:r>
            <a:endParaRPr lang="x-none" sz="1600" dirty="0">
              <a:solidFill>
                <a:srgbClr val="FFFFFF"/>
              </a:solidFill>
              <a:latin typeface="Roboto Light" pitchFamily="2" charset="0"/>
              <a:ea typeface="Roboto Light" pitchFamily="2" charset="0"/>
            </a:endParaRPr>
          </a:p>
          <a:p>
            <a:pPr algn="ctr"/>
            <a:r>
              <a:rPr lang="nl-NL" sz="1600" dirty="0">
                <a:solidFill>
                  <a:srgbClr val="FFFFFF"/>
                </a:solidFill>
                <a:latin typeface="Roboto Light" pitchFamily="2" charset="0"/>
                <a:ea typeface="Roboto Light" pitchFamily="2" charset="0"/>
              </a:rPr>
              <a:t>Services</a:t>
            </a:r>
          </a:p>
        </p:txBody>
      </p:sp>
      <p:sp>
        <p:nvSpPr>
          <p:cNvPr id="87" name="Line 29"/>
          <p:cNvSpPr>
            <a:spLocks noChangeShapeType="1"/>
          </p:cNvSpPr>
          <p:nvPr/>
        </p:nvSpPr>
        <p:spPr bwMode="auto">
          <a:xfrm>
            <a:off x="7229272" y="3840378"/>
            <a:ext cx="0" cy="804386"/>
          </a:xfrm>
          <a:prstGeom prst="line">
            <a:avLst/>
          </a:prstGeom>
          <a:noFill/>
          <a:ln w="9525">
            <a:solidFill>
              <a:schemeClr val="tx1"/>
            </a:solidFill>
            <a:round/>
            <a:headEnd type="oval" w="med" len="med"/>
            <a:tailEnd type="oval" w="med" len="med"/>
          </a:ln>
        </p:spPr>
        <p:txBody>
          <a:bodyPr wrap="none" lIns="91414" tIns="45707" rIns="91414" bIns="45707" anchor="ctr"/>
          <a:lstStyle/>
          <a:p>
            <a:pPr>
              <a:defRPr/>
            </a:pPr>
            <a:endParaRPr lang="en-US" sz="1000">
              <a:solidFill>
                <a:srgbClr val="FFFFFF">
                  <a:lumMod val="50000"/>
                </a:srgbClr>
              </a:solidFill>
              <a:latin typeface="Roboto Light" pitchFamily="2" charset="0"/>
              <a:ea typeface="Roboto Light" pitchFamily="2" charset="0"/>
            </a:endParaRPr>
          </a:p>
        </p:txBody>
      </p:sp>
      <p:pic>
        <p:nvPicPr>
          <p:cNvPr id="89" name="Picture 6" descr="BB_logo_Bshape_rgb.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1816" y="2060848"/>
            <a:ext cx="384023" cy="38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TextBox 61"/>
          <p:cNvSpPr txBox="1">
            <a:spLocks noChangeArrowheads="1"/>
          </p:cNvSpPr>
          <p:nvPr/>
        </p:nvSpPr>
        <p:spPr bwMode="auto">
          <a:xfrm>
            <a:off x="1197024" y="2137879"/>
            <a:ext cx="978145" cy="261606"/>
          </a:xfrm>
          <a:prstGeom prst="rect">
            <a:avLst/>
          </a:prstGeom>
          <a:noFill/>
          <a:ln w="9525">
            <a:noFill/>
            <a:miter lim="800000"/>
            <a:headEnd/>
            <a:tailEnd/>
          </a:ln>
        </p:spPr>
        <p:txBody>
          <a:bodyPr wrap="none" lIns="91414" tIns="45707" rIns="91414" bIns="45707">
            <a:spAutoFit/>
          </a:bodyPr>
          <a:lstStyle/>
          <a:p>
            <a:pPr>
              <a:defRPr/>
            </a:pPr>
            <a:r>
              <a:rPr lang="en-US" sz="1100" dirty="0">
                <a:solidFill>
                  <a:schemeClr val="tx2">
                    <a:lumMod val="75000"/>
                    <a:lumOff val="25000"/>
                  </a:schemeClr>
                </a:solidFill>
                <a:latin typeface="Roboto Light" pitchFamily="2" charset="0"/>
                <a:ea typeface="Roboto Light" pitchFamily="2" charset="0"/>
              </a:rPr>
              <a:t>Portal Server</a:t>
            </a:r>
          </a:p>
        </p:txBody>
      </p:sp>
      <p:sp>
        <p:nvSpPr>
          <p:cNvPr id="91" name="Rectangle 2"/>
          <p:cNvSpPr/>
          <p:nvPr/>
        </p:nvSpPr>
        <p:spPr bwMode="auto">
          <a:xfrm>
            <a:off x="4935895" y="2443770"/>
            <a:ext cx="1139054" cy="245024"/>
          </a:xfrm>
          <a:custGeom>
            <a:avLst/>
            <a:gdLst>
              <a:gd name="connsiteX0" fmla="*/ 0 w 1117464"/>
              <a:gd name="connsiteY0" fmla="*/ 0 h 236134"/>
              <a:gd name="connsiteX1" fmla="*/ 1117464 w 1117464"/>
              <a:gd name="connsiteY1" fmla="*/ 0 h 236134"/>
              <a:gd name="connsiteX2" fmla="*/ 1117464 w 1117464"/>
              <a:gd name="connsiteY2" fmla="*/ 236134 h 236134"/>
              <a:gd name="connsiteX3" fmla="*/ 0 w 1117464"/>
              <a:gd name="connsiteY3" fmla="*/ 236134 h 236134"/>
              <a:gd name="connsiteX4" fmla="*/ 0 w 1117464"/>
              <a:gd name="connsiteY4" fmla="*/ 0 h 236134"/>
              <a:gd name="connsiteX0" fmla="*/ 0 w 1132704"/>
              <a:gd name="connsiteY0" fmla="*/ 0 h 266614"/>
              <a:gd name="connsiteX1" fmla="*/ 1117464 w 1132704"/>
              <a:gd name="connsiteY1" fmla="*/ 0 h 266614"/>
              <a:gd name="connsiteX2" fmla="*/ 1132704 w 1132704"/>
              <a:gd name="connsiteY2" fmla="*/ 266614 h 266614"/>
              <a:gd name="connsiteX3" fmla="*/ 0 w 1132704"/>
              <a:gd name="connsiteY3" fmla="*/ 236134 h 266614"/>
              <a:gd name="connsiteX4" fmla="*/ 0 w 1132704"/>
              <a:gd name="connsiteY4" fmla="*/ 0 h 266614"/>
              <a:gd name="connsiteX0" fmla="*/ 0 w 1170804"/>
              <a:gd name="connsiteY0" fmla="*/ 0 h 266614"/>
              <a:gd name="connsiteX1" fmla="*/ 1117464 w 1170804"/>
              <a:gd name="connsiteY1" fmla="*/ 0 h 266614"/>
              <a:gd name="connsiteX2" fmla="*/ 1170804 w 1170804"/>
              <a:gd name="connsiteY2" fmla="*/ 266614 h 266614"/>
              <a:gd name="connsiteX3" fmla="*/ 0 w 1170804"/>
              <a:gd name="connsiteY3" fmla="*/ 236134 h 266614"/>
              <a:gd name="connsiteX4" fmla="*/ 0 w 1170804"/>
              <a:gd name="connsiteY4" fmla="*/ 0 h 266614"/>
              <a:gd name="connsiteX0" fmla="*/ 0 w 1170804"/>
              <a:gd name="connsiteY0" fmla="*/ 0 h 251374"/>
              <a:gd name="connsiteX1" fmla="*/ 1117464 w 1170804"/>
              <a:gd name="connsiteY1" fmla="*/ 0 h 251374"/>
              <a:gd name="connsiteX2" fmla="*/ 1170804 w 1170804"/>
              <a:gd name="connsiteY2" fmla="*/ 251374 h 251374"/>
              <a:gd name="connsiteX3" fmla="*/ 0 w 1170804"/>
              <a:gd name="connsiteY3" fmla="*/ 236134 h 251374"/>
              <a:gd name="connsiteX4" fmla="*/ 0 w 1170804"/>
              <a:gd name="connsiteY4" fmla="*/ 0 h 251374"/>
              <a:gd name="connsiteX0" fmla="*/ 0 w 1139054"/>
              <a:gd name="connsiteY0" fmla="*/ 0 h 245024"/>
              <a:gd name="connsiteX1" fmla="*/ 1117464 w 1139054"/>
              <a:gd name="connsiteY1" fmla="*/ 0 h 245024"/>
              <a:gd name="connsiteX2" fmla="*/ 1139054 w 1139054"/>
              <a:gd name="connsiteY2" fmla="*/ 245024 h 245024"/>
              <a:gd name="connsiteX3" fmla="*/ 0 w 1139054"/>
              <a:gd name="connsiteY3" fmla="*/ 236134 h 245024"/>
              <a:gd name="connsiteX4" fmla="*/ 0 w 1139054"/>
              <a:gd name="connsiteY4" fmla="*/ 0 h 245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054" h="245024">
                <a:moveTo>
                  <a:pt x="0" y="0"/>
                </a:moveTo>
                <a:lnTo>
                  <a:pt x="1117464" y="0"/>
                </a:lnTo>
                <a:lnTo>
                  <a:pt x="1139054" y="245024"/>
                </a:lnTo>
                <a:lnTo>
                  <a:pt x="0" y="236134"/>
                </a:lnTo>
                <a:lnTo>
                  <a:pt x="0" y="0"/>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en-US" sz="1200" dirty="0">
                <a:solidFill>
                  <a:schemeClr val="bg1"/>
                </a:solidFill>
                <a:latin typeface="Roboto Light"/>
              </a:rPr>
              <a:t>Widget</a:t>
            </a:r>
          </a:p>
        </p:txBody>
      </p:sp>
      <p:sp>
        <p:nvSpPr>
          <p:cNvPr id="92" name="Rectangle 2"/>
          <p:cNvSpPr/>
          <p:nvPr/>
        </p:nvSpPr>
        <p:spPr bwMode="auto">
          <a:xfrm>
            <a:off x="4936114" y="2771792"/>
            <a:ext cx="1139054" cy="245024"/>
          </a:xfrm>
          <a:custGeom>
            <a:avLst/>
            <a:gdLst>
              <a:gd name="connsiteX0" fmla="*/ 0 w 1117464"/>
              <a:gd name="connsiteY0" fmla="*/ 0 h 236134"/>
              <a:gd name="connsiteX1" fmla="*/ 1117464 w 1117464"/>
              <a:gd name="connsiteY1" fmla="*/ 0 h 236134"/>
              <a:gd name="connsiteX2" fmla="*/ 1117464 w 1117464"/>
              <a:gd name="connsiteY2" fmla="*/ 236134 h 236134"/>
              <a:gd name="connsiteX3" fmla="*/ 0 w 1117464"/>
              <a:gd name="connsiteY3" fmla="*/ 236134 h 236134"/>
              <a:gd name="connsiteX4" fmla="*/ 0 w 1117464"/>
              <a:gd name="connsiteY4" fmla="*/ 0 h 236134"/>
              <a:gd name="connsiteX0" fmla="*/ 0 w 1132704"/>
              <a:gd name="connsiteY0" fmla="*/ 0 h 266614"/>
              <a:gd name="connsiteX1" fmla="*/ 1117464 w 1132704"/>
              <a:gd name="connsiteY1" fmla="*/ 0 h 266614"/>
              <a:gd name="connsiteX2" fmla="*/ 1132704 w 1132704"/>
              <a:gd name="connsiteY2" fmla="*/ 266614 h 266614"/>
              <a:gd name="connsiteX3" fmla="*/ 0 w 1132704"/>
              <a:gd name="connsiteY3" fmla="*/ 236134 h 266614"/>
              <a:gd name="connsiteX4" fmla="*/ 0 w 1132704"/>
              <a:gd name="connsiteY4" fmla="*/ 0 h 266614"/>
              <a:gd name="connsiteX0" fmla="*/ 0 w 1170804"/>
              <a:gd name="connsiteY0" fmla="*/ 0 h 266614"/>
              <a:gd name="connsiteX1" fmla="*/ 1117464 w 1170804"/>
              <a:gd name="connsiteY1" fmla="*/ 0 h 266614"/>
              <a:gd name="connsiteX2" fmla="*/ 1170804 w 1170804"/>
              <a:gd name="connsiteY2" fmla="*/ 266614 h 266614"/>
              <a:gd name="connsiteX3" fmla="*/ 0 w 1170804"/>
              <a:gd name="connsiteY3" fmla="*/ 236134 h 266614"/>
              <a:gd name="connsiteX4" fmla="*/ 0 w 1170804"/>
              <a:gd name="connsiteY4" fmla="*/ 0 h 266614"/>
              <a:gd name="connsiteX0" fmla="*/ 0 w 1170804"/>
              <a:gd name="connsiteY0" fmla="*/ 0 h 251374"/>
              <a:gd name="connsiteX1" fmla="*/ 1117464 w 1170804"/>
              <a:gd name="connsiteY1" fmla="*/ 0 h 251374"/>
              <a:gd name="connsiteX2" fmla="*/ 1170804 w 1170804"/>
              <a:gd name="connsiteY2" fmla="*/ 251374 h 251374"/>
              <a:gd name="connsiteX3" fmla="*/ 0 w 1170804"/>
              <a:gd name="connsiteY3" fmla="*/ 236134 h 251374"/>
              <a:gd name="connsiteX4" fmla="*/ 0 w 1170804"/>
              <a:gd name="connsiteY4" fmla="*/ 0 h 251374"/>
              <a:gd name="connsiteX0" fmla="*/ 0 w 1139054"/>
              <a:gd name="connsiteY0" fmla="*/ 0 h 245024"/>
              <a:gd name="connsiteX1" fmla="*/ 1117464 w 1139054"/>
              <a:gd name="connsiteY1" fmla="*/ 0 h 245024"/>
              <a:gd name="connsiteX2" fmla="*/ 1139054 w 1139054"/>
              <a:gd name="connsiteY2" fmla="*/ 245024 h 245024"/>
              <a:gd name="connsiteX3" fmla="*/ 0 w 1139054"/>
              <a:gd name="connsiteY3" fmla="*/ 236134 h 245024"/>
              <a:gd name="connsiteX4" fmla="*/ 0 w 1139054"/>
              <a:gd name="connsiteY4" fmla="*/ 0 h 245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054" h="245024">
                <a:moveTo>
                  <a:pt x="0" y="0"/>
                </a:moveTo>
                <a:lnTo>
                  <a:pt x="1117464" y="0"/>
                </a:lnTo>
                <a:lnTo>
                  <a:pt x="1139054" y="245024"/>
                </a:lnTo>
                <a:lnTo>
                  <a:pt x="0" y="236134"/>
                </a:lnTo>
                <a:lnTo>
                  <a:pt x="0" y="0"/>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en-US" sz="1200" dirty="0">
                <a:solidFill>
                  <a:schemeClr val="bg1"/>
                </a:solidFill>
                <a:latin typeface="Roboto Light"/>
              </a:rPr>
              <a:t>Widget</a:t>
            </a:r>
          </a:p>
        </p:txBody>
      </p:sp>
      <p:sp>
        <p:nvSpPr>
          <p:cNvPr id="93" name="Rectangle 2"/>
          <p:cNvSpPr/>
          <p:nvPr/>
        </p:nvSpPr>
        <p:spPr bwMode="auto">
          <a:xfrm>
            <a:off x="4936114" y="3105618"/>
            <a:ext cx="1139054" cy="245024"/>
          </a:xfrm>
          <a:custGeom>
            <a:avLst/>
            <a:gdLst>
              <a:gd name="connsiteX0" fmla="*/ 0 w 1117464"/>
              <a:gd name="connsiteY0" fmla="*/ 0 h 236134"/>
              <a:gd name="connsiteX1" fmla="*/ 1117464 w 1117464"/>
              <a:gd name="connsiteY1" fmla="*/ 0 h 236134"/>
              <a:gd name="connsiteX2" fmla="*/ 1117464 w 1117464"/>
              <a:gd name="connsiteY2" fmla="*/ 236134 h 236134"/>
              <a:gd name="connsiteX3" fmla="*/ 0 w 1117464"/>
              <a:gd name="connsiteY3" fmla="*/ 236134 h 236134"/>
              <a:gd name="connsiteX4" fmla="*/ 0 w 1117464"/>
              <a:gd name="connsiteY4" fmla="*/ 0 h 236134"/>
              <a:gd name="connsiteX0" fmla="*/ 0 w 1132704"/>
              <a:gd name="connsiteY0" fmla="*/ 0 h 266614"/>
              <a:gd name="connsiteX1" fmla="*/ 1117464 w 1132704"/>
              <a:gd name="connsiteY1" fmla="*/ 0 h 266614"/>
              <a:gd name="connsiteX2" fmla="*/ 1132704 w 1132704"/>
              <a:gd name="connsiteY2" fmla="*/ 266614 h 266614"/>
              <a:gd name="connsiteX3" fmla="*/ 0 w 1132704"/>
              <a:gd name="connsiteY3" fmla="*/ 236134 h 266614"/>
              <a:gd name="connsiteX4" fmla="*/ 0 w 1132704"/>
              <a:gd name="connsiteY4" fmla="*/ 0 h 266614"/>
              <a:gd name="connsiteX0" fmla="*/ 0 w 1170804"/>
              <a:gd name="connsiteY0" fmla="*/ 0 h 266614"/>
              <a:gd name="connsiteX1" fmla="*/ 1117464 w 1170804"/>
              <a:gd name="connsiteY1" fmla="*/ 0 h 266614"/>
              <a:gd name="connsiteX2" fmla="*/ 1170804 w 1170804"/>
              <a:gd name="connsiteY2" fmla="*/ 266614 h 266614"/>
              <a:gd name="connsiteX3" fmla="*/ 0 w 1170804"/>
              <a:gd name="connsiteY3" fmla="*/ 236134 h 266614"/>
              <a:gd name="connsiteX4" fmla="*/ 0 w 1170804"/>
              <a:gd name="connsiteY4" fmla="*/ 0 h 266614"/>
              <a:gd name="connsiteX0" fmla="*/ 0 w 1170804"/>
              <a:gd name="connsiteY0" fmla="*/ 0 h 251374"/>
              <a:gd name="connsiteX1" fmla="*/ 1117464 w 1170804"/>
              <a:gd name="connsiteY1" fmla="*/ 0 h 251374"/>
              <a:gd name="connsiteX2" fmla="*/ 1170804 w 1170804"/>
              <a:gd name="connsiteY2" fmla="*/ 251374 h 251374"/>
              <a:gd name="connsiteX3" fmla="*/ 0 w 1170804"/>
              <a:gd name="connsiteY3" fmla="*/ 236134 h 251374"/>
              <a:gd name="connsiteX4" fmla="*/ 0 w 1170804"/>
              <a:gd name="connsiteY4" fmla="*/ 0 h 251374"/>
              <a:gd name="connsiteX0" fmla="*/ 0 w 1139054"/>
              <a:gd name="connsiteY0" fmla="*/ 0 h 245024"/>
              <a:gd name="connsiteX1" fmla="*/ 1117464 w 1139054"/>
              <a:gd name="connsiteY1" fmla="*/ 0 h 245024"/>
              <a:gd name="connsiteX2" fmla="*/ 1139054 w 1139054"/>
              <a:gd name="connsiteY2" fmla="*/ 245024 h 245024"/>
              <a:gd name="connsiteX3" fmla="*/ 0 w 1139054"/>
              <a:gd name="connsiteY3" fmla="*/ 236134 h 245024"/>
              <a:gd name="connsiteX4" fmla="*/ 0 w 1139054"/>
              <a:gd name="connsiteY4" fmla="*/ 0 h 245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054" h="245024">
                <a:moveTo>
                  <a:pt x="0" y="0"/>
                </a:moveTo>
                <a:lnTo>
                  <a:pt x="1117464" y="0"/>
                </a:lnTo>
                <a:lnTo>
                  <a:pt x="1139054" y="245024"/>
                </a:lnTo>
                <a:lnTo>
                  <a:pt x="0" y="236134"/>
                </a:lnTo>
                <a:lnTo>
                  <a:pt x="0" y="0"/>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en-US" sz="1200" dirty="0">
                <a:solidFill>
                  <a:schemeClr val="bg1"/>
                </a:solidFill>
                <a:latin typeface="Roboto Light"/>
              </a:rPr>
              <a:t>Widget</a:t>
            </a:r>
          </a:p>
        </p:txBody>
      </p:sp>
      <p:sp>
        <p:nvSpPr>
          <p:cNvPr id="94" name="Rectangle 2"/>
          <p:cNvSpPr/>
          <p:nvPr/>
        </p:nvSpPr>
        <p:spPr bwMode="auto">
          <a:xfrm>
            <a:off x="4936114" y="3451686"/>
            <a:ext cx="1139054" cy="245024"/>
          </a:xfrm>
          <a:custGeom>
            <a:avLst/>
            <a:gdLst>
              <a:gd name="connsiteX0" fmla="*/ 0 w 1117464"/>
              <a:gd name="connsiteY0" fmla="*/ 0 h 236134"/>
              <a:gd name="connsiteX1" fmla="*/ 1117464 w 1117464"/>
              <a:gd name="connsiteY1" fmla="*/ 0 h 236134"/>
              <a:gd name="connsiteX2" fmla="*/ 1117464 w 1117464"/>
              <a:gd name="connsiteY2" fmla="*/ 236134 h 236134"/>
              <a:gd name="connsiteX3" fmla="*/ 0 w 1117464"/>
              <a:gd name="connsiteY3" fmla="*/ 236134 h 236134"/>
              <a:gd name="connsiteX4" fmla="*/ 0 w 1117464"/>
              <a:gd name="connsiteY4" fmla="*/ 0 h 236134"/>
              <a:gd name="connsiteX0" fmla="*/ 0 w 1132704"/>
              <a:gd name="connsiteY0" fmla="*/ 0 h 266614"/>
              <a:gd name="connsiteX1" fmla="*/ 1117464 w 1132704"/>
              <a:gd name="connsiteY1" fmla="*/ 0 h 266614"/>
              <a:gd name="connsiteX2" fmla="*/ 1132704 w 1132704"/>
              <a:gd name="connsiteY2" fmla="*/ 266614 h 266614"/>
              <a:gd name="connsiteX3" fmla="*/ 0 w 1132704"/>
              <a:gd name="connsiteY3" fmla="*/ 236134 h 266614"/>
              <a:gd name="connsiteX4" fmla="*/ 0 w 1132704"/>
              <a:gd name="connsiteY4" fmla="*/ 0 h 266614"/>
              <a:gd name="connsiteX0" fmla="*/ 0 w 1170804"/>
              <a:gd name="connsiteY0" fmla="*/ 0 h 266614"/>
              <a:gd name="connsiteX1" fmla="*/ 1117464 w 1170804"/>
              <a:gd name="connsiteY1" fmla="*/ 0 h 266614"/>
              <a:gd name="connsiteX2" fmla="*/ 1170804 w 1170804"/>
              <a:gd name="connsiteY2" fmla="*/ 266614 h 266614"/>
              <a:gd name="connsiteX3" fmla="*/ 0 w 1170804"/>
              <a:gd name="connsiteY3" fmla="*/ 236134 h 266614"/>
              <a:gd name="connsiteX4" fmla="*/ 0 w 1170804"/>
              <a:gd name="connsiteY4" fmla="*/ 0 h 266614"/>
              <a:gd name="connsiteX0" fmla="*/ 0 w 1170804"/>
              <a:gd name="connsiteY0" fmla="*/ 0 h 251374"/>
              <a:gd name="connsiteX1" fmla="*/ 1117464 w 1170804"/>
              <a:gd name="connsiteY1" fmla="*/ 0 h 251374"/>
              <a:gd name="connsiteX2" fmla="*/ 1170804 w 1170804"/>
              <a:gd name="connsiteY2" fmla="*/ 251374 h 251374"/>
              <a:gd name="connsiteX3" fmla="*/ 0 w 1170804"/>
              <a:gd name="connsiteY3" fmla="*/ 236134 h 251374"/>
              <a:gd name="connsiteX4" fmla="*/ 0 w 1170804"/>
              <a:gd name="connsiteY4" fmla="*/ 0 h 251374"/>
              <a:gd name="connsiteX0" fmla="*/ 0 w 1139054"/>
              <a:gd name="connsiteY0" fmla="*/ 0 h 245024"/>
              <a:gd name="connsiteX1" fmla="*/ 1117464 w 1139054"/>
              <a:gd name="connsiteY1" fmla="*/ 0 h 245024"/>
              <a:gd name="connsiteX2" fmla="*/ 1139054 w 1139054"/>
              <a:gd name="connsiteY2" fmla="*/ 245024 h 245024"/>
              <a:gd name="connsiteX3" fmla="*/ 0 w 1139054"/>
              <a:gd name="connsiteY3" fmla="*/ 236134 h 245024"/>
              <a:gd name="connsiteX4" fmla="*/ 0 w 1139054"/>
              <a:gd name="connsiteY4" fmla="*/ 0 h 245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054" h="245024">
                <a:moveTo>
                  <a:pt x="0" y="0"/>
                </a:moveTo>
                <a:lnTo>
                  <a:pt x="1117464" y="0"/>
                </a:lnTo>
                <a:lnTo>
                  <a:pt x="1139054" y="245024"/>
                </a:lnTo>
                <a:lnTo>
                  <a:pt x="0" y="236134"/>
                </a:lnTo>
                <a:lnTo>
                  <a:pt x="0" y="0"/>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en-US" sz="1200" dirty="0">
                <a:solidFill>
                  <a:schemeClr val="bg1"/>
                </a:solidFill>
                <a:latin typeface="Roboto Light"/>
              </a:rPr>
              <a:t>Widget</a:t>
            </a:r>
          </a:p>
        </p:txBody>
      </p:sp>
      <p:sp>
        <p:nvSpPr>
          <p:cNvPr id="95" name="Rectangle 2"/>
          <p:cNvSpPr/>
          <p:nvPr/>
        </p:nvSpPr>
        <p:spPr bwMode="auto">
          <a:xfrm>
            <a:off x="6780665" y="2443770"/>
            <a:ext cx="1139054" cy="245024"/>
          </a:xfrm>
          <a:custGeom>
            <a:avLst/>
            <a:gdLst>
              <a:gd name="connsiteX0" fmla="*/ 0 w 1117464"/>
              <a:gd name="connsiteY0" fmla="*/ 0 h 236134"/>
              <a:gd name="connsiteX1" fmla="*/ 1117464 w 1117464"/>
              <a:gd name="connsiteY1" fmla="*/ 0 h 236134"/>
              <a:gd name="connsiteX2" fmla="*/ 1117464 w 1117464"/>
              <a:gd name="connsiteY2" fmla="*/ 236134 h 236134"/>
              <a:gd name="connsiteX3" fmla="*/ 0 w 1117464"/>
              <a:gd name="connsiteY3" fmla="*/ 236134 h 236134"/>
              <a:gd name="connsiteX4" fmla="*/ 0 w 1117464"/>
              <a:gd name="connsiteY4" fmla="*/ 0 h 236134"/>
              <a:gd name="connsiteX0" fmla="*/ 0 w 1132704"/>
              <a:gd name="connsiteY0" fmla="*/ 0 h 266614"/>
              <a:gd name="connsiteX1" fmla="*/ 1117464 w 1132704"/>
              <a:gd name="connsiteY1" fmla="*/ 0 h 266614"/>
              <a:gd name="connsiteX2" fmla="*/ 1132704 w 1132704"/>
              <a:gd name="connsiteY2" fmla="*/ 266614 h 266614"/>
              <a:gd name="connsiteX3" fmla="*/ 0 w 1132704"/>
              <a:gd name="connsiteY3" fmla="*/ 236134 h 266614"/>
              <a:gd name="connsiteX4" fmla="*/ 0 w 1132704"/>
              <a:gd name="connsiteY4" fmla="*/ 0 h 266614"/>
              <a:gd name="connsiteX0" fmla="*/ 0 w 1170804"/>
              <a:gd name="connsiteY0" fmla="*/ 0 h 266614"/>
              <a:gd name="connsiteX1" fmla="*/ 1117464 w 1170804"/>
              <a:gd name="connsiteY1" fmla="*/ 0 h 266614"/>
              <a:gd name="connsiteX2" fmla="*/ 1170804 w 1170804"/>
              <a:gd name="connsiteY2" fmla="*/ 266614 h 266614"/>
              <a:gd name="connsiteX3" fmla="*/ 0 w 1170804"/>
              <a:gd name="connsiteY3" fmla="*/ 236134 h 266614"/>
              <a:gd name="connsiteX4" fmla="*/ 0 w 1170804"/>
              <a:gd name="connsiteY4" fmla="*/ 0 h 266614"/>
              <a:gd name="connsiteX0" fmla="*/ 0 w 1170804"/>
              <a:gd name="connsiteY0" fmla="*/ 0 h 251374"/>
              <a:gd name="connsiteX1" fmla="*/ 1117464 w 1170804"/>
              <a:gd name="connsiteY1" fmla="*/ 0 h 251374"/>
              <a:gd name="connsiteX2" fmla="*/ 1170804 w 1170804"/>
              <a:gd name="connsiteY2" fmla="*/ 251374 h 251374"/>
              <a:gd name="connsiteX3" fmla="*/ 0 w 1170804"/>
              <a:gd name="connsiteY3" fmla="*/ 236134 h 251374"/>
              <a:gd name="connsiteX4" fmla="*/ 0 w 1170804"/>
              <a:gd name="connsiteY4" fmla="*/ 0 h 251374"/>
              <a:gd name="connsiteX0" fmla="*/ 0 w 1139054"/>
              <a:gd name="connsiteY0" fmla="*/ 0 h 245024"/>
              <a:gd name="connsiteX1" fmla="*/ 1117464 w 1139054"/>
              <a:gd name="connsiteY1" fmla="*/ 0 h 245024"/>
              <a:gd name="connsiteX2" fmla="*/ 1139054 w 1139054"/>
              <a:gd name="connsiteY2" fmla="*/ 245024 h 245024"/>
              <a:gd name="connsiteX3" fmla="*/ 0 w 1139054"/>
              <a:gd name="connsiteY3" fmla="*/ 236134 h 245024"/>
              <a:gd name="connsiteX4" fmla="*/ 0 w 1139054"/>
              <a:gd name="connsiteY4" fmla="*/ 0 h 245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054" h="245024">
                <a:moveTo>
                  <a:pt x="0" y="0"/>
                </a:moveTo>
                <a:lnTo>
                  <a:pt x="1117464" y="0"/>
                </a:lnTo>
                <a:lnTo>
                  <a:pt x="1139054" y="245024"/>
                </a:lnTo>
                <a:lnTo>
                  <a:pt x="0" y="236134"/>
                </a:lnTo>
                <a:lnTo>
                  <a:pt x="0" y="0"/>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en-US" sz="1200" dirty="0">
                <a:solidFill>
                  <a:schemeClr val="bg1"/>
                </a:solidFill>
                <a:latin typeface="Roboto Light"/>
              </a:rPr>
              <a:t>Widget</a:t>
            </a:r>
          </a:p>
        </p:txBody>
      </p:sp>
      <p:sp>
        <p:nvSpPr>
          <p:cNvPr id="96" name="Rectangle 2"/>
          <p:cNvSpPr/>
          <p:nvPr/>
        </p:nvSpPr>
        <p:spPr bwMode="auto">
          <a:xfrm>
            <a:off x="6780884" y="2771792"/>
            <a:ext cx="1139054" cy="245024"/>
          </a:xfrm>
          <a:custGeom>
            <a:avLst/>
            <a:gdLst>
              <a:gd name="connsiteX0" fmla="*/ 0 w 1117464"/>
              <a:gd name="connsiteY0" fmla="*/ 0 h 236134"/>
              <a:gd name="connsiteX1" fmla="*/ 1117464 w 1117464"/>
              <a:gd name="connsiteY1" fmla="*/ 0 h 236134"/>
              <a:gd name="connsiteX2" fmla="*/ 1117464 w 1117464"/>
              <a:gd name="connsiteY2" fmla="*/ 236134 h 236134"/>
              <a:gd name="connsiteX3" fmla="*/ 0 w 1117464"/>
              <a:gd name="connsiteY3" fmla="*/ 236134 h 236134"/>
              <a:gd name="connsiteX4" fmla="*/ 0 w 1117464"/>
              <a:gd name="connsiteY4" fmla="*/ 0 h 236134"/>
              <a:gd name="connsiteX0" fmla="*/ 0 w 1132704"/>
              <a:gd name="connsiteY0" fmla="*/ 0 h 266614"/>
              <a:gd name="connsiteX1" fmla="*/ 1117464 w 1132704"/>
              <a:gd name="connsiteY1" fmla="*/ 0 h 266614"/>
              <a:gd name="connsiteX2" fmla="*/ 1132704 w 1132704"/>
              <a:gd name="connsiteY2" fmla="*/ 266614 h 266614"/>
              <a:gd name="connsiteX3" fmla="*/ 0 w 1132704"/>
              <a:gd name="connsiteY3" fmla="*/ 236134 h 266614"/>
              <a:gd name="connsiteX4" fmla="*/ 0 w 1132704"/>
              <a:gd name="connsiteY4" fmla="*/ 0 h 266614"/>
              <a:gd name="connsiteX0" fmla="*/ 0 w 1170804"/>
              <a:gd name="connsiteY0" fmla="*/ 0 h 266614"/>
              <a:gd name="connsiteX1" fmla="*/ 1117464 w 1170804"/>
              <a:gd name="connsiteY1" fmla="*/ 0 h 266614"/>
              <a:gd name="connsiteX2" fmla="*/ 1170804 w 1170804"/>
              <a:gd name="connsiteY2" fmla="*/ 266614 h 266614"/>
              <a:gd name="connsiteX3" fmla="*/ 0 w 1170804"/>
              <a:gd name="connsiteY3" fmla="*/ 236134 h 266614"/>
              <a:gd name="connsiteX4" fmla="*/ 0 w 1170804"/>
              <a:gd name="connsiteY4" fmla="*/ 0 h 266614"/>
              <a:gd name="connsiteX0" fmla="*/ 0 w 1170804"/>
              <a:gd name="connsiteY0" fmla="*/ 0 h 251374"/>
              <a:gd name="connsiteX1" fmla="*/ 1117464 w 1170804"/>
              <a:gd name="connsiteY1" fmla="*/ 0 h 251374"/>
              <a:gd name="connsiteX2" fmla="*/ 1170804 w 1170804"/>
              <a:gd name="connsiteY2" fmla="*/ 251374 h 251374"/>
              <a:gd name="connsiteX3" fmla="*/ 0 w 1170804"/>
              <a:gd name="connsiteY3" fmla="*/ 236134 h 251374"/>
              <a:gd name="connsiteX4" fmla="*/ 0 w 1170804"/>
              <a:gd name="connsiteY4" fmla="*/ 0 h 251374"/>
              <a:gd name="connsiteX0" fmla="*/ 0 w 1139054"/>
              <a:gd name="connsiteY0" fmla="*/ 0 h 245024"/>
              <a:gd name="connsiteX1" fmla="*/ 1117464 w 1139054"/>
              <a:gd name="connsiteY1" fmla="*/ 0 h 245024"/>
              <a:gd name="connsiteX2" fmla="*/ 1139054 w 1139054"/>
              <a:gd name="connsiteY2" fmla="*/ 245024 h 245024"/>
              <a:gd name="connsiteX3" fmla="*/ 0 w 1139054"/>
              <a:gd name="connsiteY3" fmla="*/ 236134 h 245024"/>
              <a:gd name="connsiteX4" fmla="*/ 0 w 1139054"/>
              <a:gd name="connsiteY4" fmla="*/ 0 h 245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054" h="245024">
                <a:moveTo>
                  <a:pt x="0" y="0"/>
                </a:moveTo>
                <a:lnTo>
                  <a:pt x="1117464" y="0"/>
                </a:lnTo>
                <a:lnTo>
                  <a:pt x="1139054" y="245024"/>
                </a:lnTo>
                <a:lnTo>
                  <a:pt x="0" y="236134"/>
                </a:lnTo>
                <a:lnTo>
                  <a:pt x="0" y="0"/>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en-US" sz="1200" dirty="0">
                <a:solidFill>
                  <a:schemeClr val="bg1"/>
                </a:solidFill>
                <a:latin typeface="Roboto Light"/>
              </a:rPr>
              <a:t>Widget</a:t>
            </a:r>
          </a:p>
        </p:txBody>
      </p:sp>
      <p:sp>
        <p:nvSpPr>
          <p:cNvPr id="97" name="Rectangle 2"/>
          <p:cNvSpPr/>
          <p:nvPr/>
        </p:nvSpPr>
        <p:spPr bwMode="auto">
          <a:xfrm>
            <a:off x="6780884" y="3105618"/>
            <a:ext cx="1139054" cy="245024"/>
          </a:xfrm>
          <a:custGeom>
            <a:avLst/>
            <a:gdLst>
              <a:gd name="connsiteX0" fmla="*/ 0 w 1117464"/>
              <a:gd name="connsiteY0" fmla="*/ 0 h 236134"/>
              <a:gd name="connsiteX1" fmla="*/ 1117464 w 1117464"/>
              <a:gd name="connsiteY1" fmla="*/ 0 h 236134"/>
              <a:gd name="connsiteX2" fmla="*/ 1117464 w 1117464"/>
              <a:gd name="connsiteY2" fmla="*/ 236134 h 236134"/>
              <a:gd name="connsiteX3" fmla="*/ 0 w 1117464"/>
              <a:gd name="connsiteY3" fmla="*/ 236134 h 236134"/>
              <a:gd name="connsiteX4" fmla="*/ 0 w 1117464"/>
              <a:gd name="connsiteY4" fmla="*/ 0 h 236134"/>
              <a:gd name="connsiteX0" fmla="*/ 0 w 1132704"/>
              <a:gd name="connsiteY0" fmla="*/ 0 h 266614"/>
              <a:gd name="connsiteX1" fmla="*/ 1117464 w 1132704"/>
              <a:gd name="connsiteY1" fmla="*/ 0 h 266614"/>
              <a:gd name="connsiteX2" fmla="*/ 1132704 w 1132704"/>
              <a:gd name="connsiteY2" fmla="*/ 266614 h 266614"/>
              <a:gd name="connsiteX3" fmla="*/ 0 w 1132704"/>
              <a:gd name="connsiteY3" fmla="*/ 236134 h 266614"/>
              <a:gd name="connsiteX4" fmla="*/ 0 w 1132704"/>
              <a:gd name="connsiteY4" fmla="*/ 0 h 266614"/>
              <a:gd name="connsiteX0" fmla="*/ 0 w 1170804"/>
              <a:gd name="connsiteY0" fmla="*/ 0 h 266614"/>
              <a:gd name="connsiteX1" fmla="*/ 1117464 w 1170804"/>
              <a:gd name="connsiteY1" fmla="*/ 0 h 266614"/>
              <a:gd name="connsiteX2" fmla="*/ 1170804 w 1170804"/>
              <a:gd name="connsiteY2" fmla="*/ 266614 h 266614"/>
              <a:gd name="connsiteX3" fmla="*/ 0 w 1170804"/>
              <a:gd name="connsiteY3" fmla="*/ 236134 h 266614"/>
              <a:gd name="connsiteX4" fmla="*/ 0 w 1170804"/>
              <a:gd name="connsiteY4" fmla="*/ 0 h 266614"/>
              <a:gd name="connsiteX0" fmla="*/ 0 w 1170804"/>
              <a:gd name="connsiteY0" fmla="*/ 0 h 251374"/>
              <a:gd name="connsiteX1" fmla="*/ 1117464 w 1170804"/>
              <a:gd name="connsiteY1" fmla="*/ 0 h 251374"/>
              <a:gd name="connsiteX2" fmla="*/ 1170804 w 1170804"/>
              <a:gd name="connsiteY2" fmla="*/ 251374 h 251374"/>
              <a:gd name="connsiteX3" fmla="*/ 0 w 1170804"/>
              <a:gd name="connsiteY3" fmla="*/ 236134 h 251374"/>
              <a:gd name="connsiteX4" fmla="*/ 0 w 1170804"/>
              <a:gd name="connsiteY4" fmla="*/ 0 h 251374"/>
              <a:gd name="connsiteX0" fmla="*/ 0 w 1139054"/>
              <a:gd name="connsiteY0" fmla="*/ 0 h 245024"/>
              <a:gd name="connsiteX1" fmla="*/ 1117464 w 1139054"/>
              <a:gd name="connsiteY1" fmla="*/ 0 h 245024"/>
              <a:gd name="connsiteX2" fmla="*/ 1139054 w 1139054"/>
              <a:gd name="connsiteY2" fmla="*/ 245024 h 245024"/>
              <a:gd name="connsiteX3" fmla="*/ 0 w 1139054"/>
              <a:gd name="connsiteY3" fmla="*/ 236134 h 245024"/>
              <a:gd name="connsiteX4" fmla="*/ 0 w 1139054"/>
              <a:gd name="connsiteY4" fmla="*/ 0 h 245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054" h="245024">
                <a:moveTo>
                  <a:pt x="0" y="0"/>
                </a:moveTo>
                <a:lnTo>
                  <a:pt x="1117464" y="0"/>
                </a:lnTo>
                <a:lnTo>
                  <a:pt x="1139054" y="245024"/>
                </a:lnTo>
                <a:lnTo>
                  <a:pt x="0" y="236134"/>
                </a:lnTo>
                <a:lnTo>
                  <a:pt x="0" y="0"/>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en-US" sz="1200" dirty="0">
                <a:solidFill>
                  <a:schemeClr val="bg1"/>
                </a:solidFill>
                <a:latin typeface="Roboto Light"/>
              </a:rPr>
              <a:t>Widget</a:t>
            </a:r>
          </a:p>
        </p:txBody>
      </p:sp>
      <p:sp>
        <p:nvSpPr>
          <p:cNvPr id="98" name="Rectangle 2"/>
          <p:cNvSpPr/>
          <p:nvPr/>
        </p:nvSpPr>
        <p:spPr bwMode="auto">
          <a:xfrm>
            <a:off x="6780884" y="3451686"/>
            <a:ext cx="1139054" cy="245024"/>
          </a:xfrm>
          <a:custGeom>
            <a:avLst/>
            <a:gdLst>
              <a:gd name="connsiteX0" fmla="*/ 0 w 1117464"/>
              <a:gd name="connsiteY0" fmla="*/ 0 h 236134"/>
              <a:gd name="connsiteX1" fmla="*/ 1117464 w 1117464"/>
              <a:gd name="connsiteY1" fmla="*/ 0 h 236134"/>
              <a:gd name="connsiteX2" fmla="*/ 1117464 w 1117464"/>
              <a:gd name="connsiteY2" fmla="*/ 236134 h 236134"/>
              <a:gd name="connsiteX3" fmla="*/ 0 w 1117464"/>
              <a:gd name="connsiteY3" fmla="*/ 236134 h 236134"/>
              <a:gd name="connsiteX4" fmla="*/ 0 w 1117464"/>
              <a:gd name="connsiteY4" fmla="*/ 0 h 236134"/>
              <a:gd name="connsiteX0" fmla="*/ 0 w 1132704"/>
              <a:gd name="connsiteY0" fmla="*/ 0 h 266614"/>
              <a:gd name="connsiteX1" fmla="*/ 1117464 w 1132704"/>
              <a:gd name="connsiteY1" fmla="*/ 0 h 266614"/>
              <a:gd name="connsiteX2" fmla="*/ 1132704 w 1132704"/>
              <a:gd name="connsiteY2" fmla="*/ 266614 h 266614"/>
              <a:gd name="connsiteX3" fmla="*/ 0 w 1132704"/>
              <a:gd name="connsiteY3" fmla="*/ 236134 h 266614"/>
              <a:gd name="connsiteX4" fmla="*/ 0 w 1132704"/>
              <a:gd name="connsiteY4" fmla="*/ 0 h 266614"/>
              <a:gd name="connsiteX0" fmla="*/ 0 w 1170804"/>
              <a:gd name="connsiteY0" fmla="*/ 0 h 266614"/>
              <a:gd name="connsiteX1" fmla="*/ 1117464 w 1170804"/>
              <a:gd name="connsiteY1" fmla="*/ 0 h 266614"/>
              <a:gd name="connsiteX2" fmla="*/ 1170804 w 1170804"/>
              <a:gd name="connsiteY2" fmla="*/ 266614 h 266614"/>
              <a:gd name="connsiteX3" fmla="*/ 0 w 1170804"/>
              <a:gd name="connsiteY3" fmla="*/ 236134 h 266614"/>
              <a:gd name="connsiteX4" fmla="*/ 0 w 1170804"/>
              <a:gd name="connsiteY4" fmla="*/ 0 h 266614"/>
              <a:gd name="connsiteX0" fmla="*/ 0 w 1170804"/>
              <a:gd name="connsiteY0" fmla="*/ 0 h 251374"/>
              <a:gd name="connsiteX1" fmla="*/ 1117464 w 1170804"/>
              <a:gd name="connsiteY1" fmla="*/ 0 h 251374"/>
              <a:gd name="connsiteX2" fmla="*/ 1170804 w 1170804"/>
              <a:gd name="connsiteY2" fmla="*/ 251374 h 251374"/>
              <a:gd name="connsiteX3" fmla="*/ 0 w 1170804"/>
              <a:gd name="connsiteY3" fmla="*/ 236134 h 251374"/>
              <a:gd name="connsiteX4" fmla="*/ 0 w 1170804"/>
              <a:gd name="connsiteY4" fmla="*/ 0 h 251374"/>
              <a:gd name="connsiteX0" fmla="*/ 0 w 1139054"/>
              <a:gd name="connsiteY0" fmla="*/ 0 h 245024"/>
              <a:gd name="connsiteX1" fmla="*/ 1117464 w 1139054"/>
              <a:gd name="connsiteY1" fmla="*/ 0 h 245024"/>
              <a:gd name="connsiteX2" fmla="*/ 1139054 w 1139054"/>
              <a:gd name="connsiteY2" fmla="*/ 245024 h 245024"/>
              <a:gd name="connsiteX3" fmla="*/ 0 w 1139054"/>
              <a:gd name="connsiteY3" fmla="*/ 236134 h 245024"/>
              <a:gd name="connsiteX4" fmla="*/ 0 w 1139054"/>
              <a:gd name="connsiteY4" fmla="*/ 0 h 245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054" h="245024">
                <a:moveTo>
                  <a:pt x="0" y="0"/>
                </a:moveTo>
                <a:lnTo>
                  <a:pt x="1117464" y="0"/>
                </a:lnTo>
                <a:lnTo>
                  <a:pt x="1139054" y="245024"/>
                </a:lnTo>
                <a:lnTo>
                  <a:pt x="0" y="236134"/>
                </a:lnTo>
                <a:lnTo>
                  <a:pt x="0" y="0"/>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en-US" sz="1200" dirty="0">
                <a:solidFill>
                  <a:schemeClr val="bg1"/>
                </a:solidFill>
                <a:latin typeface="Roboto Light"/>
              </a:rPr>
              <a:t>Widget</a:t>
            </a:r>
          </a:p>
        </p:txBody>
      </p:sp>
      <p:sp>
        <p:nvSpPr>
          <p:cNvPr id="99" name="Rectangle 2"/>
          <p:cNvSpPr/>
          <p:nvPr/>
        </p:nvSpPr>
        <p:spPr bwMode="auto">
          <a:xfrm rot="16200000">
            <a:off x="2846112" y="3859648"/>
            <a:ext cx="1139054" cy="245024"/>
          </a:xfrm>
          <a:custGeom>
            <a:avLst/>
            <a:gdLst>
              <a:gd name="connsiteX0" fmla="*/ 0 w 1117464"/>
              <a:gd name="connsiteY0" fmla="*/ 0 h 236134"/>
              <a:gd name="connsiteX1" fmla="*/ 1117464 w 1117464"/>
              <a:gd name="connsiteY1" fmla="*/ 0 h 236134"/>
              <a:gd name="connsiteX2" fmla="*/ 1117464 w 1117464"/>
              <a:gd name="connsiteY2" fmla="*/ 236134 h 236134"/>
              <a:gd name="connsiteX3" fmla="*/ 0 w 1117464"/>
              <a:gd name="connsiteY3" fmla="*/ 236134 h 236134"/>
              <a:gd name="connsiteX4" fmla="*/ 0 w 1117464"/>
              <a:gd name="connsiteY4" fmla="*/ 0 h 236134"/>
              <a:gd name="connsiteX0" fmla="*/ 0 w 1132704"/>
              <a:gd name="connsiteY0" fmla="*/ 0 h 266614"/>
              <a:gd name="connsiteX1" fmla="*/ 1117464 w 1132704"/>
              <a:gd name="connsiteY1" fmla="*/ 0 h 266614"/>
              <a:gd name="connsiteX2" fmla="*/ 1132704 w 1132704"/>
              <a:gd name="connsiteY2" fmla="*/ 266614 h 266614"/>
              <a:gd name="connsiteX3" fmla="*/ 0 w 1132704"/>
              <a:gd name="connsiteY3" fmla="*/ 236134 h 266614"/>
              <a:gd name="connsiteX4" fmla="*/ 0 w 1132704"/>
              <a:gd name="connsiteY4" fmla="*/ 0 h 266614"/>
              <a:gd name="connsiteX0" fmla="*/ 0 w 1170804"/>
              <a:gd name="connsiteY0" fmla="*/ 0 h 266614"/>
              <a:gd name="connsiteX1" fmla="*/ 1117464 w 1170804"/>
              <a:gd name="connsiteY1" fmla="*/ 0 h 266614"/>
              <a:gd name="connsiteX2" fmla="*/ 1170804 w 1170804"/>
              <a:gd name="connsiteY2" fmla="*/ 266614 h 266614"/>
              <a:gd name="connsiteX3" fmla="*/ 0 w 1170804"/>
              <a:gd name="connsiteY3" fmla="*/ 236134 h 266614"/>
              <a:gd name="connsiteX4" fmla="*/ 0 w 1170804"/>
              <a:gd name="connsiteY4" fmla="*/ 0 h 266614"/>
              <a:gd name="connsiteX0" fmla="*/ 0 w 1170804"/>
              <a:gd name="connsiteY0" fmla="*/ 0 h 251374"/>
              <a:gd name="connsiteX1" fmla="*/ 1117464 w 1170804"/>
              <a:gd name="connsiteY1" fmla="*/ 0 h 251374"/>
              <a:gd name="connsiteX2" fmla="*/ 1170804 w 1170804"/>
              <a:gd name="connsiteY2" fmla="*/ 251374 h 251374"/>
              <a:gd name="connsiteX3" fmla="*/ 0 w 1170804"/>
              <a:gd name="connsiteY3" fmla="*/ 236134 h 251374"/>
              <a:gd name="connsiteX4" fmla="*/ 0 w 1170804"/>
              <a:gd name="connsiteY4" fmla="*/ 0 h 251374"/>
              <a:gd name="connsiteX0" fmla="*/ 0 w 1139054"/>
              <a:gd name="connsiteY0" fmla="*/ 0 h 245024"/>
              <a:gd name="connsiteX1" fmla="*/ 1117464 w 1139054"/>
              <a:gd name="connsiteY1" fmla="*/ 0 h 245024"/>
              <a:gd name="connsiteX2" fmla="*/ 1139054 w 1139054"/>
              <a:gd name="connsiteY2" fmla="*/ 245024 h 245024"/>
              <a:gd name="connsiteX3" fmla="*/ 0 w 1139054"/>
              <a:gd name="connsiteY3" fmla="*/ 236134 h 245024"/>
              <a:gd name="connsiteX4" fmla="*/ 0 w 1139054"/>
              <a:gd name="connsiteY4" fmla="*/ 0 h 245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054" h="245024">
                <a:moveTo>
                  <a:pt x="0" y="0"/>
                </a:moveTo>
                <a:lnTo>
                  <a:pt x="1117464" y="0"/>
                </a:lnTo>
                <a:lnTo>
                  <a:pt x="1139054" y="245024"/>
                </a:lnTo>
                <a:lnTo>
                  <a:pt x="0" y="236134"/>
                </a:lnTo>
                <a:lnTo>
                  <a:pt x="0" y="0"/>
                </a:lnTo>
                <a:close/>
              </a:path>
            </a:pathLst>
          </a:custGeom>
          <a:solidFill>
            <a:schemeClr val="accent4"/>
          </a:solidFill>
          <a:ln w="3175" cap="flat" cmpd="sng" algn="ctr">
            <a:solidFill>
              <a:schemeClr val="bg1"/>
            </a:solid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en-US" sz="1200" dirty="0">
                <a:solidFill>
                  <a:schemeClr val="bg1"/>
                </a:solidFill>
                <a:latin typeface="Roboto Light"/>
              </a:rPr>
              <a:t>Connector</a:t>
            </a:r>
          </a:p>
        </p:txBody>
      </p:sp>
      <p:sp>
        <p:nvSpPr>
          <p:cNvPr id="100" name="Rectangle 2"/>
          <p:cNvSpPr/>
          <p:nvPr/>
        </p:nvSpPr>
        <p:spPr bwMode="auto">
          <a:xfrm rot="16200000">
            <a:off x="3581690" y="3866114"/>
            <a:ext cx="1139054" cy="245024"/>
          </a:xfrm>
          <a:custGeom>
            <a:avLst/>
            <a:gdLst>
              <a:gd name="connsiteX0" fmla="*/ 0 w 1117464"/>
              <a:gd name="connsiteY0" fmla="*/ 0 h 236134"/>
              <a:gd name="connsiteX1" fmla="*/ 1117464 w 1117464"/>
              <a:gd name="connsiteY1" fmla="*/ 0 h 236134"/>
              <a:gd name="connsiteX2" fmla="*/ 1117464 w 1117464"/>
              <a:gd name="connsiteY2" fmla="*/ 236134 h 236134"/>
              <a:gd name="connsiteX3" fmla="*/ 0 w 1117464"/>
              <a:gd name="connsiteY3" fmla="*/ 236134 h 236134"/>
              <a:gd name="connsiteX4" fmla="*/ 0 w 1117464"/>
              <a:gd name="connsiteY4" fmla="*/ 0 h 236134"/>
              <a:gd name="connsiteX0" fmla="*/ 0 w 1132704"/>
              <a:gd name="connsiteY0" fmla="*/ 0 h 266614"/>
              <a:gd name="connsiteX1" fmla="*/ 1117464 w 1132704"/>
              <a:gd name="connsiteY1" fmla="*/ 0 h 266614"/>
              <a:gd name="connsiteX2" fmla="*/ 1132704 w 1132704"/>
              <a:gd name="connsiteY2" fmla="*/ 266614 h 266614"/>
              <a:gd name="connsiteX3" fmla="*/ 0 w 1132704"/>
              <a:gd name="connsiteY3" fmla="*/ 236134 h 266614"/>
              <a:gd name="connsiteX4" fmla="*/ 0 w 1132704"/>
              <a:gd name="connsiteY4" fmla="*/ 0 h 266614"/>
              <a:gd name="connsiteX0" fmla="*/ 0 w 1170804"/>
              <a:gd name="connsiteY0" fmla="*/ 0 h 266614"/>
              <a:gd name="connsiteX1" fmla="*/ 1117464 w 1170804"/>
              <a:gd name="connsiteY1" fmla="*/ 0 h 266614"/>
              <a:gd name="connsiteX2" fmla="*/ 1170804 w 1170804"/>
              <a:gd name="connsiteY2" fmla="*/ 266614 h 266614"/>
              <a:gd name="connsiteX3" fmla="*/ 0 w 1170804"/>
              <a:gd name="connsiteY3" fmla="*/ 236134 h 266614"/>
              <a:gd name="connsiteX4" fmla="*/ 0 w 1170804"/>
              <a:gd name="connsiteY4" fmla="*/ 0 h 266614"/>
              <a:gd name="connsiteX0" fmla="*/ 0 w 1170804"/>
              <a:gd name="connsiteY0" fmla="*/ 0 h 251374"/>
              <a:gd name="connsiteX1" fmla="*/ 1117464 w 1170804"/>
              <a:gd name="connsiteY1" fmla="*/ 0 h 251374"/>
              <a:gd name="connsiteX2" fmla="*/ 1170804 w 1170804"/>
              <a:gd name="connsiteY2" fmla="*/ 251374 h 251374"/>
              <a:gd name="connsiteX3" fmla="*/ 0 w 1170804"/>
              <a:gd name="connsiteY3" fmla="*/ 236134 h 251374"/>
              <a:gd name="connsiteX4" fmla="*/ 0 w 1170804"/>
              <a:gd name="connsiteY4" fmla="*/ 0 h 251374"/>
              <a:gd name="connsiteX0" fmla="*/ 0 w 1139054"/>
              <a:gd name="connsiteY0" fmla="*/ 0 h 245024"/>
              <a:gd name="connsiteX1" fmla="*/ 1117464 w 1139054"/>
              <a:gd name="connsiteY1" fmla="*/ 0 h 245024"/>
              <a:gd name="connsiteX2" fmla="*/ 1139054 w 1139054"/>
              <a:gd name="connsiteY2" fmla="*/ 245024 h 245024"/>
              <a:gd name="connsiteX3" fmla="*/ 0 w 1139054"/>
              <a:gd name="connsiteY3" fmla="*/ 236134 h 245024"/>
              <a:gd name="connsiteX4" fmla="*/ 0 w 1139054"/>
              <a:gd name="connsiteY4" fmla="*/ 0 h 245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054" h="245024">
                <a:moveTo>
                  <a:pt x="0" y="0"/>
                </a:moveTo>
                <a:lnTo>
                  <a:pt x="1117464" y="0"/>
                </a:lnTo>
                <a:lnTo>
                  <a:pt x="1139054" y="245024"/>
                </a:lnTo>
                <a:lnTo>
                  <a:pt x="0" y="236134"/>
                </a:lnTo>
                <a:lnTo>
                  <a:pt x="0" y="0"/>
                </a:lnTo>
                <a:close/>
              </a:path>
            </a:pathLst>
          </a:custGeom>
          <a:solidFill>
            <a:schemeClr val="accent4"/>
          </a:solidFill>
          <a:ln w="3175" cap="flat" cmpd="sng" algn="ctr">
            <a:solidFill>
              <a:schemeClr val="bg1"/>
            </a:solid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en-US" sz="1200" dirty="0">
                <a:solidFill>
                  <a:schemeClr val="bg1"/>
                </a:solidFill>
                <a:latin typeface="Roboto Light"/>
              </a:rPr>
              <a:t>Connector</a:t>
            </a:r>
          </a:p>
        </p:txBody>
      </p:sp>
      <p:sp>
        <p:nvSpPr>
          <p:cNvPr id="88" name="Line 29"/>
          <p:cNvSpPr>
            <a:spLocks noChangeShapeType="1"/>
          </p:cNvSpPr>
          <p:nvPr/>
        </p:nvSpPr>
        <p:spPr bwMode="auto">
          <a:xfrm>
            <a:off x="3409679" y="4425233"/>
            <a:ext cx="0" cy="731961"/>
          </a:xfrm>
          <a:prstGeom prst="line">
            <a:avLst/>
          </a:prstGeom>
          <a:noFill/>
          <a:ln w="9525">
            <a:solidFill>
              <a:schemeClr val="tx1"/>
            </a:solidFill>
            <a:round/>
            <a:headEnd type="oval" w="med" len="med"/>
            <a:tailEnd type="oval" w="med" len="med"/>
          </a:ln>
        </p:spPr>
        <p:txBody>
          <a:bodyPr wrap="none" lIns="91414" tIns="45707" rIns="91414" bIns="45707" anchor="ctr"/>
          <a:lstStyle/>
          <a:p>
            <a:pPr>
              <a:defRPr/>
            </a:pPr>
            <a:endParaRPr lang="en-US" sz="1000">
              <a:solidFill>
                <a:srgbClr val="FFFFFF">
                  <a:lumMod val="50000"/>
                </a:srgbClr>
              </a:solidFill>
              <a:latin typeface="Roboto Light" pitchFamily="2" charset="0"/>
              <a:ea typeface="Roboto Light" pitchFamily="2" charset="0"/>
            </a:endParaRPr>
          </a:p>
        </p:txBody>
      </p:sp>
      <p:sp>
        <p:nvSpPr>
          <p:cNvPr id="33" name="Freeform 18"/>
          <p:cNvSpPr>
            <a:spLocks/>
          </p:cNvSpPr>
          <p:nvPr/>
        </p:nvSpPr>
        <p:spPr bwMode="auto">
          <a:xfrm>
            <a:off x="7299474" y="5252614"/>
            <a:ext cx="711113" cy="380690"/>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solidFill>
            <a:schemeClr val="tx1">
              <a:lumMod val="50000"/>
              <a:lumOff val="50000"/>
            </a:schemeClr>
          </a:solidFill>
          <a:ln w="9525" cap="flat">
            <a:noFill/>
            <a:prstDash val="solid"/>
            <a:miter lim="800000"/>
            <a:headEnd type="none" w="med" len="med"/>
            <a:tailEnd type="none" w="med" len="med"/>
          </a:ln>
        </p:spPr>
        <p:txBody>
          <a:bodyPr lIns="0" tIns="0" rIns="0" bIns="0" anchor="ctr" anchorCtr="1"/>
          <a:lstStyle/>
          <a:p>
            <a:r>
              <a:rPr lang="x-none" sz="1000" dirty="0">
                <a:solidFill>
                  <a:schemeClr val="bg1"/>
                </a:solidFill>
                <a:latin typeface="Roboto Light" pitchFamily="2" charset="0"/>
                <a:ea typeface="Roboto Light" pitchFamily="2" charset="0"/>
              </a:rPr>
              <a:t>...</a:t>
            </a:r>
            <a:endParaRPr lang="en-US" sz="1000" dirty="0">
              <a:solidFill>
                <a:schemeClr val="bg1"/>
              </a:solidFill>
              <a:latin typeface="Roboto Light" pitchFamily="2" charset="0"/>
              <a:ea typeface="Roboto Light" pitchFamily="2" charset="0"/>
            </a:endParaRPr>
          </a:p>
        </p:txBody>
      </p:sp>
    </p:spTree>
    <p:extLst>
      <p:ext uri="{BB962C8B-B14F-4D97-AF65-F5344CB8AC3E}">
        <p14:creationId xmlns:p14="http://schemas.microsoft.com/office/powerpoint/2010/main" val="25797735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err="1" smtClean="0"/>
              <a:t>Backbase</a:t>
            </a:r>
            <a:r>
              <a:rPr lang="en-US" dirty="0" smtClean="0"/>
              <a:t> CXP Security</a:t>
            </a:r>
            <a:endParaRPr lang="en-US" dirty="0"/>
          </a:p>
        </p:txBody>
      </p:sp>
      <p:sp>
        <p:nvSpPr>
          <p:cNvPr id="3" name="Content Placeholder 2"/>
          <p:cNvSpPr>
            <a:spLocks noGrp="1"/>
          </p:cNvSpPr>
          <p:nvPr>
            <p:ph sz="quarter" idx="14"/>
          </p:nvPr>
        </p:nvSpPr>
        <p:spPr/>
        <p:txBody>
          <a:bodyPr/>
          <a:lstStyle/>
          <a:p>
            <a:r>
              <a:rPr lang="en-US" dirty="0"/>
              <a:t>Based on </a:t>
            </a:r>
            <a:r>
              <a:rPr lang="en-US" dirty="0">
                <a:solidFill>
                  <a:srgbClr val="267F00"/>
                </a:solidFill>
                <a:latin typeface="Roboto Black" panose="02000000000000000000" pitchFamily="2" charset="0"/>
                <a:ea typeface="Roboto Black" panose="02000000000000000000" pitchFamily="2" charset="0"/>
              </a:rPr>
              <a:t>Spring Security</a:t>
            </a:r>
          </a:p>
          <a:p>
            <a:r>
              <a:rPr lang="en-US" dirty="0">
                <a:latin typeface="Roboto Black" panose="02000000000000000000" pitchFamily="2" charset="0"/>
                <a:ea typeface="Roboto Black" panose="02000000000000000000" pitchFamily="2" charset="0"/>
              </a:rPr>
              <a:t>Application Level Security</a:t>
            </a:r>
            <a:r>
              <a:rPr lang="en-US" b="1" dirty="0"/>
              <a:t/>
            </a:r>
            <a:br>
              <a:rPr lang="en-US" b="1" dirty="0"/>
            </a:br>
            <a:r>
              <a:rPr lang="en-US" dirty="0"/>
              <a:t>Spring Authentication Providers</a:t>
            </a:r>
          </a:p>
          <a:p>
            <a:pPr lvl="1"/>
            <a:r>
              <a:rPr lang="en-US" dirty="0"/>
              <a:t>HTTP BASIC/Digest authentication, HTTP X.509 client certificate exchange, 	LDAP, Form-based authentication, </a:t>
            </a:r>
            <a:r>
              <a:rPr lang="en-US" dirty="0" err="1"/>
              <a:t>OpenID</a:t>
            </a:r>
            <a:r>
              <a:rPr lang="en-US" dirty="0"/>
              <a:t> authentication, Automatic "remember-me" authentication,	Anonymous authentication, Kerberos…, </a:t>
            </a:r>
          </a:p>
          <a:p>
            <a:pPr lvl="1"/>
            <a:r>
              <a:rPr lang="en-US" dirty="0"/>
              <a:t>Your own authentication systems</a:t>
            </a:r>
          </a:p>
          <a:p>
            <a:r>
              <a:rPr lang="en-US" dirty="0">
                <a:latin typeface="Roboto Black" panose="02000000000000000000" pitchFamily="2" charset="0"/>
                <a:ea typeface="Roboto Black" panose="02000000000000000000" pitchFamily="2" charset="0"/>
              </a:rPr>
              <a:t>Additional Authentication Options for Portal Items</a:t>
            </a:r>
          </a:p>
          <a:p>
            <a:r>
              <a:rPr lang="en-US" dirty="0">
                <a:latin typeface="Roboto Black" panose="02000000000000000000" pitchFamily="2" charset="0"/>
                <a:ea typeface="Roboto Black" panose="02000000000000000000" pitchFamily="2" charset="0"/>
              </a:rPr>
              <a:t>Advanced topic, covered in depth in a separate module</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83</a:t>
            </a:fld>
            <a:endParaRPr lang="en-US" dirty="0"/>
          </a:p>
        </p:txBody>
      </p:sp>
    </p:spTree>
    <p:extLst>
      <p:ext uri="{BB962C8B-B14F-4D97-AF65-F5344CB8AC3E}">
        <p14:creationId xmlns:p14="http://schemas.microsoft.com/office/powerpoint/2010/main" val="357433344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FF59741-7650-A046-95B5-8D31235C520E}" type="slidenum">
              <a:rPr lang="en-US" smtClean="0"/>
              <a:pPr/>
              <a:t>84</a:t>
            </a:fld>
            <a:endParaRPr lang="en-US" dirty="0"/>
          </a:p>
        </p:txBody>
      </p:sp>
      <p:sp>
        <p:nvSpPr>
          <p:cNvPr id="5" name="Text Placeholder 4"/>
          <p:cNvSpPr>
            <a:spLocks noGrp="1"/>
          </p:cNvSpPr>
          <p:nvPr>
            <p:ph type="body" sz="quarter" idx="13"/>
          </p:nvPr>
        </p:nvSpPr>
        <p:spPr/>
        <p:txBody>
          <a:bodyPr/>
          <a:lstStyle/>
          <a:p>
            <a:r>
              <a:rPr lang="en-US" dirty="0" smtClean="0"/>
              <a:t>Demo: Item Rights</a:t>
            </a:r>
            <a:endParaRPr lang="en-US" dirty="0"/>
          </a:p>
        </p:txBody>
      </p:sp>
      <p:sp>
        <p:nvSpPr>
          <p:cNvPr id="6" name="Content Placeholder 5"/>
          <p:cNvSpPr>
            <a:spLocks noGrp="1"/>
          </p:cNvSpPr>
          <p:nvPr>
            <p:ph sz="quarter" idx="16"/>
          </p:nvPr>
        </p:nvSpPr>
        <p:spPr/>
        <p:txBody>
          <a:bodyPr/>
          <a:lstStyle/>
          <a:p>
            <a:pPr marL="182519" indent="-182519">
              <a:buClr>
                <a:srgbClr val="2B2623">
                  <a:lumMod val="50000"/>
                  <a:lumOff val="50000"/>
                </a:srgbClr>
              </a:buClr>
              <a:buSzPct val="80000"/>
              <a:buFont typeface="Wingdings" charset="2"/>
              <a:buChar char="§"/>
            </a:pPr>
            <a:r>
              <a:rPr lang="en-US" sz="2400" dirty="0">
                <a:solidFill>
                  <a:srgbClr val="2B2623"/>
                </a:solidFill>
              </a:rPr>
              <a:t>Apply different rights to various items in CXP Manager</a:t>
            </a:r>
          </a:p>
          <a:p>
            <a:pPr marL="182519" indent="-182519">
              <a:buClr>
                <a:srgbClr val="2B2623">
                  <a:lumMod val="50000"/>
                  <a:lumOff val="50000"/>
                </a:srgbClr>
              </a:buClr>
              <a:buSzPct val="80000"/>
              <a:buFont typeface="Wingdings" charset="2"/>
              <a:buChar char="§"/>
            </a:pPr>
            <a:r>
              <a:rPr lang="en-US" sz="2400" dirty="0">
                <a:solidFill>
                  <a:srgbClr val="2B2623"/>
                </a:solidFill>
              </a:rPr>
              <a:t>Use manager and admin accounts to test the differences</a:t>
            </a:r>
          </a:p>
          <a:p>
            <a:endParaRPr lang="en-US" dirty="0"/>
          </a:p>
        </p:txBody>
      </p:sp>
    </p:spTree>
    <p:extLst>
      <p:ext uri="{BB962C8B-B14F-4D97-AF65-F5344CB8AC3E}">
        <p14:creationId xmlns:p14="http://schemas.microsoft.com/office/powerpoint/2010/main" val="28402932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Key Elements of </a:t>
            </a:r>
            <a:r>
              <a:rPr lang="en-US" dirty="0" err="1" smtClean="0"/>
              <a:t>Backbase</a:t>
            </a:r>
            <a:r>
              <a:rPr lang="en-US" dirty="0" smtClean="0"/>
              <a:t> CXP</a:t>
            </a:r>
            <a:endParaRPr lang="en-US" dirty="0"/>
          </a:p>
        </p:txBody>
      </p:sp>
      <p:sp>
        <p:nvSpPr>
          <p:cNvPr id="2" name="Slide Number Placeholder 1"/>
          <p:cNvSpPr>
            <a:spLocks noGrp="1"/>
          </p:cNvSpPr>
          <p:nvPr>
            <p:ph type="sldNum" sz="quarter" idx="4"/>
          </p:nvPr>
        </p:nvSpPr>
        <p:spPr/>
        <p:txBody>
          <a:bodyPr/>
          <a:lstStyle/>
          <a:p>
            <a:fld id="{6FF59741-7650-A046-95B5-8D31235C520E}" type="slidenum">
              <a:rPr lang="en-US" smtClean="0"/>
              <a:pPr/>
              <a:t>85</a:t>
            </a:fld>
            <a:endParaRPr lang="en-US" dirty="0"/>
          </a:p>
        </p:txBody>
      </p:sp>
      <p:sp>
        <p:nvSpPr>
          <p:cNvPr id="6" name="Content Placeholder 5"/>
          <p:cNvSpPr>
            <a:spLocks noGrp="1"/>
          </p:cNvSpPr>
          <p:nvPr>
            <p:ph type="body" sz="quarter" idx="14"/>
          </p:nvPr>
        </p:nvSpPr>
        <p:spPr/>
        <p:txBody>
          <a:bodyPr/>
          <a:lstStyle/>
          <a:p>
            <a:r>
              <a:rPr lang="en-US" sz="3000" dirty="0"/>
              <a:t>A component model</a:t>
            </a:r>
          </a:p>
          <a:p>
            <a:r>
              <a:rPr lang="en-US" sz="3000" dirty="0"/>
              <a:t>Flexible rendering and support for multi-device delivery</a:t>
            </a:r>
          </a:p>
          <a:p>
            <a:r>
              <a:rPr lang="en-US" sz="3000" dirty="0"/>
              <a:t>Personalization</a:t>
            </a:r>
          </a:p>
          <a:p>
            <a:r>
              <a:rPr lang="en-US" sz="3000" dirty="0"/>
              <a:t>The ability to integrate with a wide range of technologies </a:t>
            </a:r>
          </a:p>
          <a:p>
            <a:r>
              <a:rPr lang="en-US" sz="3000" dirty="0"/>
              <a:t>Content services</a:t>
            </a:r>
          </a:p>
          <a:p>
            <a:r>
              <a:rPr lang="en-US" sz="3000" dirty="0"/>
              <a:t>Security administration</a:t>
            </a:r>
          </a:p>
          <a:p>
            <a:r>
              <a:rPr lang="en-US" sz="3000" dirty="0">
                <a:solidFill>
                  <a:schemeClr val="bg1"/>
                </a:solidFill>
                <a:latin typeface="Roboto Black" panose="02000000000000000000" pitchFamily="2" charset="0"/>
                <a:ea typeface="Roboto Black" panose="02000000000000000000" pitchFamily="2" charset="0"/>
              </a:rPr>
              <a:t>Targeting</a:t>
            </a:r>
          </a:p>
          <a:p>
            <a:r>
              <a:rPr lang="en-US" sz="3000" dirty="0"/>
              <a:t>Publishing</a:t>
            </a:r>
          </a:p>
          <a:p>
            <a:endParaRPr lang="en-US" sz="3000" dirty="0"/>
          </a:p>
        </p:txBody>
      </p:sp>
    </p:spTree>
    <p:extLst>
      <p:ext uri="{BB962C8B-B14F-4D97-AF65-F5344CB8AC3E}">
        <p14:creationId xmlns:p14="http://schemas.microsoft.com/office/powerpoint/2010/main" val="201998163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86</a:t>
            </a:fld>
            <a:endParaRPr lang="en-US" dirty="0"/>
          </a:p>
        </p:txBody>
      </p:sp>
      <p:sp>
        <p:nvSpPr>
          <p:cNvPr id="5" name="Text Placeholder 4"/>
          <p:cNvSpPr>
            <a:spLocks noGrp="1"/>
          </p:cNvSpPr>
          <p:nvPr>
            <p:ph type="body" sz="quarter" idx="11"/>
          </p:nvPr>
        </p:nvSpPr>
        <p:spPr/>
        <p:txBody>
          <a:bodyPr/>
          <a:lstStyle/>
          <a:p>
            <a:r>
              <a:rPr lang="en-US" dirty="0" smtClean="0"/>
              <a:t>Targeting</a:t>
            </a:r>
            <a:endParaRPr lang="en-US" dirty="0"/>
          </a:p>
        </p:txBody>
      </p:sp>
      <p:sp>
        <p:nvSpPr>
          <p:cNvPr id="6" name="Text Placeholder 5"/>
          <p:cNvSpPr>
            <a:spLocks noGrp="1"/>
          </p:cNvSpPr>
          <p:nvPr>
            <p:ph type="body" sz="quarter" idx="12"/>
          </p:nvPr>
        </p:nvSpPr>
        <p:spPr/>
        <p:txBody>
          <a:bodyPr/>
          <a:lstStyle/>
          <a:p>
            <a:r>
              <a:rPr lang="en-US" dirty="0"/>
              <a:t>Portal Essentials</a:t>
            </a:r>
          </a:p>
        </p:txBody>
      </p:sp>
    </p:spTree>
    <p:extLst>
      <p:ext uri="{BB962C8B-B14F-4D97-AF65-F5344CB8AC3E}">
        <p14:creationId xmlns:p14="http://schemas.microsoft.com/office/powerpoint/2010/main" val="367311886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Targeting</a:t>
            </a:r>
            <a:endParaRPr lang="en-US" dirty="0"/>
          </a:p>
        </p:txBody>
      </p:sp>
      <p:sp>
        <p:nvSpPr>
          <p:cNvPr id="6" name="Content Placeholder 5"/>
          <p:cNvSpPr>
            <a:spLocks noGrp="1"/>
          </p:cNvSpPr>
          <p:nvPr>
            <p:ph sz="quarter" idx="14"/>
          </p:nvPr>
        </p:nvSpPr>
        <p:spPr>
          <a:xfrm>
            <a:off x="357188" y="1120777"/>
            <a:ext cx="8679308" cy="5387975"/>
          </a:xfrm>
        </p:spPr>
        <p:txBody>
          <a:bodyPr/>
          <a:lstStyle/>
          <a:p>
            <a:r>
              <a:rPr lang="en-US" dirty="0" smtClean="0"/>
              <a:t>Displays </a:t>
            </a:r>
            <a:r>
              <a:rPr lang="en-US" dirty="0"/>
              <a:t>pages differently depending on </a:t>
            </a:r>
            <a:r>
              <a:rPr lang="en-US" dirty="0" smtClean="0"/>
              <a:t>certain </a:t>
            </a:r>
            <a:r>
              <a:rPr lang="en-US" dirty="0"/>
              <a:t>criteria, for example, the user's browser, geographic location, demographic, etc.</a:t>
            </a:r>
          </a:p>
          <a:p>
            <a:r>
              <a:rPr lang="en-US" dirty="0"/>
              <a:t>Targeting uses the </a:t>
            </a:r>
            <a:r>
              <a:rPr lang="en-US" dirty="0">
                <a:latin typeface="Roboto Black" panose="02000000000000000000" pitchFamily="2" charset="0"/>
                <a:ea typeface="Roboto Black" panose="02000000000000000000" pitchFamily="2" charset="0"/>
              </a:rPr>
              <a:t>Targeting Container</a:t>
            </a:r>
            <a:r>
              <a:rPr lang="en-US" dirty="0"/>
              <a:t>, a </a:t>
            </a:r>
            <a:r>
              <a:rPr lang="en-US" dirty="0" smtClean="0"/>
              <a:t>container </a:t>
            </a:r>
            <a:r>
              <a:rPr lang="en-US" dirty="0"/>
              <a:t>with multiple alternative displays</a:t>
            </a:r>
          </a:p>
          <a:p>
            <a:r>
              <a:rPr lang="en-US" dirty="0"/>
              <a:t>For each alternative, </a:t>
            </a:r>
            <a:r>
              <a:rPr lang="en-US" dirty="0" smtClean="0">
                <a:latin typeface="Roboto Black" panose="02000000000000000000" pitchFamily="2" charset="0"/>
                <a:ea typeface="Roboto Black" panose="02000000000000000000" pitchFamily="2" charset="0"/>
              </a:rPr>
              <a:t>conditions</a:t>
            </a:r>
            <a:r>
              <a:rPr lang="en-US" dirty="0" smtClean="0"/>
              <a:t> </a:t>
            </a:r>
            <a:r>
              <a:rPr lang="en-US" dirty="0"/>
              <a:t>can be specified.</a:t>
            </a:r>
          </a:p>
          <a:p>
            <a:r>
              <a:rPr lang="en-US" dirty="0">
                <a:latin typeface="Roboto Black" panose="02000000000000000000" pitchFamily="2" charset="0"/>
                <a:ea typeface="Roboto Black" panose="02000000000000000000" pitchFamily="2" charset="0"/>
              </a:rPr>
              <a:t>Collectors</a:t>
            </a:r>
            <a:r>
              <a:rPr lang="en-US" dirty="0"/>
              <a:t> collect data about the user from external sources and merge them in a user profile</a:t>
            </a:r>
          </a:p>
          <a:p>
            <a:r>
              <a:rPr lang="en-US" dirty="0">
                <a:latin typeface="Roboto Black" panose="02000000000000000000" pitchFamily="2" charset="0"/>
                <a:ea typeface="Roboto Black" panose="02000000000000000000" pitchFamily="2" charset="0"/>
              </a:rPr>
              <a:t>Rules Engine</a:t>
            </a:r>
            <a:r>
              <a:rPr lang="en-US" dirty="0"/>
              <a:t> evaluates conditions sequentially, and returns the first alternative whose set of conditions evaluates to true.</a:t>
            </a:r>
          </a:p>
          <a:p>
            <a:r>
              <a:rPr lang="en-US" dirty="0"/>
              <a:t>The </a:t>
            </a:r>
            <a:r>
              <a:rPr lang="en-US" dirty="0">
                <a:latin typeface="Roboto Black" panose="02000000000000000000" pitchFamily="2" charset="0"/>
                <a:ea typeface="Roboto Black" panose="02000000000000000000" pitchFamily="2" charset="0"/>
              </a:rPr>
              <a:t>fallback</a:t>
            </a:r>
            <a:r>
              <a:rPr lang="en-US" dirty="0"/>
              <a:t> – the ”last” alternative being taken if none of the conditions evaluate to true.</a:t>
            </a:r>
          </a:p>
          <a:p>
            <a:endParaRPr lang="en-US" dirty="0"/>
          </a:p>
        </p:txBody>
      </p:sp>
      <p:sp>
        <p:nvSpPr>
          <p:cNvPr id="2" name="Slide Number Placeholder 1"/>
          <p:cNvSpPr>
            <a:spLocks noGrp="1"/>
          </p:cNvSpPr>
          <p:nvPr>
            <p:ph type="sldNum" sz="quarter" idx="4"/>
          </p:nvPr>
        </p:nvSpPr>
        <p:spPr/>
        <p:txBody>
          <a:bodyPr/>
          <a:lstStyle/>
          <a:p>
            <a:fld id="{6FF59741-7650-A046-95B5-8D31235C520E}" type="slidenum">
              <a:rPr lang="en-US" smtClean="0"/>
              <a:pPr/>
              <a:t>87</a:t>
            </a:fld>
            <a:endParaRPr lang="en-US" dirty="0"/>
          </a:p>
        </p:txBody>
      </p:sp>
    </p:spTree>
    <p:extLst>
      <p:ext uri="{BB962C8B-B14F-4D97-AF65-F5344CB8AC3E}">
        <p14:creationId xmlns:p14="http://schemas.microsoft.com/office/powerpoint/2010/main" val="154063508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Targeting Process Flow Overview</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88</a:t>
            </a:fld>
            <a:endParaRPr lang="en-US" dirty="0"/>
          </a:p>
        </p:txBody>
      </p:sp>
      <p:sp>
        <p:nvSpPr>
          <p:cNvPr id="25" name="Rectangle 6"/>
          <p:cNvSpPr/>
          <p:nvPr/>
        </p:nvSpPr>
        <p:spPr bwMode="auto">
          <a:xfrm>
            <a:off x="6245612" y="1657863"/>
            <a:ext cx="1601513" cy="4003677"/>
          </a:xfrm>
          <a:custGeom>
            <a:avLst/>
            <a:gdLst>
              <a:gd name="connsiteX0" fmla="*/ 0 w 2090712"/>
              <a:gd name="connsiteY0" fmla="*/ 0 h 5257961"/>
              <a:gd name="connsiteX1" fmla="*/ 2090712 w 2090712"/>
              <a:gd name="connsiteY1" fmla="*/ 0 h 5257961"/>
              <a:gd name="connsiteX2" fmla="*/ 2090712 w 2090712"/>
              <a:gd name="connsiteY2" fmla="*/ 5257961 h 5257961"/>
              <a:gd name="connsiteX3" fmla="*/ 0 w 2090712"/>
              <a:gd name="connsiteY3" fmla="*/ 5257961 h 5257961"/>
              <a:gd name="connsiteX4" fmla="*/ 0 w 2090712"/>
              <a:gd name="connsiteY4" fmla="*/ 0 h 5257961"/>
              <a:gd name="connsiteX0" fmla="*/ 0 w 2153343"/>
              <a:gd name="connsiteY0" fmla="*/ 75156 h 5333117"/>
              <a:gd name="connsiteX1" fmla="*/ 2153343 w 2153343"/>
              <a:gd name="connsiteY1" fmla="*/ 0 h 5333117"/>
              <a:gd name="connsiteX2" fmla="*/ 2090712 w 2153343"/>
              <a:gd name="connsiteY2" fmla="*/ 5333117 h 5333117"/>
              <a:gd name="connsiteX3" fmla="*/ 0 w 2153343"/>
              <a:gd name="connsiteY3" fmla="*/ 5333117 h 5333117"/>
              <a:gd name="connsiteX4" fmla="*/ 0 w 2153343"/>
              <a:gd name="connsiteY4" fmla="*/ 75156 h 5333117"/>
              <a:gd name="connsiteX0" fmla="*/ 0 w 2128291"/>
              <a:gd name="connsiteY0" fmla="*/ 62630 h 5320591"/>
              <a:gd name="connsiteX1" fmla="*/ 2128291 w 2128291"/>
              <a:gd name="connsiteY1" fmla="*/ 0 h 5320591"/>
              <a:gd name="connsiteX2" fmla="*/ 2090712 w 2128291"/>
              <a:gd name="connsiteY2" fmla="*/ 5320591 h 5320591"/>
              <a:gd name="connsiteX3" fmla="*/ 0 w 2128291"/>
              <a:gd name="connsiteY3" fmla="*/ 5320591 h 5320591"/>
              <a:gd name="connsiteX4" fmla="*/ 0 w 2128291"/>
              <a:gd name="connsiteY4" fmla="*/ 62630 h 5320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8291" h="5320591">
                <a:moveTo>
                  <a:pt x="0" y="62630"/>
                </a:moveTo>
                <a:lnTo>
                  <a:pt x="2128291" y="0"/>
                </a:lnTo>
                <a:lnTo>
                  <a:pt x="2090712" y="5320591"/>
                </a:lnTo>
                <a:lnTo>
                  <a:pt x="0" y="5320591"/>
                </a:lnTo>
                <a:lnTo>
                  <a:pt x="0" y="6263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108000" rIns="91440" bIns="45720" numCol="1" rtlCol="0" anchor="t" anchorCtr="0" compatLnSpc="1">
            <a:prstTxWarp prst="textNoShape">
              <a:avLst/>
            </a:prstTxWarp>
          </a:bodyPr>
          <a:lstStyle/>
          <a:p>
            <a:pPr algn="ctr"/>
            <a:r>
              <a:rPr lang="en-US" sz="1600" dirty="0">
                <a:solidFill>
                  <a:schemeClr val="bg1"/>
                </a:solidFill>
                <a:latin typeface="Roboto Light"/>
              </a:rPr>
              <a:t>Remote Content </a:t>
            </a:r>
          </a:p>
          <a:p>
            <a:pPr algn="ctr"/>
            <a:r>
              <a:rPr lang="en-US" sz="1600" dirty="0">
                <a:solidFill>
                  <a:schemeClr val="bg1"/>
                </a:solidFill>
                <a:latin typeface="Roboto Light"/>
              </a:rPr>
              <a:t>and Services</a:t>
            </a:r>
          </a:p>
        </p:txBody>
      </p:sp>
      <p:sp>
        <p:nvSpPr>
          <p:cNvPr id="26" name="Rectangle 7"/>
          <p:cNvSpPr/>
          <p:nvPr/>
        </p:nvSpPr>
        <p:spPr bwMode="auto">
          <a:xfrm>
            <a:off x="3102372" y="1730424"/>
            <a:ext cx="2928366" cy="3992739"/>
          </a:xfrm>
          <a:custGeom>
            <a:avLst/>
            <a:gdLst>
              <a:gd name="connsiteX0" fmla="*/ 0 w 3816424"/>
              <a:gd name="connsiteY0" fmla="*/ 0 h 5230899"/>
              <a:gd name="connsiteX1" fmla="*/ 3816424 w 3816424"/>
              <a:gd name="connsiteY1" fmla="*/ 0 h 5230899"/>
              <a:gd name="connsiteX2" fmla="*/ 3816424 w 3816424"/>
              <a:gd name="connsiteY2" fmla="*/ 5230899 h 5230899"/>
              <a:gd name="connsiteX3" fmla="*/ 0 w 3816424"/>
              <a:gd name="connsiteY3" fmla="*/ 5230899 h 5230899"/>
              <a:gd name="connsiteX4" fmla="*/ 0 w 3816424"/>
              <a:gd name="connsiteY4" fmla="*/ 0 h 5230899"/>
              <a:gd name="connsiteX0" fmla="*/ 75156 w 3891580"/>
              <a:gd name="connsiteY0" fmla="*/ 0 h 5306055"/>
              <a:gd name="connsiteX1" fmla="*/ 3891580 w 3891580"/>
              <a:gd name="connsiteY1" fmla="*/ 0 h 5306055"/>
              <a:gd name="connsiteX2" fmla="*/ 3891580 w 3891580"/>
              <a:gd name="connsiteY2" fmla="*/ 5230899 h 5306055"/>
              <a:gd name="connsiteX3" fmla="*/ 0 w 3891580"/>
              <a:gd name="connsiteY3" fmla="*/ 5306055 h 5306055"/>
              <a:gd name="connsiteX4" fmla="*/ 75156 w 3891580"/>
              <a:gd name="connsiteY4" fmla="*/ 0 h 530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1580" h="5306055">
                <a:moveTo>
                  <a:pt x="75156" y="0"/>
                </a:moveTo>
                <a:lnTo>
                  <a:pt x="3891580" y="0"/>
                </a:lnTo>
                <a:lnTo>
                  <a:pt x="3891580" y="5230899"/>
                </a:lnTo>
                <a:lnTo>
                  <a:pt x="0" y="5306055"/>
                </a:lnTo>
                <a:lnTo>
                  <a:pt x="75156"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2000" dirty="0" err="1">
                <a:solidFill>
                  <a:schemeClr val="bg1"/>
                </a:solidFill>
                <a:latin typeface="Roboto Light"/>
              </a:rPr>
              <a:t>Backbase</a:t>
            </a:r>
            <a:r>
              <a:rPr lang="en-US" sz="2000" dirty="0">
                <a:solidFill>
                  <a:schemeClr val="bg1"/>
                </a:solidFill>
                <a:latin typeface="Roboto Light"/>
              </a:rPr>
              <a:t> CXP</a:t>
            </a:r>
          </a:p>
        </p:txBody>
      </p:sp>
      <p:sp>
        <p:nvSpPr>
          <p:cNvPr id="27" name="Rectangle 8"/>
          <p:cNvSpPr/>
          <p:nvPr/>
        </p:nvSpPr>
        <p:spPr bwMode="auto">
          <a:xfrm>
            <a:off x="6476832" y="4574283"/>
            <a:ext cx="1157923" cy="569508"/>
          </a:xfrm>
          <a:custGeom>
            <a:avLst/>
            <a:gdLst>
              <a:gd name="connsiteX0" fmla="*/ 0 w 1476164"/>
              <a:gd name="connsiteY0" fmla="*/ 0 h 719256"/>
              <a:gd name="connsiteX1" fmla="*/ 1476164 w 1476164"/>
              <a:gd name="connsiteY1" fmla="*/ 0 h 719256"/>
              <a:gd name="connsiteX2" fmla="*/ 1476164 w 1476164"/>
              <a:gd name="connsiteY2" fmla="*/ 719256 h 719256"/>
              <a:gd name="connsiteX3" fmla="*/ 0 w 1476164"/>
              <a:gd name="connsiteY3" fmla="*/ 719256 h 719256"/>
              <a:gd name="connsiteX4" fmla="*/ 0 w 1476164"/>
              <a:gd name="connsiteY4" fmla="*/ 0 h 719256"/>
              <a:gd name="connsiteX0" fmla="*/ 0 w 1538794"/>
              <a:gd name="connsiteY0" fmla="*/ 37578 h 756834"/>
              <a:gd name="connsiteX1" fmla="*/ 1538794 w 1538794"/>
              <a:gd name="connsiteY1" fmla="*/ 0 h 756834"/>
              <a:gd name="connsiteX2" fmla="*/ 1476164 w 1538794"/>
              <a:gd name="connsiteY2" fmla="*/ 756834 h 756834"/>
              <a:gd name="connsiteX3" fmla="*/ 0 w 1538794"/>
              <a:gd name="connsiteY3" fmla="*/ 756834 h 756834"/>
              <a:gd name="connsiteX4" fmla="*/ 0 w 1538794"/>
              <a:gd name="connsiteY4" fmla="*/ 37578 h 75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794" h="756834">
                <a:moveTo>
                  <a:pt x="0" y="37578"/>
                </a:moveTo>
                <a:lnTo>
                  <a:pt x="1538794" y="0"/>
                </a:lnTo>
                <a:lnTo>
                  <a:pt x="1476164" y="756834"/>
                </a:lnTo>
                <a:lnTo>
                  <a:pt x="0" y="756834"/>
                </a:lnTo>
                <a:lnTo>
                  <a:pt x="0" y="37578"/>
                </a:lnTo>
                <a:close/>
              </a:path>
            </a:pathLst>
          </a:custGeom>
          <a:solidFill>
            <a:schemeClr val="bg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a:latin typeface="Roboto Light"/>
              </a:rPr>
              <a:t>Web Service</a:t>
            </a:r>
          </a:p>
        </p:txBody>
      </p:sp>
      <p:sp>
        <p:nvSpPr>
          <p:cNvPr id="28" name="Can 27"/>
          <p:cNvSpPr/>
          <p:nvPr/>
        </p:nvSpPr>
        <p:spPr bwMode="auto">
          <a:xfrm>
            <a:off x="6598749" y="3547286"/>
            <a:ext cx="866962" cy="758678"/>
          </a:xfrm>
          <a:prstGeom prst="can">
            <a:avLst/>
          </a:prstGeom>
          <a:solidFill>
            <a:schemeClr val="tx1">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000" dirty="0">
                <a:solidFill>
                  <a:schemeClr val="bg1"/>
                </a:solidFill>
                <a:latin typeface="Roboto Light"/>
              </a:rPr>
              <a:t>CMS</a:t>
            </a:r>
          </a:p>
        </p:txBody>
      </p:sp>
      <p:sp>
        <p:nvSpPr>
          <p:cNvPr id="29" name="Can 28"/>
          <p:cNvSpPr/>
          <p:nvPr/>
        </p:nvSpPr>
        <p:spPr bwMode="auto">
          <a:xfrm>
            <a:off x="6598749" y="2626139"/>
            <a:ext cx="866962" cy="758678"/>
          </a:xfrm>
          <a:prstGeom prst="can">
            <a:avLst/>
          </a:prstGeom>
          <a:solidFill>
            <a:schemeClr val="tx1">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solidFill>
                  <a:schemeClr val="bg1"/>
                </a:solidFill>
                <a:latin typeface="Roboto Light"/>
              </a:rPr>
              <a:t>Back-end </a:t>
            </a:r>
          </a:p>
          <a:p>
            <a:pPr algn="ctr"/>
            <a:r>
              <a:rPr lang="en-US" sz="1200" dirty="0">
                <a:solidFill>
                  <a:schemeClr val="bg1"/>
                </a:solidFill>
                <a:latin typeface="Roboto Light"/>
              </a:rPr>
              <a:t>system</a:t>
            </a:r>
          </a:p>
        </p:txBody>
      </p:sp>
      <p:sp>
        <p:nvSpPr>
          <p:cNvPr id="30" name="Rectangle 11"/>
          <p:cNvSpPr/>
          <p:nvPr/>
        </p:nvSpPr>
        <p:spPr bwMode="auto">
          <a:xfrm>
            <a:off x="3484037" y="2288395"/>
            <a:ext cx="2315848" cy="1053987"/>
          </a:xfrm>
          <a:custGeom>
            <a:avLst/>
            <a:gdLst>
              <a:gd name="connsiteX0" fmla="*/ 0 w 2952328"/>
              <a:gd name="connsiteY0" fmla="*/ 0 h 1312989"/>
              <a:gd name="connsiteX1" fmla="*/ 2952328 w 2952328"/>
              <a:gd name="connsiteY1" fmla="*/ 0 h 1312989"/>
              <a:gd name="connsiteX2" fmla="*/ 2952328 w 2952328"/>
              <a:gd name="connsiteY2" fmla="*/ 1312989 h 1312989"/>
              <a:gd name="connsiteX3" fmla="*/ 0 w 2952328"/>
              <a:gd name="connsiteY3" fmla="*/ 1312989 h 1312989"/>
              <a:gd name="connsiteX4" fmla="*/ 0 w 2952328"/>
              <a:gd name="connsiteY4" fmla="*/ 0 h 1312989"/>
              <a:gd name="connsiteX0" fmla="*/ 0 w 3014959"/>
              <a:gd name="connsiteY0" fmla="*/ 0 h 1388145"/>
              <a:gd name="connsiteX1" fmla="*/ 2952328 w 3014959"/>
              <a:gd name="connsiteY1" fmla="*/ 0 h 1388145"/>
              <a:gd name="connsiteX2" fmla="*/ 3014959 w 3014959"/>
              <a:gd name="connsiteY2" fmla="*/ 1388145 h 1388145"/>
              <a:gd name="connsiteX3" fmla="*/ 0 w 3014959"/>
              <a:gd name="connsiteY3" fmla="*/ 1312989 h 1388145"/>
              <a:gd name="connsiteX4" fmla="*/ 0 w 3014959"/>
              <a:gd name="connsiteY4" fmla="*/ 0 h 1388145"/>
              <a:gd name="connsiteX0" fmla="*/ 0 w 3077589"/>
              <a:gd name="connsiteY0" fmla="*/ 0 h 1400671"/>
              <a:gd name="connsiteX1" fmla="*/ 2952328 w 3077589"/>
              <a:gd name="connsiteY1" fmla="*/ 0 h 1400671"/>
              <a:gd name="connsiteX2" fmla="*/ 3077589 w 3077589"/>
              <a:gd name="connsiteY2" fmla="*/ 1400671 h 1400671"/>
              <a:gd name="connsiteX3" fmla="*/ 0 w 3077589"/>
              <a:gd name="connsiteY3" fmla="*/ 1312989 h 1400671"/>
              <a:gd name="connsiteX4" fmla="*/ 0 w 3077589"/>
              <a:gd name="connsiteY4" fmla="*/ 0 h 1400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7589" h="1400671">
                <a:moveTo>
                  <a:pt x="0" y="0"/>
                </a:moveTo>
                <a:lnTo>
                  <a:pt x="2952328" y="0"/>
                </a:lnTo>
                <a:lnTo>
                  <a:pt x="3077589" y="1400671"/>
                </a:lnTo>
                <a:lnTo>
                  <a:pt x="0" y="1312989"/>
                </a:lnTo>
                <a:lnTo>
                  <a:pt x="0" y="0"/>
                </a:lnTo>
                <a:close/>
              </a:path>
            </a:pathLst>
          </a:custGeom>
          <a:solidFill>
            <a:schemeClr val="bg1"/>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sz="1400" dirty="0" err="1">
                <a:latin typeface="Roboto Light"/>
              </a:rPr>
              <a:t>Backbase</a:t>
            </a:r>
            <a:r>
              <a:rPr lang="en-US" sz="1400" dirty="0">
                <a:latin typeface="Roboto Light"/>
              </a:rPr>
              <a:t> CXP foundation</a:t>
            </a:r>
          </a:p>
        </p:txBody>
      </p:sp>
      <p:sp>
        <p:nvSpPr>
          <p:cNvPr id="31" name="Rectangle 12"/>
          <p:cNvSpPr/>
          <p:nvPr/>
        </p:nvSpPr>
        <p:spPr bwMode="auto">
          <a:xfrm>
            <a:off x="3762020" y="2633196"/>
            <a:ext cx="1618497" cy="507239"/>
          </a:xfrm>
          <a:custGeom>
            <a:avLst/>
            <a:gdLst>
              <a:gd name="connsiteX0" fmla="*/ 0 w 2088232"/>
              <a:gd name="connsiteY0" fmla="*/ 0 h 611453"/>
              <a:gd name="connsiteX1" fmla="*/ 2088232 w 2088232"/>
              <a:gd name="connsiteY1" fmla="*/ 0 h 611453"/>
              <a:gd name="connsiteX2" fmla="*/ 2088232 w 2088232"/>
              <a:gd name="connsiteY2" fmla="*/ 611453 h 611453"/>
              <a:gd name="connsiteX3" fmla="*/ 0 w 2088232"/>
              <a:gd name="connsiteY3" fmla="*/ 611453 h 611453"/>
              <a:gd name="connsiteX4" fmla="*/ 0 w 2088232"/>
              <a:gd name="connsiteY4" fmla="*/ 0 h 611453"/>
              <a:gd name="connsiteX0" fmla="*/ 0 w 2150862"/>
              <a:gd name="connsiteY0" fmla="*/ 0 h 674083"/>
              <a:gd name="connsiteX1" fmla="*/ 2150862 w 2150862"/>
              <a:gd name="connsiteY1" fmla="*/ 62630 h 674083"/>
              <a:gd name="connsiteX2" fmla="*/ 2150862 w 2150862"/>
              <a:gd name="connsiteY2" fmla="*/ 674083 h 674083"/>
              <a:gd name="connsiteX3" fmla="*/ 62630 w 2150862"/>
              <a:gd name="connsiteY3" fmla="*/ 674083 h 674083"/>
              <a:gd name="connsiteX4" fmla="*/ 0 w 2150862"/>
              <a:gd name="connsiteY4" fmla="*/ 0 h 674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0862" h="674083">
                <a:moveTo>
                  <a:pt x="0" y="0"/>
                </a:moveTo>
                <a:lnTo>
                  <a:pt x="2150862" y="62630"/>
                </a:lnTo>
                <a:lnTo>
                  <a:pt x="2150862" y="674083"/>
                </a:lnTo>
                <a:lnTo>
                  <a:pt x="62630" y="674083"/>
                </a:lnTo>
                <a:lnTo>
                  <a:pt x="0" y="0"/>
                </a:lnTo>
                <a:close/>
              </a:path>
            </a:pathLst>
          </a:custGeom>
          <a:solidFill>
            <a:schemeClr val="tx2">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a:latin typeface="Roboto Light"/>
              </a:rPr>
              <a:t>Rules Engine</a:t>
            </a:r>
          </a:p>
        </p:txBody>
      </p:sp>
      <p:sp>
        <p:nvSpPr>
          <p:cNvPr id="32" name="Rectangle 13"/>
          <p:cNvSpPr/>
          <p:nvPr/>
        </p:nvSpPr>
        <p:spPr bwMode="auto">
          <a:xfrm>
            <a:off x="3449667" y="3436126"/>
            <a:ext cx="2268718" cy="2053996"/>
          </a:xfrm>
          <a:custGeom>
            <a:avLst/>
            <a:gdLst>
              <a:gd name="connsiteX0" fmla="*/ 0 w 2952328"/>
              <a:gd name="connsiteY0" fmla="*/ 0 h 2629401"/>
              <a:gd name="connsiteX1" fmla="*/ 2952328 w 2952328"/>
              <a:gd name="connsiteY1" fmla="*/ 0 h 2629401"/>
              <a:gd name="connsiteX2" fmla="*/ 2952328 w 2952328"/>
              <a:gd name="connsiteY2" fmla="*/ 2629401 h 2629401"/>
              <a:gd name="connsiteX3" fmla="*/ 0 w 2952328"/>
              <a:gd name="connsiteY3" fmla="*/ 2629401 h 2629401"/>
              <a:gd name="connsiteX4" fmla="*/ 0 w 2952328"/>
              <a:gd name="connsiteY4" fmla="*/ 0 h 2629401"/>
              <a:gd name="connsiteX0" fmla="*/ 62630 w 3014958"/>
              <a:gd name="connsiteY0" fmla="*/ 0 h 2729609"/>
              <a:gd name="connsiteX1" fmla="*/ 3014958 w 3014958"/>
              <a:gd name="connsiteY1" fmla="*/ 0 h 2729609"/>
              <a:gd name="connsiteX2" fmla="*/ 3014958 w 3014958"/>
              <a:gd name="connsiteY2" fmla="*/ 2629401 h 2729609"/>
              <a:gd name="connsiteX3" fmla="*/ 0 w 3014958"/>
              <a:gd name="connsiteY3" fmla="*/ 2729609 h 2729609"/>
              <a:gd name="connsiteX4" fmla="*/ 62630 w 3014958"/>
              <a:gd name="connsiteY4" fmla="*/ 0 h 272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4958" h="2729609">
                <a:moveTo>
                  <a:pt x="62630" y="0"/>
                </a:moveTo>
                <a:lnTo>
                  <a:pt x="3014958" y="0"/>
                </a:lnTo>
                <a:lnTo>
                  <a:pt x="3014958" y="2629401"/>
                </a:lnTo>
                <a:lnTo>
                  <a:pt x="0" y="2729609"/>
                </a:lnTo>
                <a:lnTo>
                  <a:pt x="62630" y="0"/>
                </a:lnTo>
                <a:close/>
              </a:path>
            </a:pathLst>
          </a:custGeom>
          <a:solidFill>
            <a:schemeClr val="bg1"/>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sz="1600" dirty="0">
                <a:latin typeface="Roboto Light"/>
              </a:rPr>
              <a:t>Targeting</a:t>
            </a:r>
          </a:p>
        </p:txBody>
      </p:sp>
      <p:sp>
        <p:nvSpPr>
          <p:cNvPr id="33" name="Rectangle 14"/>
          <p:cNvSpPr/>
          <p:nvPr/>
        </p:nvSpPr>
        <p:spPr bwMode="auto">
          <a:xfrm>
            <a:off x="3832712" y="3798725"/>
            <a:ext cx="1618497" cy="507239"/>
          </a:xfrm>
          <a:custGeom>
            <a:avLst/>
            <a:gdLst>
              <a:gd name="connsiteX0" fmla="*/ 0 w 2088232"/>
              <a:gd name="connsiteY0" fmla="*/ 0 h 611453"/>
              <a:gd name="connsiteX1" fmla="*/ 2088232 w 2088232"/>
              <a:gd name="connsiteY1" fmla="*/ 0 h 611453"/>
              <a:gd name="connsiteX2" fmla="*/ 2088232 w 2088232"/>
              <a:gd name="connsiteY2" fmla="*/ 611453 h 611453"/>
              <a:gd name="connsiteX3" fmla="*/ 0 w 2088232"/>
              <a:gd name="connsiteY3" fmla="*/ 611453 h 611453"/>
              <a:gd name="connsiteX4" fmla="*/ 0 w 2088232"/>
              <a:gd name="connsiteY4" fmla="*/ 0 h 611453"/>
              <a:gd name="connsiteX0" fmla="*/ 0 w 2150862"/>
              <a:gd name="connsiteY0" fmla="*/ 0 h 674083"/>
              <a:gd name="connsiteX1" fmla="*/ 2088232 w 2150862"/>
              <a:gd name="connsiteY1" fmla="*/ 0 h 674083"/>
              <a:gd name="connsiteX2" fmla="*/ 2150862 w 2150862"/>
              <a:gd name="connsiteY2" fmla="*/ 674083 h 674083"/>
              <a:gd name="connsiteX3" fmla="*/ 0 w 2150862"/>
              <a:gd name="connsiteY3" fmla="*/ 611453 h 674083"/>
              <a:gd name="connsiteX4" fmla="*/ 0 w 2150862"/>
              <a:gd name="connsiteY4" fmla="*/ 0 h 674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0862" h="674083">
                <a:moveTo>
                  <a:pt x="0" y="0"/>
                </a:moveTo>
                <a:lnTo>
                  <a:pt x="2088232" y="0"/>
                </a:lnTo>
                <a:lnTo>
                  <a:pt x="2150862" y="674083"/>
                </a:lnTo>
                <a:lnTo>
                  <a:pt x="0" y="611453"/>
                </a:lnTo>
                <a:lnTo>
                  <a:pt x="0" y="0"/>
                </a:lnTo>
                <a:close/>
              </a:path>
            </a:pathLst>
          </a:custGeom>
          <a:solidFill>
            <a:schemeClr val="tx2">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a:latin typeface="Roboto Light"/>
              </a:rPr>
              <a:t>Collectors</a:t>
            </a:r>
          </a:p>
        </p:txBody>
      </p:sp>
      <p:sp>
        <p:nvSpPr>
          <p:cNvPr id="34" name="Can 33"/>
          <p:cNvSpPr/>
          <p:nvPr/>
        </p:nvSpPr>
        <p:spPr bwMode="auto">
          <a:xfrm>
            <a:off x="4161351" y="4494147"/>
            <a:ext cx="866962" cy="758678"/>
          </a:xfrm>
          <a:prstGeom prst="can">
            <a:avLst/>
          </a:prstGeom>
          <a:solidFill>
            <a:schemeClr val="tx1">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a:solidFill>
                  <a:schemeClr val="bg1"/>
                </a:solidFill>
                <a:latin typeface="Roboto Light"/>
              </a:rPr>
              <a:t>User</a:t>
            </a:r>
          </a:p>
          <a:p>
            <a:pPr algn="ctr"/>
            <a:r>
              <a:rPr lang="en-US" sz="1400" dirty="0">
                <a:solidFill>
                  <a:schemeClr val="bg1"/>
                </a:solidFill>
                <a:latin typeface="Roboto Light"/>
              </a:rPr>
              <a:t>Profile</a:t>
            </a:r>
          </a:p>
        </p:txBody>
      </p:sp>
      <p:cxnSp>
        <p:nvCxnSpPr>
          <p:cNvPr id="35" name="Straight Arrow Connector 34"/>
          <p:cNvCxnSpPr/>
          <p:nvPr/>
        </p:nvCxnSpPr>
        <p:spPr>
          <a:xfrm>
            <a:off x="5163776" y="3327149"/>
            <a:ext cx="0" cy="471576"/>
          </a:xfrm>
          <a:prstGeom prst="straightConnector1">
            <a:avLst/>
          </a:prstGeom>
          <a:ln>
            <a:solidFill>
              <a:srgbClr val="474747"/>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5413972" y="4029333"/>
            <a:ext cx="831642" cy="0"/>
          </a:xfrm>
          <a:prstGeom prst="straightConnector1">
            <a:avLst/>
          </a:prstGeom>
          <a:ln>
            <a:solidFill>
              <a:srgbClr val="474747"/>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34" idx="2"/>
          </p:cNvCxnSpPr>
          <p:nvPr/>
        </p:nvCxnSpPr>
        <p:spPr>
          <a:xfrm rot="10800000" flipH="1">
            <a:off x="4161350" y="3140438"/>
            <a:ext cx="433481" cy="1733048"/>
          </a:xfrm>
          <a:prstGeom prst="bentConnector4">
            <a:avLst>
              <a:gd name="adj1" fmla="val -114787"/>
              <a:gd name="adj2" fmla="val 87064"/>
            </a:avLst>
          </a:prstGeom>
          <a:ln>
            <a:solidFill>
              <a:srgbClr val="474747"/>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3373" y="2055634"/>
            <a:ext cx="1081089" cy="854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Rectangle 20"/>
          <p:cNvSpPr/>
          <p:nvPr/>
        </p:nvSpPr>
        <p:spPr bwMode="auto">
          <a:xfrm>
            <a:off x="1262447" y="1725356"/>
            <a:ext cx="1646774" cy="1327250"/>
          </a:xfrm>
          <a:custGeom>
            <a:avLst/>
            <a:gdLst>
              <a:gd name="connsiteX0" fmla="*/ 0 w 2088232"/>
              <a:gd name="connsiteY0" fmla="*/ 0 h 1701187"/>
              <a:gd name="connsiteX1" fmla="*/ 2088232 w 2088232"/>
              <a:gd name="connsiteY1" fmla="*/ 0 h 1701187"/>
              <a:gd name="connsiteX2" fmla="*/ 2088232 w 2088232"/>
              <a:gd name="connsiteY2" fmla="*/ 1701187 h 1701187"/>
              <a:gd name="connsiteX3" fmla="*/ 0 w 2088232"/>
              <a:gd name="connsiteY3" fmla="*/ 1701187 h 1701187"/>
              <a:gd name="connsiteX4" fmla="*/ 0 w 2088232"/>
              <a:gd name="connsiteY4" fmla="*/ 0 h 1701187"/>
              <a:gd name="connsiteX0" fmla="*/ 0 w 2188440"/>
              <a:gd name="connsiteY0" fmla="*/ 0 h 1763817"/>
              <a:gd name="connsiteX1" fmla="*/ 2088232 w 2188440"/>
              <a:gd name="connsiteY1" fmla="*/ 0 h 1763817"/>
              <a:gd name="connsiteX2" fmla="*/ 2188440 w 2188440"/>
              <a:gd name="connsiteY2" fmla="*/ 1763817 h 1763817"/>
              <a:gd name="connsiteX3" fmla="*/ 0 w 2188440"/>
              <a:gd name="connsiteY3" fmla="*/ 1701187 h 1763817"/>
              <a:gd name="connsiteX4" fmla="*/ 0 w 2188440"/>
              <a:gd name="connsiteY4" fmla="*/ 0 h 1763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440" h="1763817">
                <a:moveTo>
                  <a:pt x="0" y="0"/>
                </a:moveTo>
                <a:lnTo>
                  <a:pt x="2088232" y="0"/>
                </a:lnTo>
                <a:lnTo>
                  <a:pt x="2188440" y="1763817"/>
                </a:lnTo>
                <a:lnTo>
                  <a:pt x="0" y="1701187"/>
                </a:lnTo>
                <a:lnTo>
                  <a:pt x="0" y="0"/>
                </a:lnTo>
                <a:close/>
              </a:path>
            </a:pathLst>
          </a:custGeom>
          <a:noFill/>
          <a:ln w="317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dirty="0">
                <a:latin typeface="Roboto Light"/>
              </a:rPr>
              <a:t>Client</a:t>
            </a:r>
          </a:p>
        </p:txBody>
      </p:sp>
      <p:cxnSp>
        <p:nvCxnSpPr>
          <p:cNvPr id="40" name="Straight Arrow Connector 39"/>
          <p:cNvCxnSpPr/>
          <p:nvPr/>
        </p:nvCxnSpPr>
        <p:spPr>
          <a:xfrm>
            <a:off x="2883529" y="2483006"/>
            <a:ext cx="602055" cy="0"/>
          </a:xfrm>
          <a:prstGeom prst="straightConnector1">
            <a:avLst/>
          </a:prstGeom>
          <a:ln>
            <a:solidFill>
              <a:srgbClr val="474747"/>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2888056" y="2680324"/>
            <a:ext cx="597528" cy="0"/>
          </a:xfrm>
          <a:prstGeom prst="straightConnector1">
            <a:avLst/>
          </a:prstGeom>
          <a:ln>
            <a:solidFill>
              <a:srgbClr val="474747"/>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594832" y="4281055"/>
            <a:ext cx="0" cy="329311"/>
          </a:xfrm>
          <a:prstGeom prst="straightConnector1">
            <a:avLst/>
          </a:prstGeom>
          <a:ln>
            <a:solidFill>
              <a:srgbClr val="474747"/>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25418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89</a:t>
            </a:fld>
            <a:endParaRPr lang="en-US" dirty="0"/>
          </a:p>
        </p:txBody>
      </p:sp>
      <p:sp>
        <p:nvSpPr>
          <p:cNvPr id="5" name="Text Placeholder 4"/>
          <p:cNvSpPr>
            <a:spLocks noGrp="1"/>
          </p:cNvSpPr>
          <p:nvPr>
            <p:ph type="body" sz="quarter" idx="13"/>
          </p:nvPr>
        </p:nvSpPr>
        <p:spPr/>
        <p:txBody>
          <a:bodyPr/>
          <a:lstStyle/>
          <a:p>
            <a:r>
              <a:rPr lang="en-US" dirty="0" smtClean="0"/>
              <a:t>Demo: Targeting</a:t>
            </a:r>
            <a:endParaRPr lang="en-US" dirty="0"/>
          </a:p>
        </p:txBody>
      </p:sp>
      <p:sp>
        <p:nvSpPr>
          <p:cNvPr id="6" name="Content Placeholder 5"/>
          <p:cNvSpPr>
            <a:spLocks noGrp="1"/>
          </p:cNvSpPr>
          <p:nvPr>
            <p:ph sz="quarter" idx="16"/>
          </p:nvPr>
        </p:nvSpPr>
        <p:spPr>
          <a:xfrm>
            <a:off x="356400" y="1119602"/>
            <a:ext cx="7230576" cy="5470525"/>
          </a:xfrm>
        </p:spPr>
        <p:txBody>
          <a:bodyPr/>
          <a:lstStyle/>
          <a:p>
            <a:pPr>
              <a:lnSpc>
                <a:spcPct val="150000"/>
              </a:lnSpc>
            </a:pPr>
            <a:r>
              <a:rPr lang="en-US" sz="2400" dirty="0"/>
              <a:t>Lets look at how the CXP Manager handles the concepts we have just discussed</a:t>
            </a:r>
          </a:p>
          <a:p>
            <a:pPr>
              <a:lnSpc>
                <a:spcPct val="150000"/>
              </a:lnSpc>
            </a:pPr>
            <a:endParaRPr lang="en-US" sz="2400" dirty="0"/>
          </a:p>
        </p:txBody>
      </p:sp>
    </p:spTree>
    <p:extLst>
      <p:ext uri="{BB962C8B-B14F-4D97-AF65-F5344CB8AC3E}">
        <p14:creationId xmlns:p14="http://schemas.microsoft.com/office/powerpoint/2010/main" val="18737592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Empower Key </a:t>
            </a:r>
            <a:r>
              <a:rPr lang="en-US" dirty="0" smtClean="0"/>
              <a:t>Stakeholders: Tools</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9</a:t>
            </a:fld>
            <a:endParaRPr lang="en-US" dirty="0"/>
          </a:p>
        </p:txBody>
      </p:sp>
      <p:sp>
        <p:nvSpPr>
          <p:cNvPr id="8" name="Oval 7"/>
          <p:cNvSpPr/>
          <p:nvPr/>
        </p:nvSpPr>
        <p:spPr bwMode="auto">
          <a:xfrm>
            <a:off x="969352" y="1700808"/>
            <a:ext cx="3026584" cy="2077958"/>
          </a:xfrm>
          <a:custGeom>
            <a:avLst/>
            <a:gdLst>
              <a:gd name="connsiteX0" fmla="*/ 0 w 3024336"/>
              <a:gd name="connsiteY0" fmla="*/ 1044116 h 2088232"/>
              <a:gd name="connsiteX1" fmla="*/ 1512168 w 3024336"/>
              <a:gd name="connsiteY1" fmla="*/ 0 h 2088232"/>
              <a:gd name="connsiteX2" fmla="*/ 3024336 w 3024336"/>
              <a:gd name="connsiteY2" fmla="*/ 1044116 h 2088232"/>
              <a:gd name="connsiteX3" fmla="*/ 1512168 w 3024336"/>
              <a:gd name="connsiteY3" fmla="*/ 2088232 h 2088232"/>
              <a:gd name="connsiteX4" fmla="*/ 0 w 3024336"/>
              <a:gd name="connsiteY4" fmla="*/ 1044116 h 2088232"/>
              <a:gd name="connsiteX0" fmla="*/ 2248 w 3026584"/>
              <a:gd name="connsiteY0" fmla="*/ 1033842 h 2077958"/>
              <a:gd name="connsiteX1" fmla="*/ 1278110 w 3026584"/>
              <a:gd name="connsiteY1" fmla="*/ 0 h 2077958"/>
              <a:gd name="connsiteX2" fmla="*/ 3026584 w 3026584"/>
              <a:gd name="connsiteY2" fmla="*/ 1033842 h 2077958"/>
              <a:gd name="connsiteX3" fmla="*/ 1514416 w 3026584"/>
              <a:gd name="connsiteY3" fmla="*/ 2077958 h 2077958"/>
              <a:gd name="connsiteX4" fmla="*/ 2248 w 3026584"/>
              <a:gd name="connsiteY4" fmla="*/ 1033842 h 2077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6584" h="2077958">
                <a:moveTo>
                  <a:pt x="2248" y="1033842"/>
                </a:moveTo>
                <a:cubicBezTo>
                  <a:pt x="-37136" y="687516"/>
                  <a:pt x="442963" y="0"/>
                  <a:pt x="1278110" y="0"/>
                </a:cubicBezTo>
                <a:cubicBezTo>
                  <a:pt x="2113257" y="0"/>
                  <a:pt x="3026584" y="457193"/>
                  <a:pt x="3026584" y="1033842"/>
                </a:cubicBezTo>
                <a:cubicBezTo>
                  <a:pt x="3026584" y="1610491"/>
                  <a:pt x="2349563" y="2077958"/>
                  <a:pt x="1514416" y="2077958"/>
                </a:cubicBezTo>
                <a:cubicBezTo>
                  <a:pt x="679269" y="2077958"/>
                  <a:pt x="41632" y="1380168"/>
                  <a:pt x="2248" y="1033842"/>
                </a:cubicBez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lvl="1"/>
            <a:r>
              <a:rPr lang="nl-NL" dirty="0" smtClean="0">
                <a:latin typeface="Roboto Black" panose="02000000000000000000" pitchFamily="2" charset="0"/>
                <a:ea typeface="Roboto Black" panose="02000000000000000000" pitchFamily="2" charset="0"/>
              </a:rPr>
              <a:t>Customer</a:t>
            </a:r>
          </a:p>
          <a:p>
            <a:pPr lvl="1"/>
            <a:r>
              <a:rPr lang="nl-NL" sz="1400" dirty="0">
                <a:latin typeface="Roboto Regular" panose="02000000000000000000" pitchFamily="2" charset="0"/>
                <a:ea typeface="Roboto Regular" panose="02000000000000000000" pitchFamily="2" charset="0"/>
              </a:rPr>
              <a:t>Customer Tools:</a:t>
            </a:r>
          </a:p>
          <a:p>
            <a:pPr marL="628500" lvl="1" indent="-171409">
              <a:buFont typeface="Arial" panose="020B0604020202020204" pitchFamily="34" charset="0"/>
              <a:buChar char="•"/>
            </a:pPr>
            <a:r>
              <a:rPr lang="nl-NL" sz="1400" dirty="0">
                <a:latin typeface="Roboto Regular" panose="02000000000000000000" pitchFamily="2" charset="0"/>
                <a:ea typeface="Roboto Regular" panose="02000000000000000000" pitchFamily="2" charset="0"/>
              </a:rPr>
              <a:t>Customization</a:t>
            </a:r>
          </a:p>
          <a:p>
            <a:pPr marL="628500" lvl="1" indent="-171409">
              <a:buFont typeface="Arial" panose="020B0604020202020204" pitchFamily="34" charset="0"/>
              <a:buChar char="•"/>
            </a:pPr>
            <a:endParaRPr lang="nl-NL" sz="1400" dirty="0">
              <a:latin typeface="Roboto Regular" panose="02000000000000000000" pitchFamily="2" charset="0"/>
              <a:ea typeface="Roboto Regular" panose="02000000000000000000" pitchFamily="2" charset="0"/>
            </a:endParaRPr>
          </a:p>
        </p:txBody>
      </p:sp>
      <p:sp>
        <p:nvSpPr>
          <p:cNvPr id="9" name="Oval 7"/>
          <p:cNvSpPr/>
          <p:nvPr/>
        </p:nvSpPr>
        <p:spPr bwMode="auto">
          <a:xfrm>
            <a:off x="5292080" y="1731630"/>
            <a:ext cx="3025206" cy="2047136"/>
          </a:xfrm>
          <a:custGeom>
            <a:avLst/>
            <a:gdLst>
              <a:gd name="connsiteX0" fmla="*/ 0 w 3024336"/>
              <a:gd name="connsiteY0" fmla="*/ 1044116 h 2088232"/>
              <a:gd name="connsiteX1" fmla="*/ 1512168 w 3024336"/>
              <a:gd name="connsiteY1" fmla="*/ 0 h 2088232"/>
              <a:gd name="connsiteX2" fmla="*/ 3024336 w 3024336"/>
              <a:gd name="connsiteY2" fmla="*/ 1044116 h 2088232"/>
              <a:gd name="connsiteX3" fmla="*/ 1512168 w 3024336"/>
              <a:gd name="connsiteY3" fmla="*/ 2088232 h 2088232"/>
              <a:gd name="connsiteX4" fmla="*/ 0 w 3024336"/>
              <a:gd name="connsiteY4" fmla="*/ 1044116 h 2088232"/>
              <a:gd name="connsiteX0" fmla="*/ 2248 w 3026584"/>
              <a:gd name="connsiteY0" fmla="*/ 1033842 h 2077958"/>
              <a:gd name="connsiteX1" fmla="*/ 1278110 w 3026584"/>
              <a:gd name="connsiteY1" fmla="*/ 0 h 2077958"/>
              <a:gd name="connsiteX2" fmla="*/ 3026584 w 3026584"/>
              <a:gd name="connsiteY2" fmla="*/ 1033842 h 2077958"/>
              <a:gd name="connsiteX3" fmla="*/ 1514416 w 3026584"/>
              <a:gd name="connsiteY3" fmla="*/ 2077958 h 2077958"/>
              <a:gd name="connsiteX4" fmla="*/ 2248 w 3026584"/>
              <a:gd name="connsiteY4" fmla="*/ 1033842 h 2077958"/>
              <a:gd name="connsiteX0" fmla="*/ 870 w 3025206"/>
              <a:gd name="connsiteY0" fmla="*/ 1003020 h 2047136"/>
              <a:gd name="connsiteX1" fmla="*/ 1687698 w 3025206"/>
              <a:gd name="connsiteY1" fmla="*/ 0 h 2047136"/>
              <a:gd name="connsiteX2" fmla="*/ 3025206 w 3025206"/>
              <a:gd name="connsiteY2" fmla="*/ 1003020 h 2047136"/>
              <a:gd name="connsiteX3" fmla="*/ 1513038 w 3025206"/>
              <a:gd name="connsiteY3" fmla="*/ 2047136 h 2047136"/>
              <a:gd name="connsiteX4" fmla="*/ 870 w 3025206"/>
              <a:gd name="connsiteY4" fmla="*/ 1003020 h 2047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5206" h="2047136">
                <a:moveTo>
                  <a:pt x="870" y="1003020"/>
                </a:moveTo>
                <a:cubicBezTo>
                  <a:pt x="29980" y="661831"/>
                  <a:pt x="852551" y="0"/>
                  <a:pt x="1687698" y="0"/>
                </a:cubicBezTo>
                <a:cubicBezTo>
                  <a:pt x="2522845" y="0"/>
                  <a:pt x="3025206" y="426371"/>
                  <a:pt x="3025206" y="1003020"/>
                </a:cubicBezTo>
                <a:cubicBezTo>
                  <a:pt x="3025206" y="1579669"/>
                  <a:pt x="2348185" y="2047136"/>
                  <a:pt x="1513038" y="2047136"/>
                </a:cubicBezTo>
                <a:cubicBezTo>
                  <a:pt x="677891" y="2047136"/>
                  <a:pt x="-28240" y="1344209"/>
                  <a:pt x="870" y="1003020"/>
                </a:cubicBez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lvl="1"/>
            <a:r>
              <a:rPr lang="nl-NL" dirty="0" smtClean="0">
                <a:latin typeface="Roboto Black" panose="02000000000000000000" pitchFamily="2" charset="0"/>
                <a:ea typeface="Roboto Black" panose="02000000000000000000" pitchFamily="2" charset="0"/>
              </a:rPr>
              <a:t>Business</a:t>
            </a:r>
            <a:endParaRPr lang="nl-NL" dirty="0">
              <a:latin typeface="Roboto Black" panose="02000000000000000000" pitchFamily="2" charset="0"/>
              <a:ea typeface="Roboto Black" panose="02000000000000000000" pitchFamily="2" charset="0"/>
            </a:endParaRPr>
          </a:p>
          <a:p>
            <a:pPr lvl="1"/>
            <a:r>
              <a:rPr lang="en-US" sz="1400" dirty="0">
                <a:latin typeface="Roboto Regular" panose="02000000000000000000" pitchFamily="2" charset="0"/>
                <a:ea typeface="Roboto Regular" panose="02000000000000000000" pitchFamily="2" charset="0"/>
              </a:rPr>
              <a:t>Business tools:</a:t>
            </a:r>
          </a:p>
          <a:p>
            <a:pPr marL="628500" lvl="1" indent="-171409">
              <a:buFont typeface="Arial" panose="020B0604020202020204" pitchFamily="34" charset="0"/>
              <a:buChar char="•"/>
            </a:pPr>
            <a:r>
              <a:rPr lang="en-US" sz="1400" dirty="0">
                <a:latin typeface="Roboto Regular" panose="02000000000000000000" pitchFamily="2" charset="0"/>
                <a:ea typeface="Roboto Regular" panose="02000000000000000000" pitchFamily="2" charset="0"/>
              </a:rPr>
              <a:t>CXP Manager</a:t>
            </a:r>
          </a:p>
          <a:p>
            <a:pPr marL="628500" lvl="1" indent="-171409">
              <a:buFont typeface="Arial" panose="020B0604020202020204" pitchFamily="34" charset="0"/>
              <a:buChar char="•"/>
            </a:pPr>
            <a:endParaRPr lang="en-US" sz="1400" dirty="0">
              <a:latin typeface="Roboto Regular" panose="02000000000000000000" pitchFamily="2" charset="0"/>
              <a:ea typeface="Roboto Regular" panose="02000000000000000000" pitchFamily="2" charset="0"/>
            </a:endParaRPr>
          </a:p>
        </p:txBody>
      </p:sp>
      <p:sp>
        <p:nvSpPr>
          <p:cNvPr id="10" name="Oval 7"/>
          <p:cNvSpPr/>
          <p:nvPr/>
        </p:nvSpPr>
        <p:spPr bwMode="auto">
          <a:xfrm>
            <a:off x="3227165" y="4056524"/>
            <a:ext cx="3024704" cy="2077957"/>
          </a:xfrm>
          <a:custGeom>
            <a:avLst/>
            <a:gdLst>
              <a:gd name="connsiteX0" fmla="*/ 0 w 3024336"/>
              <a:gd name="connsiteY0" fmla="*/ 1044116 h 2088232"/>
              <a:gd name="connsiteX1" fmla="*/ 1512168 w 3024336"/>
              <a:gd name="connsiteY1" fmla="*/ 0 h 2088232"/>
              <a:gd name="connsiteX2" fmla="*/ 3024336 w 3024336"/>
              <a:gd name="connsiteY2" fmla="*/ 1044116 h 2088232"/>
              <a:gd name="connsiteX3" fmla="*/ 1512168 w 3024336"/>
              <a:gd name="connsiteY3" fmla="*/ 2088232 h 2088232"/>
              <a:gd name="connsiteX4" fmla="*/ 0 w 3024336"/>
              <a:gd name="connsiteY4" fmla="*/ 1044116 h 2088232"/>
              <a:gd name="connsiteX0" fmla="*/ 2248 w 3026584"/>
              <a:gd name="connsiteY0" fmla="*/ 1033842 h 2077958"/>
              <a:gd name="connsiteX1" fmla="*/ 1278110 w 3026584"/>
              <a:gd name="connsiteY1" fmla="*/ 0 h 2077958"/>
              <a:gd name="connsiteX2" fmla="*/ 3026584 w 3026584"/>
              <a:gd name="connsiteY2" fmla="*/ 1033842 h 2077958"/>
              <a:gd name="connsiteX3" fmla="*/ 1514416 w 3026584"/>
              <a:gd name="connsiteY3" fmla="*/ 2077958 h 2077958"/>
              <a:gd name="connsiteX4" fmla="*/ 2248 w 3026584"/>
              <a:gd name="connsiteY4" fmla="*/ 1033842 h 2077958"/>
              <a:gd name="connsiteX0" fmla="*/ 4 w 3024340"/>
              <a:gd name="connsiteY0" fmla="*/ 1044116 h 2088232"/>
              <a:gd name="connsiteX1" fmla="*/ 1501898 w 3024340"/>
              <a:gd name="connsiteY1" fmla="*/ 0 h 2088232"/>
              <a:gd name="connsiteX2" fmla="*/ 3024340 w 3024340"/>
              <a:gd name="connsiteY2" fmla="*/ 1044116 h 2088232"/>
              <a:gd name="connsiteX3" fmla="*/ 1512172 w 3024340"/>
              <a:gd name="connsiteY3" fmla="*/ 2088232 h 2088232"/>
              <a:gd name="connsiteX4" fmla="*/ 4 w 3024340"/>
              <a:gd name="connsiteY4" fmla="*/ 1044116 h 2088232"/>
              <a:gd name="connsiteX0" fmla="*/ 368 w 3024704"/>
              <a:gd name="connsiteY0" fmla="*/ 1044116 h 2077957"/>
              <a:gd name="connsiteX1" fmla="*/ 1502262 w 3024704"/>
              <a:gd name="connsiteY1" fmla="*/ 0 h 2077957"/>
              <a:gd name="connsiteX2" fmla="*/ 3024704 w 3024704"/>
              <a:gd name="connsiteY2" fmla="*/ 1044116 h 2077957"/>
              <a:gd name="connsiteX3" fmla="*/ 1399520 w 3024704"/>
              <a:gd name="connsiteY3" fmla="*/ 2077957 h 2077957"/>
              <a:gd name="connsiteX4" fmla="*/ 368 w 3024704"/>
              <a:gd name="connsiteY4" fmla="*/ 1044116 h 2077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4704" h="2077957">
                <a:moveTo>
                  <a:pt x="368" y="1044116"/>
                </a:moveTo>
                <a:cubicBezTo>
                  <a:pt x="17492" y="697790"/>
                  <a:pt x="667115" y="0"/>
                  <a:pt x="1502262" y="0"/>
                </a:cubicBezTo>
                <a:cubicBezTo>
                  <a:pt x="2337409" y="0"/>
                  <a:pt x="3024704" y="467467"/>
                  <a:pt x="3024704" y="1044116"/>
                </a:cubicBezTo>
                <a:cubicBezTo>
                  <a:pt x="3024704" y="1620765"/>
                  <a:pt x="2234667" y="2077957"/>
                  <a:pt x="1399520" y="2077957"/>
                </a:cubicBezTo>
                <a:cubicBezTo>
                  <a:pt x="564373" y="2077957"/>
                  <a:pt x="-16756" y="1390442"/>
                  <a:pt x="368" y="1044116"/>
                </a:cubicBez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lvl="1"/>
            <a:endParaRPr lang="nl-NL" sz="1400" dirty="0">
              <a:latin typeface="Roboto Regular" panose="02000000000000000000" pitchFamily="2" charset="0"/>
              <a:ea typeface="Roboto Regular" panose="02000000000000000000" pitchFamily="2" charset="0"/>
            </a:endParaRPr>
          </a:p>
          <a:p>
            <a:pPr lvl="1"/>
            <a:r>
              <a:rPr lang="nl-NL" dirty="0" smtClean="0">
                <a:latin typeface="Roboto Black" panose="02000000000000000000" pitchFamily="2" charset="0"/>
                <a:ea typeface="Roboto Black" panose="02000000000000000000" pitchFamily="2" charset="0"/>
              </a:rPr>
              <a:t>IT</a:t>
            </a:r>
            <a:endParaRPr lang="nl-NL" dirty="0">
              <a:latin typeface="Roboto Black" panose="02000000000000000000" pitchFamily="2" charset="0"/>
              <a:ea typeface="Roboto Black" panose="02000000000000000000" pitchFamily="2" charset="0"/>
            </a:endParaRPr>
          </a:p>
          <a:p>
            <a:pPr lvl="1"/>
            <a:r>
              <a:rPr lang="en-US" sz="1400" dirty="0">
                <a:latin typeface="Roboto Regular" panose="02000000000000000000" pitchFamily="2" charset="0"/>
                <a:ea typeface="Roboto Regular" panose="02000000000000000000" pitchFamily="2" charset="0"/>
              </a:rPr>
              <a:t>Development tools:</a:t>
            </a:r>
          </a:p>
          <a:p>
            <a:pPr marL="628500" lvl="1" indent="-171409">
              <a:buFont typeface="Arial" panose="020B0604020202020204" pitchFamily="34" charset="0"/>
              <a:buChar char="•"/>
            </a:pPr>
            <a:r>
              <a:rPr lang="en-US" sz="1400" dirty="0">
                <a:latin typeface="Roboto Regular" panose="02000000000000000000" pitchFamily="2" charset="0"/>
                <a:ea typeface="Roboto Regular" panose="02000000000000000000" pitchFamily="2" charset="0"/>
              </a:rPr>
              <a:t>Java, Maven</a:t>
            </a:r>
          </a:p>
          <a:p>
            <a:pPr marL="628500" lvl="1" indent="-171409">
              <a:buFont typeface="Arial" panose="020B0604020202020204" pitchFamily="34" charset="0"/>
              <a:buChar char="•"/>
            </a:pPr>
            <a:r>
              <a:rPr lang="nl-NL" sz="1400" dirty="0">
                <a:latin typeface="Roboto Regular" panose="02000000000000000000" pitchFamily="2" charset="0"/>
                <a:ea typeface="Roboto Regular" panose="02000000000000000000" pitchFamily="2" charset="0"/>
              </a:rPr>
              <a:t>HTML, CSS, Javascript</a:t>
            </a:r>
          </a:p>
          <a:p>
            <a:pPr marL="628500" lvl="1" indent="-171409">
              <a:buFont typeface="Arial" panose="020B0604020202020204" pitchFamily="34" charset="0"/>
              <a:buChar char="•"/>
            </a:pPr>
            <a:r>
              <a:rPr lang="nl-NL" sz="1400" dirty="0">
                <a:latin typeface="Roboto Regular" panose="02000000000000000000" pitchFamily="2" charset="0"/>
                <a:ea typeface="Roboto Regular" panose="02000000000000000000" pitchFamily="2" charset="0"/>
              </a:rPr>
              <a:t>Importer, APIs</a:t>
            </a:r>
          </a:p>
        </p:txBody>
      </p:sp>
      <p:sp>
        <p:nvSpPr>
          <p:cNvPr id="3" name="Oval 2"/>
          <p:cNvSpPr/>
          <p:nvPr/>
        </p:nvSpPr>
        <p:spPr bwMode="auto">
          <a:xfrm>
            <a:off x="2915816" y="2410614"/>
            <a:ext cx="3600400" cy="2304256"/>
          </a:xfrm>
          <a:prstGeom prst="ellipse">
            <a:avLst/>
          </a:prstGeom>
          <a:solidFill>
            <a:schemeClr val="accent1">
              <a:alpha val="48000"/>
            </a:schemeClr>
          </a:solidFill>
          <a:ln w="3175" cap="flat" cmpd="sng" algn="ctr">
            <a:noFill/>
            <a:prstDash val="solid"/>
            <a:round/>
            <a:headEnd type="none" w="med" len="med"/>
            <a:tailEnd type="none" w="med" len="med"/>
          </a:ln>
          <a:effectLst/>
        </p:spPr>
        <p:txBody>
          <a:bodyPr vert="horz" wrap="none" lIns="91418" tIns="45710" rIns="91418" bIns="45710" numCol="1" rtlCol="0" anchor="ctr" anchorCtr="0" compatLnSpc="1">
            <a:prstTxWarp prst="textNoShape">
              <a:avLst/>
            </a:prstTxWarp>
          </a:bodyPr>
          <a:lstStyle/>
          <a:p>
            <a:pPr algn="ctr"/>
            <a:r>
              <a:rPr lang="nl-NL" sz="2400" dirty="0">
                <a:solidFill>
                  <a:schemeClr val="bg1"/>
                </a:solidFill>
                <a:latin typeface="Roboto Black" panose="02000000000000000000" pitchFamily="2" charset="0"/>
                <a:ea typeface="Roboto Black" panose="02000000000000000000" pitchFamily="2" charset="0"/>
              </a:rPr>
              <a:t>Backbase</a:t>
            </a:r>
          </a:p>
          <a:p>
            <a:pPr algn="ctr"/>
            <a:r>
              <a:rPr lang="nl-NL" sz="2400" dirty="0">
                <a:solidFill>
                  <a:schemeClr val="bg1"/>
                </a:solidFill>
                <a:latin typeface="Roboto Black" panose="02000000000000000000" pitchFamily="2" charset="0"/>
                <a:ea typeface="Roboto Black" panose="02000000000000000000" pitchFamily="2" charset="0"/>
              </a:rPr>
              <a:t>CXP</a:t>
            </a:r>
            <a:endParaRPr lang="en-US" sz="2400" dirty="0">
              <a:solidFill>
                <a:schemeClr val="bg1"/>
              </a:solidFill>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9379518"/>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Key Elements of </a:t>
            </a:r>
            <a:r>
              <a:rPr lang="en-US" dirty="0" err="1" smtClean="0"/>
              <a:t>Backbase</a:t>
            </a:r>
            <a:r>
              <a:rPr lang="en-US" dirty="0" smtClean="0"/>
              <a:t> CXP</a:t>
            </a:r>
            <a:endParaRPr lang="en-US" dirty="0"/>
          </a:p>
        </p:txBody>
      </p:sp>
      <p:sp>
        <p:nvSpPr>
          <p:cNvPr id="2" name="Slide Number Placeholder 1"/>
          <p:cNvSpPr>
            <a:spLocks noGrp="1"/>
          </p:cNvSpPr>
          <p:nvPr>
            <p:ph type="sldNum" sz="quarter" idx="4"/>
          </p:nvPr>
        </p:nvSpPr>
        <p:spPr/>
        <p:txBody>
          <a:bodyPr/>
          <a:lstStyle/>
          <a:p>
            <a:fld id="{6FF59741-7650-A046-95B5-8D31235C520E}" type="slidenum">
              <a:rPr lang="en-US" smtClean="0"/>
              <a:pPr/>
              <a:t>90</a:t>
            </a:fld>
            <a:endParaRPr lang="en-US" dirty="0"/>
          </a:p>
        </p:txBody>
      </p:sp>
      <p:sp>
        <p:nvSpPr>
          <p:cNvPr id="6" name="Content Placeholder 5"/>
          <p:cNvSpPr>
            <a:spLocks noGrp="1"/>
          </p:cNvSpPr>
          <p:nvPr>
            <p:ph type="body" sz="quarter" idx="14"/>
          </p:nvPr>
        </p:nvSpPr>
        <p:spPr/>
        <p:txBody>
          <a:bodyPr/>
          <a:lstStyle/>
          <a:p>
            <a:r>
              <a:rPr lang="en-US" sz="3000" dirty="0"/>
              <a:t>A component model</a:t>
            </a:r>
          </a:p>
          <a:p>
            <a:r>
              <a:rPr lang="en-US" sz="3000" dirty="0"/>
              <a:t>Flexible rendering and support for multi-device delivery</a:t>
            </a:r>
          </a:p>
          <a:p>
            <a:r>
              <a:rPr lang="en-US" sz="3000" dirty="0"/>
              <a:t>Personalization</a:t>
            </a:r>
          </a:p>
          <a:p>
            <a:r>
              <a:rPr lang="en-US" sz="3000" dirty="0"/>
              <a:t>The ability to integrate with a wide range of technologies </a:t>
            </a:r>
          </a:p>
          <a:p>
            <a:r>
              <a:rPr lang="en-US" sz="3000" dirty="0"/>
              <a:t>Content services</a:t>
            </a:r>
          </a:p>
          <a:p>
            <a:r>
              <a:rPr lang="en-US" sz="3000" dirty="0"/>
              <a:t>Security administration</a:t>
            </a:r>
          </a:p>
          <a:p>
            <a:r>
              <a:rPr lang="en-US" sz="3000" dirty="0"/>
              <a:t>Targeting</a:t>
            </a:r>
          </a:p>
          <a:p>
            <a:r>
              <a:rPr lang="en-US" sz="3000" dirty="0">
                <a:solidFill>
                  <a:schemeClr val="bg1"/>
                </a:solidFill>
                <a:latin typeface="Roboto Black" panose="02000000000000000000" pitchFamily="2" charset="0"/>
                <a:ea typeface="Roboto Black" panose="02000000000000000000" pitchFamily="2" charset="0"/>
              </a:rPr>
              <a:t>Publishing</a:t>
            </a:r>
          </a:p>
        </p:txBody>
      </p:sp>
    </p:spTree>
    <p:extLst>
      <p:ext uri="{BB962C8B-B14F-4D97-AF65-F5344CB8AC3E}">
        <p14:creationId xmlns:p14="http://schemas.microsoft.com/office/powerpoint/2010/main" val="28738636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FF59741-7650-A046-95B5-8D31235C520E}" type="slidenum">
              <a:rPr lang="en-US" smtClean="0"/>
              <a:pPr/>
              <a:t>91</a:t>
            </a:fld>
            <a:endParaRPr lang="en-US" dirty="0"/>
          </a:p>
        </p:txBody>
      </p:sp>
      <p:sp>
        <p:nvSpPr>
          <p:cNvPr id="5" name="Text Placeholder 4"/>
          <p:cNvSpPr>
            <a:spLocks noGrp="1"/>
          </p:cNvSpPr>
          <p:nvPr>
            <p:ph type="body" sz="quarter" idx="11"/>
          </p:nvPr>
        </p:nvSpPr>
        <p:spPr/>
        <p:txBody>
          <a:bodyPr/>
          <a:lstStyle/>
          <a:p>
            <a:r>
              <a:rPr lang="en-US" dirty="0" smtClean="0"/>
              <a:t>Publishing</a:t>
            </a:r>
            <a:endParaRPr lang="en-US" dirty="0"/>
          </a:p>
        </p:txBody>
      </p:sp>
      <p:sp>
        <p:nvSpPr>
          <p:cNvPr id="6" name="Text Placeholder 5"/>
          <p:cNvSpPr>
            <a:spLocks noGrp="1"/>
          </p:cNvSpPr>
          <p:nvPr>
            <p:ph type="body" sz="quarter" idx="12"/>
          </p:nvPr>
        </p:nvSpPr>
        <p:spPr/>
        <p:txBody>
          <a:bodyPr/>
          <a:lstStyle/>
          <a:p>
            <a:r>
              <a:rPr lang="en-US" dirty="0"/>
              <a:t>Portal Essentials</a:t>
            </a:r>
          </a:p>
        </p:txBody>
      </p:sp>
    </p:spTree>
    <p:extLst>
      <p:ext uri="{BB962C8B-B14F-4D97-AF65-F5344CB8AC3E}">
        <p14:creationId xmlns:p14="http://schemas.microsoft.com/office/powerpoint/2010/main" val="43146053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Publishing</a:t>
            </a:r>
            <a:endParaRPr lang="en-US" dirty="0"/>
          </a:p>
        </p:txBody>
      </p:sp>
      <p:sp>
        <p:nvSpPr>
          <p:cNvPr id="6" name="Content Placeholder 5"/>
          <p:cNvSpPr>
            <a:spLocks noGrp="1"/>
          </p:cNvSpPr>
          <p:nvPr>
            <p:ph sz="quarter" idx="14"/>
          </p:nvPr>
        </p:nvSpPr>
        <p:spPr/>
        <p:txBody>
          <a:bodyPr/>
          <a:lstStyle/>
          <a:p>
            <a:r>
              <a:rPr lang="en-US" dirty="0" err="1"/>
              <a:t>Backbase</a:t>
            </a:r>
            <a:r>
              <a:rPr lang="en-US" dirty="0"/>
              <a:t> </a:t>
            </a:r>
            <a:r>
              <a:rPr lang="en-US" dirty="0" smtClean="0"/>
              <a:t>CXP </a:t>
            </a:r>
            <a:r>
              <a:rPr lang="en-US" dirty="0"/>
              <a:t>supports publishing pages and content to different environments in a controlled manner:</a:t>
            </a:r>
          </a:p>
          <a:p>
            <a:pPr lvl="1"/>
            <a:r>
              <a:rPr lang="en-US" dirty="0">
                <a:latin typeface="Roboto Black" panose="02000000000000000000" pitchFamily="2" charset="0"/>
                <a:ea typeface="Roboto Black" panose="02000000000000000000" pitchFamily="2" charset="0"/>
              </a:rPr>
              <a:t>Editorial environment</a:t>
            </a:r>
          </a:p>
          <a:p>
            <a:pPr lvl="1"/>
            <a:r>
              <a:rPr lang="en-US" dirty="0">
                <a:latin typeface="Roboto Black" panose="02000000000000000000" pitchFamily="2" charset="0"/>
                <a:ea typeface="Roboto Black" panose="02000000000000000000" pitchFamily="2" charset="0"/>
              </a:rPr>
              <a:t>Staging environment</a:t>
            </a:r>
          </a:p>
          <a:p>
            <a:pPr lvl="1"/>
            <a:r>
              <a:rPr lang="en-US" dirty="0">
                <a:latin typeface="Roboto Black" panose="02000000000000000000" pitchFamily="2" charset="0"/>
                <a:ea typeface="Roboto Black" panose="02000000000000000000" pitchFamily="2" charset="0"/>
              </a:rPr>
              <a:t>Live environment</a:t>
            </a:r>
          </a:p>
          <a:p>
            <a:r>
              <a:rPr lang="en-US" dirty="0"/>
              <a:t>The Orchestrator module is in charge of the publishing process.</a:t>
            </a:r>
          </a:p>
          <a:p>
            <a:pPr lvl="1"/>
            <a:r>
              <a:rPr lang="en-US" dirty="0"/>
              <a:t>It must be present on all environments alongside </a:t>
            </a:r>
            <a:r>
              <a:rPr lang="en-US" dirty="0" err="1"/>
              <a:t>Backbase</a:t>
            </a:r>
            <a:r>
              <a:rPr lang="en-US" dirty="0"/>
              <a:t> </a:t>
            </a:r>
            <a:r>
              <a:rPr lang="en-US" dirty="0" smtClean="0"/>
              <a:t>CXP </a:t>
            </a:r>
            <a:r>
              <a:rPr lang="en-US" dirty="0"/>
              <a:t>Foundation.</a:t>
            </a:r>
          </a:p>
          <a:p>
            <a:pPr lvl="1"/>
            <a:r>
              <a:rPr lang="en-US" dirty="0"/>
              <a:t>Orchestrator locks data, sends and retrieves packages, manages approvals, and unlocks data.</a:t>
            </a:r>
          </a:p>
          <a:p>
            <a:endParaRPr lang="en-US" dirty="0"/>
          </a:p>
        </p:txBody>
      </p:sp>
      <p:sp>
        <p:nvSpPr>
          <p:cNvPr id="2" name="Slide Number Placeholder 1"/>
          <p:cNvSpPr>
            <a:spLocks noGrp="1"/>
          </p:cNvSpPr>
          <p:nvPr>
            <p:ph type="sldNum" sz="quarter" idx="4"/>
          </p:nvPr>
        </p:nvSpPr>
        <p:spPr/>
        <p:txBody>
          <a:bodyPr/>
          <a:lstStyle/>
          <a:p>
            <a:fld id="{6FF59741-7650-A046-95B5-8D31235C520E}" type="slidenum">
              <a:rPr lang="en-US" smtClean="0"/>
              <a:pPr/>
              <a:t>92</a:t>
            </a:fld>
            <a:endParaRPr lang="en-US" dirty="0"/>
          </a:p>
        </p:txBody>
      </p:sp>
    </p:spTree>
    <p:extLst>
      <p:ext uri="{BB962C8B-B14F-4D97-AF65-F5344CB8AC3E}">
        <p14:creationId xmlns:p14="http://schemas.microsoft.com/office/powerpoint/2010/main" val="86742983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Publishing</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93</a:t>
            </a:fld>
            <a:endParaRPr lang="en-US" dirty="0"/>
          </a:p>
        </p:txBody>
      </p:sp>
      <p:grpSp>
        <p:nvGrpSpPr>
          <p:cNvPr id="53" name="Group 52"/>
          <p:cNvGrpSpPr/>
          <p:nvPr/>
        </p:nvGrpSpPr>
        <p:grpSpPr>
          <a:xfrm>
            <a:off x="2526977" y="2978131"/>
            <a:ext cx="4212805" cy="1668558"/>
            <a:chOff x="2526977" y="2967699"/>
            <a:chExt cx="4212805" cy="1668558"/>
          </a:xfrm>
        </p:grpSpPr>
        <p:sp>
          <p:nvSpPr>
            <p:cNvPr id="54" name="Rectangle 7"/>
            <p:cNvSpPr/>
            <p:nvPr/>
          </p:nvSpPr>
          <p:spPr>
            <a:xfrm>
              <a:off x="2526977" y="2967699"/>
              <a:ext cx="4212805" cy="1668558"/>
            </a:xfrm>
            <a:custGeom>
              <a:avLst/>
              <a:gdLst>
                <a:gd name="connsiteX0" fmla="*/ 0 w 4134402"/>
                <a:gd name="connsiteY0" fmla="*/ 0 h 1590154"/>
                <a:gd name="connsiteX1" fmla="*/ 4134402 w 4134402"/>
                <a:gd name="connsiteY1" fmla="*/ 0 h 1590154"/>
                <a:gd name="connsiteX2" fmla="*/ 4134402 w 4134402"/>
                <a:gd name="connsiteY2" fmla="*/ 1590154 h 1590154"/>
                <a:gd name="connsiteX3" fmla="*/ 0 w 4134402"/>
                <a:gd name="connsiteY3" fmla="*/ 1590154 h 1590154"/>
                <a:gd name="connsiteX4" fmla="*/ 0 w 4134402"/>
                <a:gd name="connsiteY4" fmla="*/ 0 h 1590154"/>
                <a:gd name="connsiteX0" fmla="*/ 0 w 4158214"/>
                <a:gd name="connsiteY0" fmla="*/ 23813 h 1613967"/>
                <a:gd name="connsiteX1" fmla="*/ 4158214 w 4158214"/>
                <a:gd name="connsiteY1" fmla="*/ 0 h 1613967"/>
                <a:gd name="connsiteX2" fmla="*/ 4134402 w 4158214"/>
                <a:gd name="connsiteY2" fmla="*/ 1613967 h 1613967"/>
                <a:gd name="connsiteX3" fmla="*/ 0 w 4158214"/>
                <a:gd name="connsiteY3" fmla="*/ 1613967 h 1613967"/>
                <a:gd name="connsiteX4" fmla="*/ 0 w 4158214"/>
                <a:gd name="connsiteY4" fmla="*/ 23813 h 1613967"/>
                <a:gd name="connsiteX0" fmla="*/ 0 w 4212805"/>
                <a:gd name="connsiteY0" fmla="*/ 78404 h 1668558"/>
                <a:gd name="connsiteX1" fmla="*/ 4212805 w 4212805"/>
                <a:gd name="connsiteY1" fmla="*/ 0 h 1668558"/>
                <a:gd name="connsiteX2" fmla="*/ 4134402 w 4212805"/>
                <a:gd name="connsiteY2" fmla="*/ 1668558 h 1668558"/>
                <a:gd name="connsiteX3" fmla="*/ 0 w 4212805"/>
                <a:gd name="connsiteY3" fmla="*/ 1668558 h 1668558"/>
                <a:gd name="connsiteX4" fmla="*/ 0 w 4212805"/>
                <a:gd name="connsiteY4" fmla="*/ 78404 h 166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2805" h="1668558">
                  <a:moveTo>
                    <a:pt x="0" y="78404"/>
                  </a:moveTo>
                  <a:lnTo>
                    <a:pt x="4212805" y="0"/>
                  </a:lnTo>
                  <a:lnTo>
                    <a:pt x="4134402" y="1668558"/>
                  </a:lnTo>
                  <a:lnTo>
                    <a:pt x="0" y="1668558"/>
                  </a:lnTo>
                  <a:lnTo>
                    <a:pt x="0" y="78404"/>
                  </a:lnTo>
                  <a:close/>
                </a:path>
              </a:pathLst>
            </a:cu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lnSpc>
                  <a:spcPct val="120000"/>
                </a:lnSpc>
              </a:pPr>
              <a:r>
                <a:rPr lang="en-US" dirty="0" smtClean="0">
                  <a:latin typeface="Roboto Black" panose="02000000000000000000" pitchFamily="2" charset="0"/>
                  <a:ea typeface="Roboto Black" panose="02000000000000000000" pitchFamily="2" charset="0"/>
                </a:rPr>
                <a:t>Staging</a:t>
              </a:r>
              <a:endParaRPr lang="en-US" dirty="0">
                <a:latin typeface="Roboto Black" panose="02000000000000000000" pitchFamily="2" charset="0"/>
                <a:ea typeface="Roboto Black" panose="02000000000000000000" pitchFamily="2" charset="0"/>
              </a:endParaRPr>
            </a:p>
          </p:txBody>
        </p:sp>
        <p:sp>
          <p:nvSpPr>
            <p:cNvPr id="55" name="Rectangle 10"/>
            <p:cNvSpPr/>
            <p:nvPr/>
          </p:nvSpPr>
          <p:spPr>
            <a:xfrm>
              <a:off x="4076242" y="3395938"/>
              <a:ext cx="1017699" cy="445243"/>
            </a:xfrm>
            <a:custGeom>
              <a:avLst/>
              <a:gdLst>
                <a:gd name="connsiteX0" fmla="*/ 0 w 1017699"/>
                <a:gd name="connsiteY0" fmla="*/ 0 h 445243"/>
                <a:gd name="connsiteX1" fmla="*/ 1017699 w 1017699"/>
                <a:gd name="connsiteY1" fmla="*/ 0 h 445243"/>
                <a:gd name="connsiteX2" fmla="*/ 1017699 w 1017699"/>
                <a:gd name="connsiteY2" fmla="*/ 445243 h 445243"/>
                <a:gd name="connsiteX3" fmla="*/ 0 w 1017699"/>
                <a:gd name="connsiteY3" fmla="*/ 445243 h 445243"/>
                <a:gd name="connsiteX4" fmla="*/ 0 w 1017699"/>
                <a:gd name="connsiteY4" fmla="*/ 0 h 445243"/>
                <a:gd name="connsiteX0" fmla="*/ 0 w 1017699"/>
                <a:gd name="connsiteY0" fmla="*/ 0 h 445243"/>
                <a:gd name="connsiteX1" fmla="*/ 1017699 w 1017699"/>
                <a:gd name="connsiteY1" fmla="*/ 0 h 445243"/>
                <a:gd name="connsiteX2" fmla="*/ 1017699 w 1017699"/>
                <a:gd name="connsiteY2" fmla="*/ 445243 h 445243"/>
                <a:gd name="connsiteX3" fmla="*/ 19050 w 1017699"/>
                <a:gd name="connsiteY3" fmla="*/ 426193 h 445243"/>
                <a:gd name="connsiteX4" fmla="*/ 0 w 1017699"/>
                <a:gd name="connsiteY4" fmla="*/ 0 h 445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699" h="445243">
                  <a:moveTo>
                    <a:pt x="0" y="0"/>
                  </a:moveTo>
                  <a:lnTo>
                    <a:pt x="1017699" y="0"/>
                  </a:lnTo>
                  <a:lnTo>
                    <a:pt x="1017699" y="445243"/>
                  </a:lnTo>
                  <a:lnTo>
                    <a:pt x="19050" y="4261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chemeClr val="tx1"/>
                  </a:solidFill>
                  <a:latin typeface="Roboto Regular" panose="02000000000000000000" pitchFamily="2" charset="0"/>
                  <a:ea typeface="Roboto Regular" panose="02000000000000000000" pitchFamily="2" charset="0"/>
                </a:rPr>
                <a:t>Backbase</a:t>
              </a:r>
              <a:r>
                <a:rPr lang="en-US" sz="800" dirty="0">
                  <a:solidFill>
                    <a:schemeClr val="tx1"/>
                  </a:solidFill>
                  <a:latin typeface="Roboto Regular" panose="02000000000000000000" pitchFamily="2" charset="0"/>
                  <a:ea typeface="Roboto Regular" panose="02000000000000000000" pitchFamily="2" charset="0"/>
                </a:rPr>
                <a:t> CXP Foundation</a:t>
              </a:r>
            </a:p>
          </p:txBody>
        </p:sp>
        <p:sp>
          <p:nvSpPr>
            <p:cNvPr id="56" name="Rectangle 11"/>
            <p:cNvSpPr/>
            <p:nvPr/>
          </p:nvSpPr>
          <p:spPr>
            <a:xfrm>
              <a:off x="4076243" y="4068346"/>
              <a:ext cx="1027224" cy="464293"/>
            </a:xfrm>
            <a:custGeom>
              <a:avLst/>
              <a:gdLst>
                <a:gd name="connsiteX0" fmla="*/ 0 w 1017699"/>
                <a:gd name="connsiteY0" fmla="*/ 0 h 445243"/>
                <a:gd name="connsiteX1" fmla="*/ 1017699 w 1017699"/>
                <a:gd name="connsiteY1" fmla="*/ 0 h 445243"/>
                <a:gd name="connsiteX2" fmla="*/ 1017699 w 1017699"/>
                <a:gd name="connsiteY2" fmla="*/ 445243 h 445243"/>
                <a:gd name="connsiteX3" fmla="*/ 0 w 1017699"/>
                <a:gd name="connsiteY3" fmla="*/ 445243 h 445243"/>
                <a:gd name="connsiteX4" fmla="*/ 0 w 1017699"/>
                <a:gd name="connsiteY4" fmla="*/ 0 h 445243"/>
                <a:gd name="connsiteX0" fmla="*/ 0 w 1027224"/>
                <a:gd name="connsiteY0" fmla="*/ 0 h 464293"/>
                <a:gd name="connsiteX1" fmla="*/ 1017699 w 1027224"/>
                <a:gd name="connsiteY1" fmla="*/ 0 h 464293"/>
                <a:gd name="connsiteX2" fmla="*/ 1027224 w 1027224"/>
                <a:gd name="connsiteY2" fmla="*/ 464293 h 464293"/>
                <a:gd name="connsiteX3" fmla="*/ 0 w 1027224"/>
                <a:gd name="connsiteY3" fmla="*/ 445243 h 464293"/>
                <a:gd name="connsiteX4" fmla="*/ 0 w 1027224"/>
                <a:gd name="connsiteY4" fmla="*/ 0 h 464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24" h="464293">
                  <a:moveTo>
                    <a:pt x="0" y="0"/>
                  </a:moveTo>
                  <a:lnTo>
                    <a:pt x="1017699" y="0"/>
                  </a:lnTo>
                  <a:lnTo>
                    <a:pt x="1027224" y="464293"/>
                  </a:lnTo>
                  <a:lnTo>
                    <a:pt x="0" y="44524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Roboto Regular" panose="02000000000000000000" pitchFamily="2" charset="0"/>
                  <a:ea typeface="Roboto Regular" panose="02000000000000000000" pitchFamily="2" charset="0"/>
                </a:rPr>
                <a:t>Content Services</a:t>
              </a:r>
            </a:p>
          </p:txBody>
        </p:sp>
        <p:sp>
          <p:nvSpPr>
            <p:cNvPr id="57" name="Rectangle 12"/>
            <p:cNvSpPr/>
            <p:nvPr/>
          </p:nvSpPr>
          <p:spPr>
            <a:xfrm>
              <a:off x="5380169" y="3681070"/>
              <a:ext cx="1036749" cy="469055"/>
            </a:xfrm>
            <a:custGeom>
              <a:avLst/>
              <a:gdLst>
                <a:gd name="connsiteX0" fmla="*/ 0 w 1017699"/>
                <a:gd name="connsiteY0" fmla="*/ 0 h 445243"/>
                <a:gd name="connsiteX1" fmla="*/ 1017699 w 1017699"/>
                <a:gd name="connsiteY1" fmla="*/ 0 h 445243"/>
                <a:gd name="connsiteX2" fmla="*/ 1017699 w 1017699"/>
                <a:gd name="connsiteY2" fmla="*/ 445243 h 445243"/>
                <a:gd name="connsiteX3" fmla="*/ 0 w 1017699"/>
                <a:gd name="connsiteY3" fmla="*/ 445243 h 445243"/>
                <a:gd name="connsiteX4" fmla="*/ 0 w 1017699"/>
                <a:gd name="connsiteY4" fmla="*/ 0 h 445243"/>
                <a:gd name="connsiteX0" fmla="*/ 0 w 1036749"/>
                <a:gd name="connsiteY0" fmla="*/ 23812 h 469055"/>
                <a:gd name="connsiteX1" fmla="*/ 1036749 w 1036749"/>
                <a:gd name="connsiteY1" fmla="*/ 0 h 469055"/>
                <a:gd name="connsiteX2" fmla="*/ 1017699 w 1036749"/>
                <a:gd name="connsiteY2" fmla="*/ 469055 h 469055"/>
                <a:gd name="connsiteX3" fmla="*/ 0 w 1036749"/>
                <a:gd name="connsiteY3" fmla="*/ 469055 h 469055"/>
                <a:gd name="connsiteX4" fmla="*/ 0 w 1036749"/>
                <a:gd name="connsiteY4" fmla="*/ 23812 h 46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749" h="469055">
                  <a:moveTo>
                    <a:pt x="0" y="23812"/>
                  </a:moveTo>
                  <a:lnTo>
                    <a:pt x="1036749" y="0"/>
                  </a:lnTo>
                  <a:lnTo>
                    <a:pt x="1017699" y="469055"/>
                  </a:lnTo>
                  <a:lnTo>
                    <a:pt x="0" y="469055"/>
                  </a:lnTo>
                  <a:lnTo>
                    <a:pt x="0" y="238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Roboto Regular" panose="02000000000000000000" pitchFamily="2" charset="0"/>
                  <a:ea typeface="Roboto Regular" panose="02000000000000000000" pitchFamily="2" charset="0"/>
                </a:rPr>
                <a:t>Orchestrator staging/live mode</a:t>
              </a:r>
            </a:p>
          </p:txBody>
        </p:sp>
        <p:cxnSp>
          <p:nvCxnSpPr>
            <p:cNvPr id="58" name="Straight Arrow Connector 57"/>
            <p:cNvCxnSpPr/>
            <p:nvPr/>
          </p:nvCxnSpPr>
          <p:spPr>
            <a:xfrm>
              <a:off x="5093941" y="3618560"/>
              <a:ext cx="286228" cy="314141"/>
            </a:xfrm>
            <a:prstGeom prst="straightConnector1">
              <a:avLst/>
            </a:prstGeom>
            <a:ln w="12700">
              <a:solidFill>
                <a:schemeClr val="tx1">
                  <a:lumMod val="65000"/>
                  <a:lumOff val="3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5103467" y="3913216"/>
              <a:ext cx="276702" cy="377752"/>
            </a:xfrm>
            <a:prstGeom prst="straightConnector1">
              <a:avLst/>
            </a:prstGeom>
            <a:ln w="12700">
              <a:solidFill>
                <a:schemeClr val="tx1">
                  <a:lumMod val="65000"/>
                  <a:lumOff val="3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585091" y="3829273"/>
              <a:ext cx="0" cy="239073"/>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2526977" y="4856786"/>
            <a:ext cx="4226453" cy="1668558"/>
            <a:chOff x="2679377" y="3120099"/>
            <a:chExt cx="4226453" cy="1668558"/>
          </a:xfrm>
        </p:grpSpPr>
        <p:sp>
          <p:nvSpPr>
            <p:cNvPr id="62" name="Rectangle 7"/>
            <p:cNvSpPr/>
            <p:nvPr/>
          </p:nvSpPr>
          <p:spPr>
            <a:xfrm>
              <a:off x="2679377" y="3120099"/>
              <a:ext cx="4226453" cy="1668558"/>
            </a:xfrm>
            <a:custGeom>
              <a:avLst/>
              <a:gdLst>
                <a:gd name="connsiteX0" fmla="*/ 0 w 4134402"/>
                <a:gd name="connsiteY0" fmla="*/ 0 h 1590154"/>
                <a:gd name="connsiteX1" fmla="*/ 4134402 w 4134402"/>
                <a:gd name="connsiteY1" fmla="*/ 0 h 1590154"/>
                <a:gd name="connsiteX2" fmla="*/ 4134402 w 4134402"/>
                <a:gd name="connsiteY2" fmla="*/ 1590154 h 1590154"/>
                <a:gd name="connsiteX3" fmla="*/ 0 w 4134402"/>
                <a:gd name="connsiteY3" fmla="*/ 1590154 h 1590154"/>
                <a:gd name="connsiteX4" fmla="*/ 0 w 4134402"/>
                <a:gd name="connsiteY4" fmla="*/ 0 h 1590154"/>
                <a:gd name="connsiteX0" fmla="*/ 0 w 4158214"/>
                <a:gd name="connsiteY0" fmla="*/ 23813 h 1613967"/>
                <a:gd name="connsiteX1" fmla="*/ 4158214 w 4158214"/>
                <a:gd name="connsiteY1" fmla="*/ 0 h 1613967"/>
                <a:gd name="connsiteX2" fmla="*/ 4134402 w 4158214"/>
                <a:gd name="connsiteY2" fmla="*/ 1613967 h 1613967"/>
                <a:gd name="connsiteX3" fmla="*/ 0 w 4158214"/>
                <a:gd name="connsiteY3" fmla="*/ 1613967 h 1613967"/>
                <a:gd name="connsiteX4" fmla="*/ 0 w 4158214"/>
                <a:gd name="connsiteY4" fmla="*/ 23813 h 1613967"/>
                <a:gd name="connsiteX0" fmla="*/ 0 w 4226453"/>
                <a:gd name="connsiteY0" fmla="*/ 78404 h 1668558"/>
                <a:gd name="connsiteX1" fmla="*/ 4226453 w 4226453"/>
                <a:gd name="connsiteY1" fmla="*/ 0 h 1668558"/>
                <a:gd name="connsiteX2" fmla="*/ 4134402 w 4226453"/>
                <a:gd name="connsiteY2" fmla="*/ 1668558 h 1668558"/>
                <a:gd name="connsiteX3" fmla="*/ 0 w 4226453"/>
                <a:gd name="connsiteY3" fmla="*/ 1668558 h 1668558"/>
                <a:gd name="connsiteX4" fmla="*/ 0 w 4226453"/>
                <a:gd name="connsiteY4" fmla="*/ 78404 h 166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453" h="1668558">
                  <a:moveTo>
                    <a:pt x="0" y="78404"/>
                  </a:moveTo>
                  <a:lnTo>
                    <a:pt x="4226453" y="0"/>
                  </a:lnTo>
                  <a:lnTo>
                    <a:pt x="4134402" y="1668558"/>
                  </a:lnTo>
                  <a:lnTo>
                    <a:pt x="0" y="1668558"/>
                  </a:lnTo>
                  <a:lnTo>
                    <a:pt x="0" y="78404"/>
                  </a:lnTo>
                  <a:close/>
                </a:path>
              </a:pathLst>
            </a:cu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lnSpc>
                  <a:spcPct val="120000"/>
                </a:lnSpc>
              </a:pPr>
              <a:r>
                <a:rPr lang="en-US" dirty="0" smtClean="0">
                  <a:latin typeface="Roboto Black" panose="02000000000000000000" pitchFamily="2" charset="0"/>
                  <a:ea typeface="Roboto Black" panose="02000000000000000000" pitchFamily="2" charset="0"/>
                </a:rPr>
                <a:t>Live</a:t>
              </a:r>
              <a:endParaRPr lang="en-US" dirty="0">
                <a:latin typeface="Roboto Black" panose="02000000000000000000" pitchFamily="2" charset="0"/>
                <a:ea typeface="Roboto Black" panose="02000000000000000000" pitchFamily="2" charset="0"/>
              </a:endParaRPr>
            </a:p>
          </p:txBody>
        </p:sp>
        <p:sp>
          <p:nvSpPr>
            <p:cNvPr id="63" name="Rectangle 10"/>
            <p:cNvSpPr/>
            <p:nvPr/>
          </p:nvSpPr>
          <p:spPr>
            <a:xfrm>
              <a:off x="4228642" y="3548338"/>
              <a:ext cx="1017699" cy="445243"/>
            </a:xfrm>
            <a:custGeom>
              <a:avLst/>
              <a:gdLst>
                <a:gd name="connsiteX0" fmla="*/ 0 w 1017699"/>
                <a:gd name="connsiteY0" fmla="*/ 0 h 445243"/>
                <a:gd name="connsiteX1" fmla="*/ 1017699 w 1017699"/>
                <a:gd name="connsiteY1" fmla="*/ 0 h 445243"/>
                <a:gd name="connsiteX2" fmla="*/ 1017699 w 1017699"/>
                <a:gd name="connsiteY2" fmla="*/ 445243 h 445243"/>
                <a:gd name="connsiteX3" fmla="*/ 0 w 1017699"/>
                <a:gd name="connsiteY3" fmla="*/ 445243 h 445243"/>
                <a:gd name="connsiteX4" fmla="*/ 0 w 1017699"/>
                <a:gd name="connsiteY4" fmla="*/ 0 h 445243"/>
                <a:gd name="connsiteX0" fmla="*/ 0 w 1017699"/>
                <a:gd name="connsiteY0" fmla="*/ 0 h 445243"/>
                <a:gd name="connsiteX1" fmla="*/ 1017699 w 1017699"/>
                <a:gd name="connsiteY1" fmla="*/ 0 h 445243"/>
                <a:gd name="connsiteX2" fmla="*/ 1017699 w 1017699"/>
                <a:gd name="connsiteY2" fmla="*/ 445243 h 445243"/>
                <a:gd name="connsiteX3" fmla="*/ 19050 w 1017699"/>
                <a:gd name="connsiteY3" fmla="*/ 426193 h 445243"/>
                <a:gd name="connsiteX4" fmla="*/ 0 w 1017699"/>
                <a:gd name="connsiteY4" fmla="*/ 0 h 445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699" h="445243">
                  <a:moveTo>
                    <a:pt x="0" y="0"/>
                  </a:moveTo>
                  <a:lnTo>
                    <a:pt x="1017699" y="0"/>
                  </a:lnTo>
                  <a:lnTo>
                    <a:pt x="1017699" y="445243"/>
                  </a:lnTo>
                  <a:lnTo>
                    <a:pt x="19050" y="4261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chemeClr val="tx1"/>
                  </a:solidFill>
                  <a:latin typeface="Roboto Regular" panose="02000000000000000000" pitchFamily="2" charset="0"/>
                  <a:ea typeface="Roboto Regular" panose="02000000000000000000" pitchFamily="2" charset="0"/>
                </a:rPr>
                <a:t>Backbase</a:t>
              </a:r>
              <a:r>
                <a:rPr lang="en-US" sz="800" dirty="0">
                  <a:solidFill>
                    <a:schemeClr val="tx1"/>
                  </a:solidFill>
                  <a:latin typeface="Roboto Regular" panose="02000000000000000000" pitchFamily="2" charset="0"/>
                  <a:ea typeface="Roboto Regular" panose="02000000000000000000" pitchFamily="2" charset="0"/>
                </a:rPr>
                <a:t> CXP Foundation</a:t>
              </a:r>
            </a:p>
          </p:txBody>
        </p:sp>
        <p:sp>
          <p:nvSpPr>
            <p:cNvPr id="64" name="Rectangle 11"/>
            <p:cNvSpPr/>
            <p:nvPr/>
          </p:nvSpPr>
          <p:spPr>
            <a:xfrm>
              <a:off x="4228643" y="4220746"/>
              <a:ext cx="1027224" cy="464293"/>
            </a:xfrm>
            <a:custGeom>
              <a:avLst/>
              <a:gdLst>
                <a:gd name="connsiteX0" fmla="*/ 0 w 1017699"/>
                <a:gd name="connsiteY0" fmla="*/ 0 h 445243"/>
                <a:gd name="connsiteX1" fmla="*/ 1017699 w 1017699"/>
                <a:gd name="connsiteY1" fmla="*/ 0 h 445243"/>
                <a:gd name="connsiteX2" fmla="*/ 1017699 w 1017699"/>
                <a:gd name="connsiteY2" fmla="*/ 445243 h 445243"/>
                <a:gd name="connsiteX3" fmla="*/ 0 w 1017699"/>
                <a:gd name="connsiteY3" fmla="*/ 445243 h 445243"/>
                <a:gd name="connsiteX4" fmla="*/ 0 w 1017699"/>
                <a:gd name="connsiteY4" fmla="*/ 0 h 445243"/>
                <a:gd name="connsiteX0" fmla="*/ 0 w 1027224"/>
                <a:gd name="connsiteY0" fmla="*/ 0 h 464293"/>
                <a:gd name="connsiteX1" fmla="*/ 1017699 w 1027224"/>
                <a:gd name="connsiteY1" fmla="*/ 0 h 464293"/>
                <a:gd name="connsiteX2" fmla="*/ 1027224 w 1027224"/>
                <a:gd name="connsiteY2" fmla="*/ 464293 h 464293"/>
                <a:gd name="connsiteX3" fmla="*/ 0 w 1027224"/>
                <a:gd name="connsiteY3" fmla="*/ 445243 h 464293"/>
                <a:gd name="connsiteX4" fmla="*/ 0 w 1027224"/>
                <a:gd name="connsiteY4" fmla="*/ 0 h 464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24" h="464293">
                  <a:moveTo>
                    <a:pt x="0" y="0"/>
                  </a:moveTo>
                  <a:lnTo>
                    <a:pt x="1017699" y="0"/>
                  </a:lnTo>
                  <a:lnTo>
                    <a:pt x="1027224" y="464293"/>
                  </a:lnTo>
                  <a:lnTo>
                    <a:pt x="0" y="44524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Roboto Regular" panose="02000000000000000000" pitchFamily="2" charset="0"/>
                  <a:ea typeface="Roboto Regular" panose="02000000000000000000" pitchFamily="2" charset="0"/>
                </a:rPr>
                <a:t>Content Services</a:t>
              </a:r>
            </a:p>
          </p:txBody>
        </p:sp>
        <p:sp>
          <p:nvSpPr>
            <p:cNvPr id="65" name="Rectangle 12"/>
            <p:cNvSpPr/>
            <p:nvPr/>
          </p:nvSpPr>
          <p:spPr>
            <a:xfrm>
              <a:off x="5532569" y="3833470"/>
              <a:ext cx="1036749" cy="469055"/>
            </a:xfrm>
            <a:custGeom>
              <a:avLst/>
              <a:gdLst>
                <a:gd name="connsiteX0" fmla="*/ 0 w 1017699"/>
                <a:gd name="connsiteY0" fmla="*/ 0 h 445243"/>
                <a:gd name="connsiteX1" fmla="*/ 1017699 w 1017699"/>
                <a:gd name="connsiteY1" fmla="*/ 0 h 445243"/>
                <a:gd name="connsiteX2" fmla="*/ 1017699 w 1017699"/>
                <a:gd name="connsiteY2" fmla="*/ 445243 h 445243"/>
                <a:gd name="connsiteX3" fmla="*/ 0 w 1017699"/>
                <a:gd name="connsiteY3" fmla="*/ 445243 h 445243"/>
                <a:gd name="connsiteX4" fmla="*/ 0 w 1017699"/>
                <a:gd name="connsiteY4" fmla="*/ 0 h 445243"/>
                <a:gd name="connsiteX0" fmla="*/ 0 w 1036749"/>
                <a:gd name="connsiteY0" fmla="*/ 23812 h 469055"/>
                <a:gd name="connsiteX1" fmla="*/ 1036749 w 1036749"/>
                <a:gd name="connsiteY1" fmla="*/ 0 h 469055"/>
                <a:gd name="connsiteX2" fmla="*/ 1017699 w 1036749"/>
                <a:gd name="connsiteY2" fmla="*/ 469055 h 469055"/>
                <a:gd name="connsiteX3" fmla="*/ 0 w 1036749"/>
                <a:gd name="connsiteY3" fmla="*/ 469055 h 469055"/>
                <a:gd name="connsiteX4" fmla="*/ 0 w 1036749"/>
                <a:gd name="connsiteY4" fmla="*/ 23812 h 46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749" h="469055">
                  <a:moveTo>
                    <a:pt x="0" y="23812"/>
                  </a:moveTo>
                  <a:lnTo>
                    <a:pt x="1036749" y="0"/>
                  </a:lnTo>
                  <a:lnTo>
                    <a:pt x="1017699" y="469055"/>
                  </a:lnTo>
                  <a:lnTo>
                    <a:pt x="0" y="469055"/>
                  </a:lnTo>
                  <a:lnTo>
                    <a:pt x="0" y="238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Roboto Regular" panose="02000000000000000000" pitchFamily="2" charset="0"/>
                  <a:ea typeface="Roboto Regular" panose="02000000000000000000" pitchFamily="2" charset="0"/>
                </a:rPr>
                <a:t>Orchestrator staging/live mode</a:t>
              </a:r>
            </a:p>
          </p:txBody>
        </p:sp>
        <p:cxnSp>
          <p:nvCxnSpPr>
            <p:cNvPr id="66" name="Straight Arrow Connector 65"/>
            <p:cNvCxnSpPr/>
            <p:nvPr/>
          </p:nvCxnSpPr>
          <p:spPr>
            <a:xfrm>
              <a:off x="5246341" y="3770960"/>
              <a:ext cx="286228" cy="314141"/>
            </a:xfrm>
            <a:prstGeom prst="straightConnector1">
              <a:avLst/>
            </a:prstGeom>
            <a:ln w="12700">
              <a:solidFill>
                <a:schemeClr val="tx1">
                  <a:lumMod val="65000"/>
                  <a:lumOff val="3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5255867" y="4065616"/>
              <a:ext cx="276702" cy="377752"/>
            </a:xfrm>
            <a:prstGeom prst="straightConnector1">
              <a:avLst/>
            </a:prstGeom>
            <a:ln w="12700">
              <a:solidFill>
                <a:schemeClr val="tx1">
                  <a:lumMod val="65000"/>
                  <a:lumOff val="3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737491" y="3981673"/>
              <a:ext cx="0" cy="239073"/>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9" name="Rectangle 7"/>
          <p:cNvSpPr/>
          <p:nvPr/>
        </p:nvSpPr>
        <p:spPr>
          <a:xfrm>
            <a:off x="2526977" y="1113125"/>
            <a:ext cx="4212805" cy="1654911"/>
          </a:xfrm>
          <a:custGeom>
            <a:avLst/>
            <a:gdLst>
              <a:gd name="connsiteX0" fmla="*/ 0 w 4134402"/>
              <a:gd name="connsiteY0" fmla="*/ 0 h 1590154"/>
              <a:gd name="connsiteX1" fmla="*/ 4134402 w 4134402"/>
              <a:gd name="connsiteY1" fmla="*/ 0 h 1590154"/>
              <a:gd name="connsiteX2" fmla="*/ 4134402 w 4134402"/>
              <a:gd name="connsiteY2" fmla="*/ 1590154 h 1590154"/>
              <a:gd name="connsiteX3" fmla="*/ 0 w 4134402"/>
              <a:gd name="connsiteY3" fmla="*/ 1590154 h 1590154"/>
              <a:gd name="connsiteX4" fmla="*/ 0 w 4134402"/>
              <a:gd name="connsiteY4" fmla="*/ 0 h 1590154"/>
              <a:gd name="connsiteX0" fmla="*/ 0 w 4158214"/>
              <a:gd name="connsiteY0" fmla="*/ 23813 h 1613967"/>
              <a:gd name="connsiteX1" fmla="*/ 4158214 w 4158214"/>
              <a:gd name="connsiteY1" fmla="*/ 0 h 1613967"/>
              <a:gd name="connsiteX2" fmla="*/ 4134402 w 4158214"/>
              <a:gd name="connsiteY2" fmla="*/ 1613967 h 1613967"/>
              <a:gd name="connsiteX3" fmla="*/ 0 w 4158214"/>
              <a:gd name="connsiteY3" fmla="*/ 1613967 h 1613967"/>
              <a:gd name="connsiteX4" fmla="*/ 0 w 4158214"/>
              <a:gd name="connsiteY4" fmla="*/ 23813 h 1613967"/>
              <a:gd name="connsiteX0" fmla="*/ 0 w 4212805"/>
              <a:gd name="connsiteY0" fmla="*/ 64757 h 1654911"/>
              <a:gd name="connsiteX1" fmla="*/ 4212805 w 4212805"/>
              <a:gd name="connsiteY1" fmla="*/ 0 h 1654911"/>
              <a:gd name="connsiteX2" fmla="*/ 4134402 w 4212805"/>
              <a:gd name="connsiteY2" fmla="*/ 1654911 h 1654911"/>
              <a:gd name="connsiteX3" fmla="*/ 0 w 4212805"/>
              <a:gd name="connsiteY3" fmla="*/ 1654911 h 1654911"/>
              <a:gd name="connsiteX4" fmla="*/ 0 w 4212805"/>
              <a:gd name="connsiteY4" fmla="*/ 64757 h 1654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2805" h="1654911">
                <a:moveTo>
                  <a:pt x="0" y="64757"/>
                </a:moveTo>
                <a:lnTo>
                  <a:pt x="4212805" y="0"/>
                </a:lnTo>
                <a:lnTo>
                  <a:pt x="4134402" y="1654911"/>
                </a:lnTo>
                <a:lnTo>
                  <a:pt x="0" y="1654911"/>
                </a:lnTo>
                <a:lnTo>
                  <a:pt x="0" y="64757"/>
                </a:lnTo>
                <a:close/>
              </a:path>
            </a:pathLst>
          </a:cu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0" rIns="91418" bIns="45710" rtlCol="0" anchor="t"/>
          <a:lstStyle/>
          <a:p>
            <a:pPr algn="ctr">
              <a:lnSpc>
                <a:spcPct val="120000"/>
              </a:lnSpc>
            </a:pPr>
            <a:r>
              <a:rPr lang="en-US" dirty="0" smtClean="0">
                <a:latin typeface="Roboto Black" panose="02000000000000000000" pitchFamily="2" charset="0"/>
                <a:ea typeface="Roboto Black" panose="02000000000000000000" pitchFamily="2" charset="0"/>
              </a:rPr>
              <a:t>Editorial</a:t>
            </a:r>
            <a:endParaRPr lang="en-US" dirty="0">
              <a:latin typeface="Roboto Black" panose="02000000000000000000" pitchFamily="2" charset="0"/>
              <a:ea typeface="Roboto Black" panose="02000000000000000000" pitchFamily="2" charset="0"/>
            </a:endParaRPr>
          </a:p>
        </p:txBody>
      </p:sp>
      <p:sp>
        <p:nvSpPr>
          <p:cNvPr id="70" name="Rectangle 10"/>
          <p:cNvSpPr/>
          <p:nvPr/>
        </p:nvSpPr>
        <p:spPr>
          <a:xfrm>
            <a:off x="4076244" y="1527716"/>
            <a:ext cx="1017699" cy="445243"/>
          </a:xfrm>
          <a:custGeom>
            <a:avLst/>
            <a:gdLst>
              <a:gd name="connsiteX0" fmla="*/ 0 w 1017699"/>
              <a:gd name="connsiteY0" fmla="*/ 0 h 445243"/>
              <a:gd name="connsiteX1" fmla="*/ 1017699 w 1017699"/>
              <a:gd name="connsiteY1" fmla="*/ 0 h 445243"/>
              <a:gd name="connsiteX2" fmla="*/ 1017699 w 1017699"/>
              <a:gd name="connsiteY2" fmla="*/ 445243 h 445243"/>
              <a:gd name="connsiteX3" fmla="*/ 0 w 1017699"/>
              <a:gd name="connsiteY3" fmla="*/ 445243 h 445243"/>
              <a:gd name="connsiteX4" fmla="*/ 0 w 1017699"/>
              <a:gd name="connsiteY4" fmla="*/ 0 h 445243"/>
              <a:gd name="connsiteX0" fmla="*/ 0 w 1017699"/>
              <a:gd name="connsiteY0" fmla="*/ 0 h 445243"/>
              <a:gd name="connsiteX1" fmla="*/ 1017699 w 1017699"/>
              <a:gd name="connsiteY1" fmla="*/ 0 h 445243"/>
              <a:gd name="connsiteX2" fmla="*/ 1017699 w 1017699"/>
              <a:gd name="connsiteY2" fmla="*/ 445243 h 445243"/>
              <a:gd name="connsiteX3" fmla="*/ 19050 w 1017699"/>
              <a:gd name="connsiteY3" fmla="*/ 426193 h 445243"/>
              <a:gd name="connsiteX4" fmla="*/ 0 w 1017699"/>
              <a:gd name="connsiteY4" fmla="*/ 0 h 445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699" h="445243">
                <a:moveTo>
                  <a:pt x="0" y="0"/>
                </a:moveTo>
                <a:lnTo>
                  <a:pt x="1017699" y="0"/>
                </a:lnTo>
                <a:lnTo>
                  <a:pt x="1017699" y="445243"/>
                </a:lnTo>
                <a:lnTo>
                  <a:pt x="19050" y="4261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lstStyle/>
          <a:p>
            <a:pPr algn="ctr"/>
            <a:r>
              <a:rPr lang="en-US" sz="800" dirty="0" err="1">
                <a:solidFill>
                  <a:schemeClr val="tx1"/>
                </a:solidFill>
                <a:latin typeface="Roboto Regular" panose="02000000000000000000" pitchFamily="2" charset="0"/>
                <a:ea typeface="Roboto Regular" panose="02000000000000000000" pitchFamily="2" charset="0"/>
              </a:rPr>
              <a:t>Backbase</a:t>
            </a:r>
            <a:r>
              <a:rPr lang="en-US" sz="800" dirty="0">
                <a:solidFill>
                  <a:schemeClr val="tx1"/>
                </a:solidFill>
                <a:latin typeface="Roboto Regular" panose="02000000000000000000" pitchFamily="2" charset="0"/>
                <a:ea typeface="Roboto Regular" panose="02000000000000000000" pitchFamily="2" charset="0"/>
              </a:rPr>
              <a:t> CXP Foundation</a:t>
            </a:r>
          </a:p>
        </p:txBody>
      </p:sp>
      <p:sp>
        <p:nvSpPr>
          <p:cNvPr id="71" name="Rectangle 11"/>
          <p:cNvSpPr/>
          <p:nvPr/>
        </p:nvSpPr>
        <p:spPr>
          <a:xfrm>
            <a:off x="4076243" y="2200124"/>
            <a:ext cx="1027224" cy="464293"/>
          </a:xfrm>
          <a:custGeom>
            <a:avLst/>
            <a:gdLst>
              <a:gd name="connsiteX0" fmla="*/ 0 w 1017699"/>
              <a:gd name="connsiteY0" fmla="*/ 0 h 445243"/>
              <a:gd name="connsiteX1" fmla="*/ 1017699 w 1017699"/>
              <a:gd name="connsiteY1" fmla="*/ 0 h 445243"/>
              <a:gd name="connsiteX2" fmla="*/ 1017699 w 1017699"/>
              <a:gd name="connsiteY2" fmla="*/ 445243 h 445243"/>
              <a:gd name="connsiteX3" fmla="*/ 0 w 1017699"/>
              <a:gd name="connsiteY3" fmla="*/ 445243 h 445243"/>
              <a:gd name="connsiteX4" fmla="*/ 0 w 1017699"/>
              <a:gd name="connsiteY4" fmla="*/ 0 h 445243"/>
              <a:gd name="connsiteX0" fmla="*/ 0 w 1027224"/>
              <a:gd name="connsiteY0" fmla="*/ 0 h 464293"/>
              <a:gd name="connsiteX1" fmla="*/ 1017699 w 1027224"/>
              <a:gd name="connsiteY1" fmla="*/ 0 h 464293"/>
              <a:gd name="connsiteX2" fmla="*/ 1027224 w 1027224"/>
              <a:gd name="connsiteY2" fmla="*/ 464293 h 464293"/>
              <a:gd name="connsiteX3" fmla="*/ 0 w 1027224"/>
              <a:gd name="connsiteY3" fmla="*/ 445243 h 464293"/>
              <a:gd name="connsiteX4" fmla="*/ 0 w 1027224"/>
              <a:gd name="connsiteY4" fmla="*/ 0 h 464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24" h="464293">
                <a:moveTo>
                  <a:pt x="0" y="0"/>
                </a:moveTo>
                <a:lnTo>
                  <a:pt x="1017699" y="0"/>
                </a:lnTo>
                <a:lnTo>
                  <a:pt x="1027224" y="464293"/>
                </a:lnTo>
                <a:lnTo>
                  <a:pt x="0" y="44524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lstStyle/>
          <a:p>
            <a:pPr algn="ctr"/>
            <a:r>
              <a:rPr lang="en-US" sz="800" dirty="0">
                <a:solidFill>
                  <a:schemeClr val="tx1"/>
                </a:solidFill>
                <a:latin typeface="Roboto Regular" panose="02000000000000000000" pitchFamily="2" charset="0"/>
                <a:ea typeface="Roboto Regular" panose="02000000000000000000" pitchFamily="2" charset="0"/>
              </a:rPr>
              <a:t>Content Services</a:t>
            </a:r>
          </a:p>
        </p:txBody>
      </p:sp>
      <p:sp>
        <p:nvSpPr>
          <p:cNvPr id="72" name="Rectangle 13"/>
          <p:cNvSpPr/>
          <p:nvPr/>
        </p:nvSpPr>
        <p:spPr>
          <a:xfrm>
            <a:off x="2748503" y="1808085"/>
            <a:ext cx="1041512" cy="473818"/>
          </a:xfrm>
          <a:custGeom>
            <a:avLst/>
            <a:gdLst>
              <a:gd name="connsiteX0" fmla="*/ 0 w 1017699"/>
              <a:gd name="connsiteY0" fmla="*/ 0 h 445243"/>
              <a:gd name="connsiteX1" fmla="*/ 1017699 w 1017699"/>
              <a:gd name="connsiteY1" fmla="*/ 0 h 445243"/>
              <a:gd name="connsiteX2" fmla="*/ 1017699 w 1017699"/>
              <a:gd name="connsiteY2" fmla="*/ 445243 h 445243"/>
              <a:gd name="connsiteX3" fmla="*/ 0 w 1017699"/>
              <a:gd name="connsiteY3" fmla="*/ 445243 h 445243"/>
              <a:gd name="connsiteX4" fmla="*/ 0 w 1017699"/>
              <a:gd name="connsiteY4" fmla="*/ 0 h 445243"/>
              <a:gd name="connsiteX0" fmla="*/ 0 w 1041512"/>
              <a:gd name="connsiteY0" fmla="*/ 0 h 473818"/>
              <a:gd name="connsiteX1" fmla="*/ 1041512 w 1041512"/>
              <a:gd name="connsiteY1" fmla="*/ 28575 h 473818"/>
              <a:gd name="connsiteX2" fmla="*/ 1041512 w 1041512"/>
              <a:gd name="connsiteY2" fmla="*/ 473818 h 473818"/>
              <a:gd name="connsiteX3" fmla="*/ 23813 w 1041512"/>
              <a:gd name="connsiteY3" fmla="*/ 473818 h 473818"/>
              <a:gd name="connsiteX4" fmla="*/ 0 w 1041512"/>
              <a:gd name="connsiteY4" fmla="*/ 0 h 473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512" h="473818">
                <a:moveTo>
                  <a:pt x="0" y="0"/>
                </a:moveTo>
                <a:lnTo>
                  <a:pt x="1041512" y="28575"/>
                </a:lnTo>
                <a:lnTo>
                  <a:pt x="1041512" y="473818"/>
                </a:lnTo>
                <a:lnTo>
                  <a:pt x="23813" y="47381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lstStyle/>
          <a:p>
            <a:pPr algn="ctr"/>
            <a:r>
              <a:rPr lang="en-US" sz="800" dirty="0">
                <a:solidFill>
                  <a:schemeClr val="tx1"/>
                </a:solidFill>
                <a:latin typeface="Roboto Regular" panose="02000000000000000000" pitchFamily="2" charset="0"/>
                <a:ea typeface="Roboto Regular" panose="02000000000000000000" pitchFamily="2" charset="0"/>
              </a:rPr>
              <a:t>CXP Manager</a:t>
            </a:r>
          </a:p>
        </p:txBody>
      </p:sp>
      <p:cxnSp>
        <p:nvCxnSpPr>
          <p:cNvPr id="73" name="Straight Arrow Connector 72"/>
          <p:cNvCxnSpPr/>
          <p:nvPr/>
        </p:nvCxnSpPr>
        <p:spPr>
          <a:xfrm flipV="1">
            <a:off x="3790015" y="1750338"/>
            <a:ext cx="286228" cy="308944"/>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3790015" y="2059283"/>
            <a:ext cx="1590154" cy="1"/>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3790015" y="2059282"/>
            <a:ext cx="286228" cy="363464"/>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093942" y="1750340"/>
            <a:ext cx="286228" cy="314141"/>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5103468" y="2044995"/>
            <a:ext cx="276702" cy="377752"/>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585091" y="1961051"/>
            <a:ext cx="0" cy="239073"/>
          </a:xfrm>
          <a:prstGeom prst="line">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a:off x="6397870" y="2059282"/>
            <a:ext cx="10601" cy="3798198"/>
          </a:xfrm>
          <a:prstGeom prst="bentConnector3">
            <a:avLst>
              <a:gd name="adj1" fmla="val 1530450"/>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5889019" y="2281905"/>
            <a:ext cx="0" cy="1444769"/>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1646284" y="3625708"/>
            <a:ext cx="2429961" cy="3284"/>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1646284" y="5507648"/>
            <a:ext cx="2429961" cy="1"/>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1615479" y="1915325"/>
            <a:ext cx="1156837" cy="143956"/>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132196" y="2204866"/>
            <a:ext cx="595035" cy="276999"/>
          </a:xfrm>
          <a:prstGeom prst="rect">
            <a:avLst/>
          </a:prstGeom>
          <a:noFill/>
        </p:spPr>
        <p:txBody>
          <a:bodyPr wrap="none" lIns="91418" tIns="45710" rIns="91418" bIns="45710" rtlCol="0">
            <a:spAutoFit/>
          </a:bodyPr>
          <a:lstStyle/>
          <a:p>
            <a:r>
              <a:rPr lang="en-US" sz="1200" dirty="0">
                <a:latin typeface="Roboto Regular" panose="02000000000000000000" pitchFamily="2" charset="0"/>
                <a:ea typeface="Roboto Regular" panose="02000000000000000000" pitchFamily="2" charset="0"/>
              </a:rPr>
              <a:t>Editor</a:t>
            </a:r>
          </a:p>
        </p:txBody>
      </p:sp>
      <p:sp>
        <p:nvSpPr>
          <p:cNvPr id="85" name="TextBox 84"/>
          <p:cNvSpPr txBox="1"/>
          <p:nvPr/>
        </p:nvSpPr>
        <p:spPr>
          <a:xfrm>
            <a:off x="1023191" y="3933058"/>
            <a:ext cx="813043" cy="276999"/>
          </a:xfrm>
          <a:prstGeom prst="rect">
            <a:avLst/>
          </a:prstGeom>
          <a:noFill/>
        </p:spPr>
        <p:txBody>
          <a:bodyPr wrap="none" lIns="91418" tIns="45710" rIns="91418" bIns="45710" rtlCol="0">
            <a:spAutoFit/>
          </a:bodyPr>
          <a:lstStyle/>
          <a:p>
            <a:r>
              <a:rPr lang="en-US" sz="1200" dirty="0">
                <a:latin typeface="Roboto Regular" panose="02000000000000000000" pitchFamily="2" charset="0"/>
                <a:ea typeface="Roboto Regular" panose="02000000000000000000" pitchFamily="2" charset="0"/>
              </a:rPr>
              <a:t>Approver</a:t>
            </a:r>
          </a:p>
        </p:txBody>
      </p:sp>
      <p:sp>
        <p:nvSpPr>
          <p:cNvPr id="86" name="TextBox 85"/>
          <p:cNvSpPr txBox="1"/>
          <p:nvPr/>
        </p:nvSpPr>
        <p:spPr>
          <a:xfrm>
            <a:off x="1025596" y="5805266"/>
            <a:ext cx="808235" cy="276999"/>
          </a:xfrm>
          <a:prstGeom prst="rect">
            <a:avLst/>
          </a:prstGeom>
          <a:noFill/>
        </p:spPr>
        <p:txBody>
          <a:bodyPr wrap="none" lIns="91418" tIns="45710" rIns="91418" bIns="45710" rtlCol="0">
            <a:spAutoFit/>
          </a:bodyPr>
          <a:lstStyle/>
          <a:p>
            <a:r>
              <a:rPr lang="en-US" sz="1200" dirty="0">
                <a:latin typeface="Roboto Regular" panose="02000000000000000000" pitchFamily="2" charset="0"/>
                <a:ea typeface="Roboto Regular" panose="02000000000000000000" pitchFamily="2" charset="0"/>
              </a:rPr>
              <a:t>End User</a:t>
            </a:r>
          </a:p>
        </p:txBody>
      </p:sp>
      <p:cxnSp>
        <p:nvCxnSpPr>
          <p:cNvPr id="87" name="Straight Arrow Connector 86"/>
          <p:cNvCxnSpPr/>
          <p:nvPr/>
        </p:nvCxnSpPr>
        <p:spPr>
          <a:xfrm flipV="1">
            <a:off x="1646282" y="2059282"/>
            <a:ext cx="1126034" cy="1566426"/>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2890681" y="5327047"/>
            <a:ext cx="707245" cy="215444"/>
          </a:xfrm>
          <a:prstGeom prst="rect">
            <a:avLst/>
          </a:prstGeom>
          <a:noFill/>
        </p:spPr>
        <p:txBody>
          <a:bodyPr wrap="none" lIns="91418" tIns="45710" rIns="91418" bIns="45710" rtlCol="0">
            <a:spAutoFit/>
          </a:bodyPr>
          <a:lstStyle/>
          <a:p>
            <a:r>
              <a:rPr lang="en-US" sz="800" dirty="0">
                <a:latin typeface="Roboto Regular" panose="02000000000000000000" pitchFamily="2" charset="0"/>
                <a:ea typeface="Roboto Regular" panose="02000000000000000000" pitchFamily="2" charset="0"/>
              </a:rPr>
              <a:t>View Portal</a:t>
            </a:r>
          </a:p>
        </p:txBody>
      </p:sp>
      <p:sp>
        <p:nvSpPr>
          <p:cNvPr id="89" name="TextBox 88"/>
          <p:cNvSpPr txBox="1"/>
          <p:nvPr/>
        </p:nvSpPr>
        <p:spPr>
          <a:xfrm rot="386418">
            <a:off x="1774102" y="1802373"/>
            <a:ext cx="814647" cy="215444"/>
          </a:xfrm>
          <a:prstGeom prst="rect">
            <a:avLst/>
          </a:prstGeom>
          <a:noFill/>
        </p:spPr>
        <p:txBody>
          <a:bodyPr wrap="none" lIns="91418" tIns="45710" rIns="91418" bIns="45710" rtlCol="0">
            <a:spAutoFit/>
          </a:bodyPr>
          <a:lstStyle/>
          <a:p>
            <a:r>
              <a:rPr lang="en-US" sz="800" dirty="0">
                <a:latin typeface="Roboto Regular" panose="02000000000000000000" pitchFamily="2" charset="0"/>
                <a:ea typeface="Roboto Regular" panose="02000000000000000000" pitchFamily="2" charset="0"/>
              </a:rPr>
              <a:t>Edit + Publish</a:t>
            </a:r>
          </a:p>
        </p:txBody>
      </p:sp>
      <p:sp>
        <p:nvSpPr>
          <p:cNvPr id="90" name="TextBox 89"/>
          <p:cNvSpPr txBox="1"/>
          <p:nvPr/>
        </p:nvSpPr>
        <p:spPr>
          <a:xfrm rot="18321104">
            <a:off x="1617249" y="2753814"/>
            <a:ext cx="952505" cy="215444"/>
          </a:xfrm>
          <a:prstGeom prst="rect">
            <a:avLst/>
          </a:prstGeom>
          <a:noFill/>
        </p:spPr>
        <p:txBody>
          <a:bodyPr wrap="none" lIns="91418" tIns="45710" rIns="91418" bIns="45710" rtlCol="0">
            <a:spAutoFit/>
          </a:bodyPr>
          <a:lstStyle/>
          <a:p>
            <a:r>
              <a:rPr lang="en-US" sz="800" dirty="0">
                <a:latin typeface="Roboto Regular" panose="02000000000000000000" pitchFamily="2" charset="0"/>
                <a:ea typeface="Roboto Regular" panose="02000000000000000000" pitchFamily="2" charset="0"/>
              </a:rPr>
              <a:t>Approve / Reject</a:t>
            </a:r>
          </a:p>
        </p:txBody>
      </p:sp>
      <p:sp>
        <p:nvSpPr>
          <p:cNvPr id="91" name="TextBox 90"/>
          <p:cNvSpPr txBox="1"/>
          <p:nvPr/>
        </p:nvSpPr>
        <p:spPr>
          <a:xfrm rot="3097585">
            <a:off x="3793967" y="2094429"/>
            <a:ext cx="319318" cy="184666"/>
          </a:xfrm>
          <a:prstGeom prst="rect">
            <a:avLst/>
          </a:prstGeom>
          <a:noFill/>
        </p:spPr>
        <p:txBody>
          <a:bodyPr wrap="none" lIns="91418" tIns="45710" rIns="91418" bIns="45710" rtlCol="0">
            <a:spAutoFit/>
          </a:bodyPr>
          <a:lstStyle/>
          <a:p>
            <a:r>
              <a:rPr lang="en-US" sz="600" dirty="0">
                <a:solidFill>
                  <a:schemeClr val="tx2">
                    <a:lumMod val="90000"/>
                    <a:lumOff val="10000"/>
                  </a:schemeClr>
                </a:solidFill>
                <a:latin typeface="Roboto Regular" panose="02000000000000000000" pitchFamily="2" charset="0"/>
                <a:ea typeface="Roboto Regular" panose="02000000000000000000" pitchFamily="2" charset="0"/>
              </a:rPr>
              <a:t>Edit</a:t>
            </a:r>
          </a:p>
        </p:txBody>
      </p:sp>
      <p:sp>
        <p:nvSpPr>
          <p:cNvPr id="92" name="TextBox 91"/>
          <p:cNvSpPr txBox="1"/>
          <p:nvPr/>
        </p:nvSpPr>
        <p:spPr>
          <a:xfrm>
            <a:off x="3794901" y="1923238"/>
            <a:ext cx="442750" cy="184666"/>
          </a:xfrm>
          <a:prstGeom prst="rect">
            <a:avLst/>
          </a:prstGeom>
          <a:noFill/>
        </p:spPr>
        <p:txBody>
          <a:bodyPr wrap="none" lIns="91418" tIns="45710" rIns="91418" bIns="45710" rtlCol="0">
            <a:spAutoFit/>
          </a:bodyPr>
          <a:lstStyle/>
          <a:p>
            <a:r>
              <a:rPr lang="en-US" sz="600" dirty="0">
                <a:solidFill>
                  <a:schemeClr val="tx2">
                    <a:lumMod val="90000"/>
                    <a:lumOff val="10000"/>
                  </a:schemeClr>
                </a:solidFill>
                <a:latin typeface="Roboto Regular" panose="02000000000000000000" pitchFamily="2" charset="0"/>
                <a:ea typeface="Roboto Regular" panose="02000000000000000000" pitchFamily="2" charset="0"/>
              </a:rPr>
              <a:t>Publish</a:t>
            </a:r>
          </a:p>
        </p:txBody>
      </p:sp>
      <p:sp>
        <p:nvSpPr>
          <p:cNvPr id="93" name="TextBox 92"/>
          <p:cNvSpPr txBox="1"/>
          <p:nvPr/>
        </p:nvSpPr>
        <p:spPr>
          <a:xfrm rot="18768743">
            <a:off x="3734652" y="1792273"/>
            <a:ext cx="319318" cy="184666"/>
          </a:xfrm>
          <a:prstGeom prst="rect">
            <a:avLst/>
          </a:prstGeom>
          <a:noFill/>
        </p:spPr>
        <p:txBody>
          <a:bodyPr wrap="none" lIns="91418" tIns="45710" rIns="91418" bIns="45710" rtlCol="0">
            <a:spAutoFit/>
          </a:bodyPr>
          <a:lstStyle/>
          <a:p>
            <a:r>
              <a:rPr lang="en-US" sz="600" dirty="0">
                <a:solidFill>
                  <a:schemeClr val="tx2">
                    <a:lumMod val="90000"/>
                    <a:lumOff val="10000"/>
                  </a:schemeClr>
                </a:solidFill>
                <a:latin typeface="Roboto Regular" panose="02000000000000000000" pitchFamily="2" charset="0"/>
                <a:ea typeface="Roboto Regular" panose="02000000000000000000" pitchFamily="2" charset="0"/>
              </a:rPr>
              <a:t>Edit</a:t>
            </a:r>
          </a:p>
        </p:txBody>
      </p:sp>
      <p:sp>
        <p:nvSpPr>
          <p:cNvPr id="94" name="TextBox 93"/>
          <p:cNvSpPr txBox="1"/>
          <p:nvPr/>
        </p:nvSpPr>
        <p:spPr>
          <a:xfrm rot="5400000">
            <a:off x="6207017" y="2443504"/>
            <a:ext cx="527709" cy="215444"/>
          </a:xfrm>
          <a:prstGeom prst="rect">
            <a:avLst/>
          </a:prstGeom>
          <a:noFill/>
        </p:spPr>
        <p:txBody>
          <a:bodyPr wrap="none" lIns="91418" tIns="45710" rIns="91418" bIns="45710" rtlCol="0">
            <a:spAutoFit/>
          </a:bodyPr>
          <a:lstStyle/>
          <a:p>
            <a:r>
              <a:rPr lang="en-US" sz="800" dirty="0">
                <a:latin typeface="Roboto Regular" panose="02000000000000000000" pitchFamily="2" charset="0"/>
                <a:ea typeface="Roboto Regular" panose="02000000000000000000" pitchFamily="2" charset="0"/>
              </a:rPr>
              <a:t>Publish</a:t>
            </a:r>
          </a:p>
        </p:txBody>
      </p:sp>
      <p:sp>
        <p:nvSpPr>
          <p:cNvPr id="95" name="TextBox 94"/>
          <p:cNvSpPr txBox="1"/>
          <p:nvPr/>
        </p:nvSpPr>
        <p:spPr>
          <a:xfrm rot="5400000">
            <a:off x="5535954" y="2443502"/>
            <a:ext cx="527709" cy="215444"/>
          </a:xfrm>
          <a:prstGeom prst="rect">
            <a:avLst/>
          </a:prstGeom>
          <a:noFill/>
        </p:spPr>
        <p:txBody>
          <a:bodyPr wrap="none" lIns="91418" tIns="45710" rIns="91418" bIns="45710" rtlCol="0">
            <a:spAutoFit/>
          </a:bodyPr>
          <a:lstStyle/>
          <a:p>
            <a:r>
              <a:rPr lang="en-US" sz="800" dirty="0">
                <a:latin typeface="Roboto Regular" panose="02000000000000000000" pitchFamily="2" charset="0"/>
                <a:ea typeface="Roboto Regular" panose="02000000000000000000" pitchFamily="2" charset="0"/>
              </a:rPr>
              <a:t>Publish</a:t>
            </a:r>
          </a:p>
        </p:txBody>
      </p:sp>
      <p:sp>
        <p:nvSpPr>
          <p:cNvPr id="96" name="TextBox 95"/>
          <p:cNvSpPr txBox="1"/>
          <p:nvPr/>
        </p:nvSpPr>
        <p:spPr>
          <a:xfrm>
            <a:off x="2890681" y="3448241"/>
            <a:ext cx="707245" cy="215444"/>
          </a:xfrm>
          <a:prstGeom prst="rect">
            <a:avLst/>
          </a:prstGeom>
          <a:noFill/>
        </p:spPr>
        <p:txBody>
          <a:bodyPr wrap="none" lIns="91418" tIns="45710" rIns="91418" bIns="45710" rtlCol="0">
            <a:spAutoFit/>
          </a:bodyPr>
          <a:lstStyle/>
          <a:p>
            <a:r>
              <a:rPr lang="en-US" sz="800" dirty="0">
                <a:latin typeface="Roboto Regular" panose="02000000000000000000" pitchFamily="2" charset="0"/>
                <a:ea typeface="Roboto Regular" panose="02000000000000000000" pitchFamily="2" charset="0"/>
              </a:rPr>
              <a:t>View Portal</a:t>
            </a:r>
          </a:p>
        </p:txBody>
      </p:sp>
      <p:sp>
        <p:nvSpPr>
          <p:cNvPr id="97" name="Rectangle 12"/>
          <p:cNvSpPr/>
          <p:nvPr/>
        </p:nvSpPr>
        <p:spPr>
          <a:xfrm>
            <a:off x="5380171" y="1812850"/>
            <a:ext cx="1036749" cy="469055"/>
          </a:xfrm>
          <a:custGeom>
            <a:avLst/>
            <a:gdLst>
              <a:gd name="connsiteX0" fmla="*/ 0 w 1017699"/>
              <a:gd name="connsiteY0" fmla="*/ 0 h 445243"/>
              <a:gd name="connsiteX1" fmla="*/ 1017699 w 1017699"/>
              <a:gd name="connsiteY1" fmla="*/ 0 h 445243"/>
              <a:gd name="connsiteX2" fmla="*/ 1017699 w 1017699"/>
              <a:gd name="connsiteY2" fmla="*/ 445243 h 445243"/>
              <a:gd name="connsiteX3" fmla="*/ 0 w 1017699"/>
              <a:gd name="connsiteY3" fmla="*/ 445243 h 445243"/>
              <a:gd name="connsiteX4" fmla="*/ 0 w 1017699"/>
              <a:gd name="connsiteY4" fmla="*/ 0 h 445243"/>
              <a:gd name="connsiteX0" fmla="*/ 0 w 1036749"/>
              <a:gd name="connsiteY0" fmla="*/ 23812 h 469055"/>
              <a:gd name="connsiteX1" fmla="*/ 1036749 w 1036749"/>
              <a:gd name="connsiteY1" fmla="*/ 0 h 469055"/>
              <a:gd name="connsiteX2" fmla="*/ 1017699 w 1036749"/>
              <a:gd name="connsiteY2" fmla="*/ 469055 h 469055"/>
              <a:gd name="connsiteX3" fmla="*/ 0 w 1036749"/>
              <a:gd name="connsiteY3" fmla="*/ 469055 h 469055"/>
              <a:gd name="connsiteX4" fmla="*/ 0 w 1036749"/>
              <a:gd name="connsiteY4" fmla="*/ 23812 h 46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749" h="469055">
                <a:moveTo>
                  <a:pt x="0" y="23812"/>
                </a:moveTo>
                <a:lnTo>
                  <a:pt x="1036749" y="0"/>
                </a:lnTo>
                <a:lnTo>
                  <a:pt x="1017699" y="469055"/>
                </a:lnTo>
                <a:lnTo>
                  <a:pt x="0" y="469055"/>
                </a:lnTo>
                <a:lnTo>
                  <a:pt x="0" y="238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lstStyle/>
          <a:p>
            <a:pPr algn="ctr"/>
            <a:r>
              <a:rPr lang="en-US" sz="800" dirty="0">
                <a:solidFill>
                  <a:schemeClr val="tx1"/>
                </a:solidFill>
                <a:latin typeface="Roboto Regular" panose="02000000000000000000" pitchFamily="2" charset="0"/>
                <a:ea typeface="Roboto Regular" panose="02000000000000000000" pitchFamily="2" charset="0"/>
              </a:rPr>
              <a:t>Orchestrator editorial mode</a:t>
            </a:r>
          </a:p>
        </p:txBody>
      </p:sp>
      <p:sp>
        <p:nvSpPr>
          <p:cNvPr id="98" name="Freeform 51"/>
          <p:cNvSpPr>
            <a:spLocks/>
          </p:cNvSpPr>
          <p:nvPr/>
        </p:nvSpPr>
        <p:spPr bwMode="auto">
          <a:xfrm>
            <a:off x="1349210" y="1636392"/>
            <a:ext cx="161002" cy="547406"/>
          </a:xfrm>
          <a:custGeom>
            <a:avLst/>
            <a:gdLst>
              <a:gd name="T0" fmla="*/ 0 w 21600"/>
              <a:gd name="T1" fmla="+- 0 21600 166"/>
              <a:gd name="T2" fmla="*/ 21600 h 21434"/>
              <a:gd name="T3" fmla="*/ 3176 w 21600"/>
              <a:gd name="T4" fmla="+- 0 21600 166"/>
              <a:gd name="T5" fmla="*/ 21600 h 21434"/>
              <a:gd name="T6" fmla="*/ 6988 w 21600"/>
              <a:gd name="T7" fmla="+- 0 13500 166"/>
              <a:gd name="T8" fmla="*/ 13500 h 21434"/>
              <a:gd name="T9" fmla="*/ 12706 w 21600"/>
              <a:gd name="T10" fmla="+- 0 19980 166"/>
              <a:gd name="T11" fmla="*/ 19980 h 21434"/>
              <a:gd name="T12" fmla="*/ 19059 w 21600"/>
              <a:gd name="T13" fmla="+- 0 20520 166"/>
              <a:gd name="T14" fmla="*/ 20520 h 21434"/>
              <a:gd name="T15" fmla="*/ 21600 w 21600"/>
              <a:gd name="T16" fmla="+- 0 19980 166"/>
              <a:gd name="T17" fmla="*/ 19980 h 21434"/>
              <a:gd name="T18" fmla="*/ 17788 w 21600"/>
              <a:gd name="T19" fmla="+- 0 19080 166"/>
              <a:gd name="T20" fmla="*/ 19080 h 21434"/>
              <a:gd name="T21" fmla="*/ 15882 w 21600"/>
              <a:gd name="T22" fmla="+- 0 8640 166"/>
              <a:gd name="T23" fmla="*/ 8640 h 21434"/>
              <a:gd name="T24" fmla="*/ 20965 w 21600"/>
              <a:gd name="T25" fmla="+- 0 8460 166"/>
              <a:gd name="T26" fmla="*/ 8460 h 21434"/>
              <a:gd name="T27" fmla="*/ 17153 w 21600"/>
              <a:gd name="T28" fmla="+- 0 4680 166"/>
              <a:gd name="T29" fmla="*/ 4680 h 21434"/>
              <a:gd name="T30" fmla="*/ 12071 w 21600"/>
              <a:gd name="T31" fmla="+- 0 4140 166"/>
              <a:gd name="T32" fmla="*/ 4140 h 21434"/>
              <a:gd name="T33" fmla="*/ 13976 w 21600"/>
              <a:gd name="T34" fmla="+- 0 1980 166"/>
              <a:gd name="T35" fmla="*/ 1980 h 21434"/>
              <a:gd name="T36" fmla="*/ 9529 w 21600"/>
              <a:gd name="T37" fmla="+- 0 180 166"/>
              <a:gd name="T38" fmla="*/ 180 h 21434"/>
              <a:gd name="T39" fmla="*/ 4447 w 21600"/>
              <a:gd name="T40" fmla="+- 0 1800 166"/>
              <a:gd name="T41" fmla="*/ 1800 h 21434"/>
              <a:gd name="T42" fmla="*/ 6353 w 21600"/>
              <a:gd name="T43" fmla="+- 0 3780 166"/>
              <a:gd name="T44" fmla="*/ 3780 h 21434"/>
              <a:gd name="T45" fmla="*/ 2541 w 21600"/>
              <a:gd name="T46" fmla="+- 0 4320 166"/>
              <a:gd name="T47" fmla="*/ 4320 h 21434"/>
              <a:gd name="T48" fmla="*/ 0 w 21600"/>
              <a:gd name="T49" fmla="+- 0 8640 166"/>
              <a:gd name="T50" fmla="*/ 8640 h 21434"/>
              <a:gd name="T51" fmla="*/ 1906 w 21600"/>
              <a:gd name="T52" fmla="+- 0 12960 166"/>
              <a:gd name="T53" fmla="*/ 12960 h 21434"/>
              <a:gd name="T54" fmla="*/ 0 w 21600"/>
              <a:gd name="T55" fmla="+- 0 20520 166"/>
              <a:gd name="T56" fmla="*/ 20520 h 21434"/>
            </a:gdLst>
            <a:ahLst/>
            <a:cxnLst>
              <a:cxn ang="0">
                <a:pos x="T0" y="T2"/>
              </a:cxn>
              <a:cxn ang="0">
                <a:pos x="T3" y="T5"/>
              </a:cxn>
              <a:cxn ang="0">
                <a:pos x="T6" y="T8"/>
              </a:cxn>
              <a:cxn ang="0">
                <a:pos x="T9" y="T11"/>
              </a:cxn>
              <a:cxn ang="0">
                <a:pos x="T12" y="T14"/>
              </a:cxn>
              <a:cxn ang="0">
                <a:pos x="T15" y="T17"/>
              </a:cxn>
              <a:cxn ang="0">
                <a:pos x="T18" y="T20"/>
              </a:cxn>
              <a:cxn ang="0">
                <a:pos x="T21" y="T23"/>
              </a:cxn>
              <a:cxn ang="0">
                <a:pos x="T24" y="T26"/>
              </a:cxn>
              <a:cxn ang="0">
                <a:pos x="T27" y="T29"/>
              </a:cxn>
              <a:cxn ang="0">
                <a:pos x="T30" y="T32"/>
              </a:cxn>
              <a:cxn ang="0">
                <a:pos x="T33" y="T35"/>
              </a:cxn>
              <a:cxn ang="0">
                <a:pos x="T36" y="T38"/>
              </a:cxn>
              <a:cxn ang="0">
                <a:pos x="T39" y="T41"/>
              </a:cxn>
              <a:cxn ang="0">
                <a:pos x="T42" y="T44"/>
              </a:cxn>
              <a:cxn ang="0">
                <a:pos x="T45" y="T47"/>
              </a:cxn>
              <a:cxn ang="0">
                <a:pos x="T48" y="T50"/>
              </a:cxn>
              <a:cxn ang="0">
                <a:pos x="T51" y="T53"/>
              </a:cxn>
              <a:cxn ang="0">
                <a:pos x="T54" y="T56"/>
              </a:cxn>
            </a:cxnLst>
            <a:rect l="0" t="0" r="r" b="b"/>
            <a:pathLst>
              <a:path w="21600" h="21434">
                <a:moveTo>
                  <a:pt x="0" y="21434"/>
                </a:moveTo>
                <a:lnTo>
                  <a:pt x="3176" y="21434"/>
                </a:lnTo>
                <a:lnTo>
                  <a:pt x="6988" y="13334"/>
                </a:lnTo>
                <a:lnTo>
                  <a:pt x="12706" y="19814"/>
                </a:lnTo>
                <a:lnTo>
                  <a:pt x="19059" y="20354"/>
                </a:lnTo>
                <a:lnTo>
                  <a:pt x="21600" y="19814"/>
                </a:lnTo>
                <a:lnTo>
                  <a:pt x="17788" y="18914"/>
                </a:lnTo>
                <a:lnTo>
                  <a:pt x="15882" y="8474"/>
                </a:lnTo>
                <a:cubicBezTo>
                  <a:pt x="15882" y="8474"/>
                  <a:pt x="20329" y="8834"/>
                  <a:pt x="20965" y="8294"/>
                </a:cubicBezTo>
                <a:cubicBezTo>
                  <a:pt x="21600" y="7754"/>
                  <a:pt x="19059" y="4694"/>
                  <a:pt x="17153" y="4514"/>
                </a:cubicBezTo>
                <a:cubicBezTo>
                  <a:pt x="15247" y="4334"/>
                  <a:pt x="12071" y="3974"/>
                  <a:pt x="12071" y="3974"/>
                </a:cubicBezTo>
                <a:cubicBezTo>
                  <a:pt x="12071" y="3974"/>
                  <a:pt x="13976" y="2174"/>
                  <a:pt x="13976" y="1814"/>
                </a:cubicBezTo>
                <a:cubicBezTo>
                  <a:pt x="13976" y="1454"/>
                  <a:pt x="11435" y="-166"/>
                  <a:pt x="9529" y="14"/>
                </a:cubicBezTo>
                <a:cubicBezTo>
                  <a:pt x="7624" y="194"/>
                  <a:pt x="4447" y="734"/>
                  <a:pt x="4447" y="1634"/>
                </a:cubicBezTo>
                <a:cubicBezTo>
                  <a:pt x="4447" y="2534"/>
                  <a:pt x="6353" y="3614"/>
                  <a:pt x="6353" y="3614"/>
                </a:cubicBezTo>
                <a:lnTo>
                  <a:pt x="2541" y="4154"/>
                </a:lnTo>
                <a:lnTo>
                  <a:pt x="0" y="8474"/>
                </a:lnTo>
                <a:lnTo>
                  <a:pt x="1906" y="12794"/>
                </a:lnTo>
                <a:lnTo>
                  <a:pt x="0" y="20354"/>
                </a:lnTo>
              </a:path>
            </a:pathLst>
          </a:custGeom>
          <a:solidFill>
            <a:schemeClr val="tx1"/>
          </a:solidFill>
          <a:ln w="6350" cap="flat">
            <a:solidFill>
              <a:schemeClr val="tx1"/>
            </a:solidFill>
            <a:prstDash val="solid"/>
            <a:miter lim="800000"/>
            <a:headEnd type="none" w="med" len="med"/>
            <a:tailEnd type="none" w="med" len="med"/>
          </a:ln>
        </p:spPr>
        <p:txBody>
          <a:bodyPr lIns="0" tIns="0" rIns="0" bIns="0"/>
          <a:lstStyle/>
          <a:p>
            <a:endParaRPr lang="en-US" sz="1200"/>
          </a:p>
        </p:txBody>
      </p:sp>
      <p:sp>
        <p:nvSpPr>
          <p:cNvPr id="99" name="Freeform 21"/>
          <p:cNvSpPr>
            <a:spLocks/>
          </p:cNvSpPr>
          <p:nvPr/>
        </p:nvSpPr>
        <p:spPr bwMode="auto">
          <a:xfrm>
            <a:off x="1359934" y="3333288"/>
            <a:ext cx="139554" cy="623882"/>
          </a:xfrm>
          <a:custGeom>
            <a:avLst/>
            <a:gdLst>
              <a:gd name="T0" fmla="*/ 14954 w 21600"/>
              <a:gd name="T1" fmla="+- 0 21600 345"/>
              <a:gd name="T2" fmla="*/ 21600 h 21255"/>
              <a:gd name="T3" fmla="*/ 7477 w 21600"/>
              <a:gd name="T4" fmla="+- 0 20502 345"/>
              <a:gd name="T5" fmla="*/ 20502 h 21255"/>
              <a:gd name="T6" fmla="*/ 6646 w 21600"/>
              <a:gd name="T7" fmla="+- 0 14461 345"/>
              <a:gd name="T8" fmla="*/ 14461 h 21255"/>
              <a:gd name="T9" fmla="*/ 2492 w 21600"/>
              <a:gd name="T10" fmla="+- 0 14278 345"/>
              <a:gd name="T11" fmla="*/ 14278 h 21255"/>
              <a:gd name="T12" fmla="*/ 5815 w 21600"/>
              <a:gd name="T13" fmla="+- 0 8420 345"/>
              <a:gd name="T14" fmla="*/ 8420 h 21255"/>
              <a:gd name="T15" fmla="*/ 0 w 21600"/>
              <a:gd name="T16" fmla="+- 0 8054 345"/>
              <a:gd name="T17" fmla="*/ 8054 h 21255"/>
              <a:gd name="T18" fmla="*/ 4985 w 21600"/>
              <a:gd name="T19" fmla="+- 0 3844 345"/>
              <a:gd name="T20" fmla="*/ 3844 h 21255"/>
              <a:gd name="T21" fmla="*/ 9969 w 21600"/>
              <a:gd name="T22" fmla="+- 0 549 345"/>
              <a:gd name="T23" fmla="*/ 549 h 21255"/>
              <a:gd name="T24" fmla="*/ 16615 w 21600"/>
              <a:gd name="T25" fmla="+- 0 732 345"/>
              <a:gd name="T26" fmla="*/ 732 h 21255"/>
              <a:gd name="T27" fmla="*/ 16615 w 21600"/>
              <a:gd name="T28" fmla="+- 0 2929 345"/>
              <a:gd name="T29" fmla="*/ 2929 h 21255"/>
              <a:gd name="T30" fmla="*/ 21600 w 21600"/>
              <a:gd name="T31" fmla="+- 0 7505 345"/>
              <a:gd name="T32" fmla="*/ 7505 h 21255"/>
              <a:gd name="T33" fmla="*/ 19108 w 21600"/>
              <a:gd name="T34" fmla="+- 0 8786 345"/>
              <a:gd name="T35" fmla="*/ 8786 h 21255"/>
              <a:gd name="T36" fmla="*/ 19108 w 21600"/>
              <a:gd name="T37" fmla="+- 0 14095 345"/>
              <a:gd name="T38" fmla="*/ 14095 h 21255"/>
              <a:gd name="T39" fmla="*/ 13292 w 21600"/>
              <a:gd name="T40" fmla="+- 0 19769 345"/>
              <a:gd name="T41" fmla="*/ 19769 h 21255"/>
              <a:gd name="T42" fmla="*/ 14954 w 21600"/>
              <a:gd name="T43" fmla="+- 0 21600 345"/>
              <a:gd name="T44" fmla="*/ 21600 h 21255"/>
              <a:gd name="T45" fmla="*/ 14954 w 21600"/>
              <a:gd name="T46" fmla="+- 0 21600 345"/>
              <a:gd name="T47" fmla="*/ 21600 h 21255"/>
            </a:gdLst>
            <a:ahLst/>
            <a:cxnLst>
              <a:cxn ang="0">
                <a:pos x="T0" y="T2"/>
              </a:cxn>
              <a:cxn ang="0">
                <a:pos x="T3" y="T5"/>
              </a:cxn>
              <a:cxn ang="0">
                <a:pos x="T6" y="T8"/>
              </a:cxn>
              <a:cxn ang="0">
                <a:pos x="T9" y="T11"/>
              </a:cxn>
              <a:cxn ang="0">
                <a:pos x="T12" y="T14"/>
              </a:cxn>
              <a:cxn ang="0">
                <a:pos x="T15" y="T17"/>
              </a:cxn>
              <a:cxn ang="0">
                <a:pos x="T18" y="T20"/>
              </a:cxn>
              <a:cxn ang="0">
                <a:pos x="T21" y="T23"/>
              </a:cxn>
              <a:cxn ang="0">
                <a:pos x="T24" y="T26"/>
              </a:cxn>
              <a:cxn ang="0">
                <a:pos x="T27" y="T29"/>
              </a:cxn>
              <a:cxn ang="0">
                <a:pos x="T30" y="T32"/>
              </a:cxn>
              <a:cxn ang="0">
                <a:pos x="T33" y="T35"/>
              </a:cxn>
              <a:cxn ang="0">
                <a:pos x="T36" y="T38"/>
              </a:cxn>
              <a:cxn ang="0">
                <a:pos x="T39" y="T41"/>
              </a:cxn>
              <a:cxn ang="0">
                <a:pos x="T42" y="T44"/>
              </a:cxn>
              <a:cxn ang="0">
                <a:pos x="T45" y="T47"/>
              </a:cxn>
            </a:cxnLst>
            <a:rect l="0" t="0" r="r" b="b"/>
            <a:pathLst>
              <a:path w="21600" h="21255">
                <a:moveTo>
                  <a:pt x="14954" y="21255"/>
                </a:moveTo>
                <a:lnTo>
                  <a:pt x="7477" y="20157"/>
                </a:lnTo>
                <a:lnTo>
                  <a:pt x="6646" y="14116"/>
                </a:lnTo>
                <a:lnTo>
                  <a:pt x="2492" y="13933"/>
                </a:lnTo>
                <a:lnTo>
                  <a:pt x="5815" y="8075"/>
                </a:lnTo>
                <a:lnTo>
                  <a:pt x="0" y="7709"/>
                </a:lnTo>
                <a:cubicBezTo>
                  <a:pt x="0" y="7709"/>
                  <a:pt x="3323" y="3499"/>
                  <a:pt x="4985" y="3499"/>
                </a:cubicBezTo>
                <a:cubicBezTo>
                  <a:pt x="6646" y="3499"/>
                  <a:pt x="7477" y="753"/>
                  <a:pt x="9969" y="204"/>
                </a:cubicBezTo>
                <a:cubicBezTo>
                  <a:pt x="12462" y="-345"/>
                  <a:pt x="16615" y="387"/>
                  <a:pt x="16615" y="387"/>
                </a:cubicBezTo>
                <a:cubicBezTo>
                  <a:pt x="16615" y="387"/>
                  <a:pt x="16615" y="2218"/>
                  <a:pt x="16615" y="2584"/>
                </a:cubicBezTo>
                <a:cubicBezTo>
                  <a:pt x="16615" y="2950"/>
                  <a:pt x="21600" y="7160"/>
                  <a:pt x="21600" y="7160"/>
                </a:cubicBezTo>
                <a:lnTo>
                  <a:pt x="19108" y="8441"/>
                </a:lnTo>
                <a:lnTo>
                  <a:pt x="19108" y="13750"/>
                </a:lnTo>
                <a:lnTo>
                  <a:pt x="13292" y="19424"/>
                </a:lnTo>
                <a:cubicBezTo>
                  <a:pt x="13292" y="19424"/>
                  <a:pt x="16615" y="19424"/>
                  <a:pt x="14954" y="21255"/>
                </a:cubicBezTo>
                <a:close/>
                <a:moveTo>
                  <a:pt x="14954" y="21255"/>
                </a:moveTo>
              </a:path>
            </a:pathLst>
          </a:custGeom>
          <a:solidFill>
            <a:schemeClr val="tx1"/>
          </a:solidFill>
          <a:ln w="6350" cap="flat">
            <a:solidFill>
              <a:srgbClr val="2A261F"/>
            </a:solidFill>
            <a:prstDash val="solid"/>
            <a:miter lim="800000"/>
            <a:headEnd type="none" w="med" len="med"/>
            <a:tailEnd type="none" w="med" len="med"/>
          </a:ln>
        </p:spPr>
        <p:txBody>
          <a:bodyPr lIns="0" tIns="0" rIns="0" bIns="0"/>
          <a:lstStyle/>
          <a:p>
            <a:endParaRPr lang="en-US" sz="1200"/>
          </a:p>
        </p:txBody>
      </p:sp>
      <p:sp>
        <p:nvSpPr>
          <p:cNvPr id="100" name="Freeform 51"/>
          <p:cNvSpPr>
            <a:spLocks/>
          </p:cNvSpPr>
          <p:nvPr/>
        </p:nvSpPr>
        <p:spPr bwMode="auto">
          <a:xfrm>
            <a:off x="1349210" y="5270259"/>
            <a:ext cx="161002" cy="547406"/>
          </a:xfrm>
          <a:custGeom>
            <a:avLst/>
            <a:gdLst>
              <a:gd name="T0" fmla="*/ 0 w 21600"/>
              <a:gd name="T1" fmla="+- 0 21600 166"/>
              <a:gd name="T2" fmla="*/ 21600 h 21434"/>
              <a:gd name="T3" fmla="*/ 3176 w 21600"/>
              <a:gd name="T4" fmla="+- 0 21600 166"/>
              <a:gd name="T5" fmla="*/ 21600 h 21434"/>
              <a:gd name="T6" fmla="*/ 6988 w 21600"/>
              <a:gd name="T7" fmla="+- 0 13500 166"/>
              <a:gd name="T8" fmla="*/ 13500 h 21434"/>
              <a:gd name="T9" fmla="*/ 12706 w 21600"/>
              <a:gd name="T10" fmla="+- 0 19980 166"/>
              <a:gd name="T11" fmla="*/ 19980 h 21434"/>
              <a:gd name="T12" fmla="*/ 19059 w 21600"/>
              <a:gd name="T13" fmla="+- 0 20520 166"/>
              <a:gd name="T14" fmla="*/ 20520 h 21434"/>
              <a:gd name="T15" fmla="*/ 21600 w 21600"/>
              <a:gd name="T16" fmla="+- 0 19980 166"/>
              <a:gd name="T17" fmla="*/ 19980 h 21434"/>
              <a:gd name="T18" fmla="*/ 17788 w 21600"/>
              <a:gd name="T19" fmla="+- 0 19080 166"/>
              <a:gd name="T20" fmla="*/ 19080 h 21434"/>
              <a:gd name="T21" fmla="*/ 15882 w 21600"/>
              <a:gd name="T22" fmla="+- 0 8640 166"/>
              <a:gd name="T23" fmla="*/ 8640 h 21434"/>
              <a:gd name="T24" fmla="*/ 20965 w 21600"/>
              <a:gd name="T25" fmla="+- 0 8460 166"/>
              <a:gd name="T26" fmla="*/ 8460 h 21434"/>
              <a:gd name="T27" fmla="*/ 17153 w 21600"/>
              <a:gd name="T28" fmla="+- 0 4680 166"/>
              <a:gd name="T29" fmla="*/ 4680 h 21434"/>
              <a:gd name="T30" fmla="*/ 12071 w 21600"/>
              <a:gd name="T31" fmla="+- 0 4140 166"/>
              <a:gd name="T32" fmla="*/ 4140 h 21434"/>
              <a:gd name="T33" fmla="*/ 13976 w 21600"/>
              <a:gd name="T34" fmla="+- 0 1980 166"/>
              <a:gd name="T35" fmla="*/ 1980 h 21434"/>
              <a:gd name="T36" fmla="*/ 9529 w 21600"/>
              <a:gd name="T37" fmla="+- 0 180 166"/>
              <a:gd name="T38" fmla="*/ 180 h 21434"/>
              <a:gd name="T39" fmla="*/ 4447 w 21600"/>
              <a:gd name="T40" fmla="+- 0 1800 166"/>
              <a:gd name="T41" fmla="*/ 1800 h 21434"/>
              <a:gd name="T42" fmla="*/ 6353 w 21600"/>
              <a:gd name="T43" fmla="+- 0 3780 166"/>
              <a:gd name="T44" fmla="*/ 3780 h 21434"/>
              <a:gd name="T45" fmla="*/ 2541 w 21600"/>
              <a:gd name="T46" fmla="+- 0 4320 166"/>
              <a:gd name="T47" fmla="*/ 4320 h 21434"/>
              <a:gd name="T48" fmla="*/ 0 w 21600"/>
              <a:gd name="T49" fmla="+- 0 8640 166"/>
              <a:gd name="T50" fmla="*/ 8640 h 21434"/>
              <a:gd name="T51" fmla="*/ 1906 w 21600"/>
              <a:gd name="T52" fmla="+- 0 12960 166"/>
              <a:gd name="T53" fmla="*/ 12960 h 21434"/>
              <a:gd name="T54" fmla="*/ 0 w 21600"/>
              <a:gd name="T55" fmla="+- 0 20520 166"/>
              <a:gd name="T56" fmla="*/ 20520 h 21434"/>
            </a:gdLst>
            <a:ahLst/>
            <a:cxnLst>
              <a:cxn ang="0">
                <a:pos x="T0" y="T2"/>
              </a:cxn>
              <a:cxn ang="0">
                <a:pos x="T3" y="T5"/>
              </a:cxn>
              <a:cxn ang="0">
                <a:pos x="T6" y="T8"/>
              </a:cxn>
              <a:cxn ang="0">
                <a:pos x="T9" y="T11"/>
              </a:cxn>
              <a:cxn ang="0">
                <a:pos x="T12" y="T14"/>
              </a:cxn>
              <a:cxn ang="0">
                <a:pos x="T15" y="T17"/>
              </a:cxn>
              <a:cxn ang="0">
                <a:pos x="T18" y="T20"/>
              </a:cxn>
              <a:cxn ang="0">
                <a:pos x="T21" y="T23"/>
              </a:cxn>
              <a:cxn ang="0">
                <a:pos x="T24" y="T26"/>
              </a:cxn>
              <a:cxn ang="0">
                <a:pos x="T27" y="T29"/>
              </a:cxn>
              <a:cxn ang="0">
                <a:pos x="T30" y="T32"/>
              </a:cxn>
              <a:cxn ang="0">
                <a:pos x="T33" y="T35"/>
              </a:cxn>
              <a:cxn ang="0">
                <a:pos x="T36" y="T38"/>
              </a:cxn>
              <a:cxn ang="0">
                <a:pos x="T39" y="T41"/>
              </a:cxn>
              <a:cxn ang="0">
                <a:pos x="T42" y="T44"/>
              </a:cxn>
              <a:cxn ang="0">
                <a:pos x="T45" y="T47"/>
              </a:cxn>
              <a:cxn ang="0">
                <a:pos x="T48" y="T50"/>
              </a:cxn>
              <a:cxn ang="0">
                <a:pos x="T51" y="T53"/>
              </a:cxn>
              <a:cxn ang="0">
                <a:pos x="T54" y="T56"/>
              </a:cxn>
            </a:cxnLst>
            <a:rect l="0" t="0" r="r" b="b"/>
            <a:pathLst>
              <a:path w="21600" h="21434">
                <a:moveTo>
                  <a:pt x="0" y="21434"/>
                </a:moveTo>
                <a:lnTo>
                  <a:pt x="3176" y="21434"/>
                </a:lnTo>
                <a:lnTo>
                  <a:pt x="6988" y="13334"/>
                </a:lnTo>
                <a:lnTo>
                  <a:pt x="12706" y="19814"/>
                </a:lnTo>
                <a:lnTo>
                  <a:pt x="19059" y="20354"/>
                </a:lnTo>
                <a:lnTo>
                  <a:pt x="21600" y="19814"/>
                </a:lnTo>
                <a:lnTo>
                  <a:pt x="17788" y="18914"/>
                </a:lnTo>
                <a:lnTo>
                  <a:pt x="15882" y="8474"/>
                </a:lnTo>
                <a:cubicBezTo>
                  <a:pt x="15882" y="8474"/>
                  <a:pt x="20329" y="8834"/>
                  <a:pt x="20965" y="8294"/>
                </a:cubicBezTo>
                <a:cubicBezTo>
                  <a:pt x="21600" y="7754"/>
                  <a:pt x="19059" y="4694"/>
                  <a:pt x="17153" y="4514"/>
                </a:cubicBezTo>
                <a:cubicBezTo>
                  <a:pt x="15247" y="4334"/>
                  <a:pt x="12071" y="3974"/>
                  <a:pt x="12071" y="3974"/>
                </a:cubicBezTo>
                <a:cubicBezTo>
                  <a:pt x="12071" y="3974"/>
                  <a:pt x="13976" y="2174"/>
                  <a:pt x="13976" y="1814"/>
                </a:cubicBezTo>
                <a:cubicBezTo>
                  <a:pt x="13976" y="1454"/>
                  <a:pt x="11435" y="-166"/>
                  <a:pt x="9529" y="14"/>
                </a:cubicBezTo>
                <a:cubicBezTo>
                  <a:pt x="7624" y="194"/>
                  <a:pt x="4447" y="734"/>
                  <a:pt x="4447" y="1634"/>
                </a:cubicBezTo>
                <a:cubicBezTo>
                  <a:pt x="4447" y="2534"/>
                  <a:pt x="6353" y="3614"/>
                  <a:pt x="6353" y="3614"/>
                </a:cubicBezTo>
                <a:lnTo>
                  <a:pt x="2541" y="4154"/>
                </a:lnTo>
                <a:lnTo>
                  <a:pt x="0" y="8474"/>
                </a:lnTo>
                <a:lnTo>
                  <a:pt x="1906" y="12794"/>
                </a:lnTo>
                <a:lnTo>
                  <a:pt x="0" y="20354"/>
                </a:lnTo>
              </a:path>
            </a:pathLst>
          </a:custGeom>
          <a:solidFill>
            <a:schemeClr val="tx1"/>
          </a:solidFill>
          <a:ln w="6350" cap="flat">
            <a:solidFill>
              <a:schemeClr val="tx1"/>
            </a:solidFill>
            <a:prstDash val="solid"/>
            <a:miter lim="800000"/>
            <a:headEnd type="none" w="med" len="med"/>
            <a:tailEnd type="none" w="med" len="med"/>
          </a:ln>
        </p:spPr>
        <p:txBody>
          <a:bodyPr lIns="0" tIns="0" rIns="0" bIns="0"/>
          <a:lstStyle/>
          <a:p>
            <a:endParaRPr lang="en-US" sz="1200"/>
          </a:p>
        </p:txBody>
      </p:sp>
    </p:spTree>
    <p:extLst>
      <p:ext uri="{BB962C8B-B14F-4D97-AF65-F5344CB8AC3E}">
        <p14:creationId xmlns:p14="http://schemas.microsoft.com/office/powerpoint/2010/main" val="422761695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nl-NL" dirty="0"/>
              <a:t>Publishing </a:t>
            </a:r>
            <a:r>
              <a:rPr lang="nl-NL" dirty="0" smtClean="0"/>
              <a:t>Routes</a:t>
            </a:r>
            <a:endParaRPr lang="en-US" dirty="0"/>
          </a:p>
        </p:txBody>
      </p:sp>
      <p:sp>
        <p:nvSpPr>
          <p:cNvPr id="3" name="Slide Number Placeholder 2"/>
          <p:cNvSpPr>
            <a:spLocks noGrp="1"/>
          </p:cNvSpPr>
          <p:nvPr>
            <p:ph type="sldNum" sz="quarter" idx="4"/>
          </p:nvPr>
        </p:nvSpPr>
        <p:spPr/>
        <p:txBody>
          <a:bodyPr/>
          <a:lstStyle/>
          <a:p>
            <a:fld id="{6FF59741-7650-A046-95B5-8D31235C520E}" type="slidenum">
              <a:rPr lang="en-US" smtClean="0"/>
              <a:pPr/>
              <a:t>94</a:t>
            </a:fld>
            <a:endParaRPr lang="en-US" dirty="0"/>
          </a:p>
        </p:txBody>
      </p:sp>
      <p:pic>
        <p:nvPicPr>
          <p:cNvPr id="3074" name="Picture 2" descr="C:\Users\dragoslav\Documents\publishing_content_p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676531"/>
            <a:ext cx="7552701"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6757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Publishing within in an Environment</a:t>
            </a:r>
            <a:endParaRPr lang="en-US" dirty="0"/>
          </a:p>
        </p:txBody>
      </p:sp>
      <p:sp>
        <p:nvSpPr>
          <p:cNvPr id="3" name="Content Placeholder 2"/>
          <p:cNvSpPr>
            <a:spLocks noGrp="1"/>
          </p:cNvSpPr>
          <p:nvPr>
            <p:ph sz="quarter" idx="14"/>
          </p:nvPr>
        </p:nvSpPr>
        <p:spPr/>
        <p:txBody>
          <a:bodyPr/>
          <a:lstStyle/>
          <a:p>
            <a:r>
              <a:rPr lang="en-US" dirty="0"/>
              <a:t>Publishing takes place across different portals instead of environments</a:t>
            </a:r>
          </a:p>
          <a:p>
            <a:r>
              <a:rPr lang="en-US" dirty="0"/>
              <a:t>For testing and demo purposes (configurable in the Orchestrator configuration file)</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95</a:t>
            </a:fld>
            <a:endParaRPr lang="en-US" dirty="0"/>
          </a:p>
        </p:txBody>
      </p:sp>
      <p:grpSp>
        <p:nvGrpSpPr>
          <p:cNvPr id="14" name="Group 13"/>
          <p:cNvGrpSpPr/>
          <p:nvPr/>
        </p:nvGrpSpPr>
        <p:grpSpPr>
          <a:xfrm>
            <a:off x="2025692" y="3226003"/>
            <a:ext cx="4912590" cy="3300165"/>
            <a:chOff x="2025692" y="3226001"/>
            <a:chExt cx="4912590" cy="3300165"/>
          </a:xfrm>
        </p:grpSpPr>
        <p:sp>
          <p:nvSpPr>
            <p:cNvPr id="16" name="Rectangle 6"/>
            <p:cNvSpPr/>
            <p:nvPr/>
          </p:nvSpPr>
          <p:spPr bwMode="auto">
            <a:xfrm>
              <a:off x="2025692" y="3226001"/>
              <a:ext cx="4912590" cy="1559793"/>
            </a:xfrm>
            <a:custGeom>
              <a:avLst/>
              <a:gdLst>
                <a:gd name="connsiteX0" fmla="*/ 0 w 4864965"/>
                <a:gd name="connsiteY0" fmla="*/ 0 h 1512168"/>
                <a:gd name="connsiteX1" fmla="*/ 4864965 w 4864965"/>
                <a:gd name="connsiteY1" fmla="*/ 0 h 1512168"/>
                <a:gd name="connsiteX2" fmla="*/ 4864965 w 4864965"/>
                <a:gd name="connsiteY2" fmla="*/ 1512168 h 1512168"/>
                <a:gd name="connsiteX3" fmla="*/ 0 w 4864965"/>
                <a:gd name="connsiteY3" fmla="*/ 1512168 h 1512168"/>
                <a:gd name="connsiteX4" fmla="*/ 0 w 4864965"/>
                <a:gd name="connsiteY4" fmla="*/ 0 h 1512168"/>
                <a:gd name="connsiteX0" fmla="*/ 0 w 4912590"/>
                <a:gd name="connsiteY0" fmla="*/ 47625 h 1559793"/>
                <a:gd name="connsiteX1" fmla="*/ 4912590 w 4912590"/>
                <a:gd name="connsiteY1" fmla="*/ 0 h 1559793"/>
                <a:gd name="connsiteX2" fmla="*/ 4864965 w 4912590"/>
                <a:gd name="connsiteY2" fmla="*/ 1559793 h 1559793"/>
                <a:gd name="connsiteX3" fmla="*/ 0 w 4912590"/>
                <a:gd name="connsiteY3" fmla="*/ 1559793 h 1559793"/>
                <a:gd name="connsiteX4" fmla="*/ 0 w 4912590"/>
                <a:gd name="connsiteY4" fmla="*/ 47625 h 1559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590" h="1559793">
                  <a:moveTo>
                    <a:pt x="0" y="47625"/>
                  </a:moveTo>
                  <a:lnTo>
                    <a:pt x="4912590" y="0"/>
                  </a:lnTo>
                  <a:lnTo>
                    <a:pt x="4864965" y="1559793"/>
                  </a:lnTo>
                  <a:lnTo>
                    <a:pt x="0" y="1559793"/>
                  </a:lnTo>
                  <a:lnTo>
                    <a:pt x="0" y="47625"/>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lnSpc>
                  <a:spcPct val="150000"/>
                </a:lnSpc>
              </a:pPr>
              <a:r>
                <a:rPr lang="en-US" sz="1600" dirty="0" err="1">
                  <a:latin typeface="Roboto Light"/>
                </a:rPr>
                <a:t>Backbase</a:t>
              </a:r>
              <a:r>
                <a:rPr lang="en-US" sz="1600" dirty="0">
                  <a:latin typeface="Roboto Light"/>
                </a:rPr>
                <a:t> CXP Foundation</a:t>
              </a:r>
            </a:p>
          </p:txBody>
        </p:sp>
        <p:sp>
          <p:nvSpPr>
            <p:cNvPr id="18" name="Rectangle 7"/>
            <p:cNvSpPr/>
            <p:nvPr/>
          </p:nvSpPr>
          <p:spPr bwMode="auto">
            <a:xfrm>
              <a:off x="2339753" y="3849040"/>
              <a:ext cx="1080119" cy="612068"/>
            </a:xfrm>
            <a:custGeom>
              <a:avLst/>
              <a:gdLst>
                <a:gd name="connsiteX0" fmla="*/ 0 w 1080119"/>
                <a:gd name="connsiteY0" fmla="*/ 0 h 612068"/>
                <a:gd name="connsiteX1" fmla="*/ 1080119 w 1080119"/>
                <a:gd name="connsiteY1" fmla="*/ 0 h 612068"/>
                <a:gd name="connsiteX2" fmla="*/ 1080119 w 1080119"/>
                <a:gd name="connsiteY2" fmla="*/ 612068 h 612068"/>
                <a:gd name="connsiteX3" fmla="*/ 0 w 1080119"/>
                <a:gd name="connsiteY3" fmla="*/ 612068 h 612068"/>
                <a:gd name="connsiteX4" fmla="*/ 0 w 1080119"/>
                <a:gd name="connsiteY4" fmla="*/ 0 h 612068"/>
                <a:gd name="connsiteX0" fmla="*/ 0 w 1080119"/>
                <a:gd name="connsiteY0" fmla="*/ 0 h 612068"/>
                <a:gd name="connsiteX1" fmla="*/ 1080119 w 1080119"/>
                <a:gd name="connsiteY1" fmla="*/ 0 h 612068"/>
                <a:gd name="connsiteX2" fmla="*/ 1051544 w 1080119"/>
                <a:gd name="connsiteY2" fmla="*/ 583493 h 612068"/>
                <a:gd name="connsiteX3" fmla="*/ 0 w 1080119"/>
                <a:gd name="connsiteY3" fmla="*/ 612068 h 612068"/>
                <a:gd name="connsiteX4" fmla="*/ 0 w 1080119"/>
                <a:gd name="connsiteY4" fmla="*/ 0 h 612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19" h="612068">
                  <a:moveTo>
                    <a:pt x="0" y="0"/>
                  </a:moveTo>
                  <a:lnTo>
                    <a:pt x="1080119" y="0"/>
                  </a:lnTo>
                  <a:lnTo>
                    <a:pt x="1051544" y="583493"/>
                  </a:lnTo>
                  <a:lnTo>
                    <a:pt x="0" y="612068"/>
                  </a:lnTo>
                  <a:lnTo>
                    <a:pt x="0" y="0"/>
                  </a:lnTo>
                  <a:close/>
                </a:path>
              </a:pathLst>
            </a:cu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a:latin typeface="Roboto Light"/>
                </a:rPr>
                <a:t>Portal </a:t>
              </a:r>
            </a:p>
            <a:p>
              <a:pPr algn="ctr"/>
              <a:r>
                <a:rPr lang="en-US" sz="1400" dirty="0">
                  <a:latin typeface="Roboto Light"/>
                </a:rPr>
                <a:t>Editorial</a:t>
              </a:r>
            </a:p>
          </p:txBody>
        </p:sp>
        <p:sp>
          <p:nvSpPr>
            <p:cNvPr id="19" name="Rectangle 8"/>
            <p:cNvSpPr/>
            <p:nvPr/>
          </p:nvSpPr>
          <p:spPr bwMode="auto">
            <a:xfrm>
              <a:off x="3933905" y="3811591"/>
              <a:ext cx="1127744" cy="650168"/>
            </a:xfrm>
            <a:custGeom>
              <a:avLst/>
              <a:gdLst>
                <a:gd name="connsiteX0" fmla="*/ 0 w 1080119"/>
                <a:gd name="connsiteY0" fmla="*/ 0 h 612068"/>
                <a:gd name="connsiteX1" fmla="*/ 1080119 w 1080119"/>
                <a:gd name="connsiteY1" fmla="*/ 0 h 612068"/>
                <a:gd name="connsiteX2" fmla="*/ 1080119 w 1080119"/>
                <a:gd name="connsiteY2" fmla="*/ 612068 h 612068"/>
                <a:gd name="connsiteX3" fmla="*/ 0 w 1080119"/>
                <a:gd name="connsiteY3" fmla="*/ 612068 h 612068"/>
                <a:gd name="connsiteX4" fmla="*/ 0 w 1080119"/>
                <a:gd name="connsiteY4" fmla="*/ 0 h 612068"/>
                <a:gd name="connsiteX0" fmla="*/ 0 w 1127744"/>
                <a:gd name="connsiteY0" fmla="*/ 38100 h 650168"/>
                <a:gd name="connsiteX1" fmla="*/ 1127744 w 1127744"/>
                <a:gd name="connsiteY1" fmla="*/ 0 h 650168"/>
                <a:gd name="connsiteX2" fmla="*/ 1080119 w 1127744"/>
                <a:gd name="connsiteY2" fmla="*/ 650168 h 650168"/>
                <a:gd name="connsiteX3" fmla="*/ 0 w 1127744"/>
                <a:gd name="connsiteY3" fmla="*/ 650168 h 650168"/>
                <a:gd name="connsiteX4" fmla="*/ 0 w 1127744"/>
                <a:gd name="connsiteY4" fmla="*/ 38100 h 65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44" h="650168">
                  <a:moveTo>
                    <a:pt x="0" y="38100"/>
                  </a:moveTo>
                  <a:lnTo>
                    <a:pt x="1127744" y="0"/>
                  </a:lnTo>
                  <a:lnTo>
                    <a:pt x="1080119" y="650168"/>
                  </a:lnTo>
                  <a:lnTo>
                    <a:pt x="0" y="650168"/>
                  </a:lnTo>
                  <a:lnTo>
                    <a:pt x="0" y="38100"/>
                  </a:lnTo>
                  <a:close/>
                </a:path>
              </a:pathLst>
            </a:cu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a:latin typeface="Roboto Light"/>
                </a:rPr>
                <a:t>Portal </a:t>
              </a:r>
            </a:p>
            <a:p>
              <a:pPr algn="ctr"/>
              <a:r>
                <a:rPr lang="en-US" sz="1400" dirty="0">
                  <a:latin typeface="Roboto Light"/>
                </a:rPr>
                <a:t>Staging</a:t>
              </a:r>
            </a:p>
          </p:txBody>
        </p:sp>
        <p:sp>
          <p:nvSpPr>
            <p:cNvPr id="27" name="Rectangle 9"/>
            <p:cNvSpPr/>
            <p:nvPr/>
          </p:nvSpPr>
          <p:spPr bwMode="auto">
            <a:xfrm>
              <a:off x="5508104" y="3849691"/>
              <a:ext cx="1080119" cy="612068"/>
            </a:xfrm>
            <a:custGeom>
              <a:avLst/>
              <a:gdLst>
                <a:gd name="connsiteX0" fmla="*/ 0 w 1080119"/>
                <a:gd name="connsiteY0" fmla="*/ 0 h 612068"/>
                <a:gd name="connsiteX1" fmla="*/ 1080119 w 1080119"/>
                <a:gd name="connsiteY1" fmla="*/ 0 h 612068"/>
                <a:gd name="connsiteX2" fmla="*/ 1080119 w 1080119"/>
                <a:gd name="connsiteY2" fmla="*/ 612068 h 612068"/>
                <a:gd name="connsiteX3" fmla="*/ 0 w 1080119"/>
                <a:gd name="connsiteY3" fmla="*/ 612068 h 612068"/>
                <a:gd name="connsiteX4" fmla="*/ 0 w 1080119"/>
                <a:gd name="connsiteY4" fmla="*/ 0 h 612068"/>
                <a:gd name="connsiteX0" fmla="*/ 28575 w 1080119"/>
                <a:gd name="connsiteY0" fmla="*/ 28575 h 612068"/>
                <a:gd name="connsiteX1" fmla="*/ 1080119 w 1080119"/>
                <a:gd name="connsiteY1" fmla="*/ 0 h 612068"/>
                <a:gd name="connsiteX2" fmla="*/ 1080119 w 1080119"/>
                <a:gd name="connsiteY2" fmla="*/ 612068 h 612068"/>
                <a:gd name="connsiteX3" fmla="*/ 0 w 1080119"/>
                <a:gd name="connsiteY3" fmla="*/ 612068 h 612068"/>
                <a:gd name="connsiteX4" fmla="*/ 28575 w 1080119"/>
                <a:gd name="connsiteY4" fmla="*/ 28575 h 612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19" h="612068">
                  <a:moveTo>
                    <a:pt x="28575" y="28575"/>
                  </a:moveTo>
                  <a:lnTo>
                    <a:pt x="1080119" y="0"/>
                  </a:lnTo>
                  <a:lnTo>
                    <a:pt x="1080119" y="612068"/>
                  </a:lnTo>
                  <a:lnTo>
                    <a:pt x="0" y="612068"/>
                  </a:lnTo>
                  <a:lnTo>
                    <a:pt x="28575" y="28575"/>
                  </a:lnTo>
                  <a:close/>
                </a:path>
              </a:pathLst>
            </a:cu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a:latin typeface="Roboto Light"/>
                </a:rPr>
                <a:t>Portal </a:t>
              </a:r>
            </a:p>
            <a:p>
              <a:pPr algn="ctr"/>
              <a:r>
                <a:rPr lang="en-US" sz="1400" dirty="0">
                  <a:latin typeface="Roboto Light"/>
                </a:rPr>
                <a:t>Live</a:t>
              </a:r>
            </a:p>
          </p:txBody>
        </p:sp>
        <p:sp>
          <p:nvSpPr>
            <p:cNvPr id="28" name="Rectangle 10"/>
            <p:cNvSpPr/>
            <p:nvPr/>
          </p:nvSpPr>
          <p:spPr bwMode="auto">
            <a:xfrm>
              <a:off x="3003478" y="5486822"/>
              <a:ext cx="2858291" cy="1039344"/>
            </a:xfrm>
            <a:custGeom>
              <a:avLst/>
              <a:gdLst>
                <a:gd name="connsiteX0" fmla="*/ 0 w 2810666"/>
                <a:gd name="connsiteY0" fmla="*/ 0 h 1001244"/>
                <a:gd name="connsiteX1" fmla="*/ 2810666 w 2810666"/>
                <a:gd name="connsiteY1" fmla="*/ 0 h 1001244"/>
                <a:gd name="connsiteX2" fmla="*/ 2810666 w 2810666"/>
                <a:gd name="connsiteY2" fmla="*/ 1001244 h 1001244"/>
                <a:gd name="connsiteX3" fmla="*/ 0 w 2810666"/>
                <a:gd name="connsiteY3" fmla="*/ 1001244 h 1001244"/>
                <a:gd name="connsiteX4" fmla="*/ 0 w 2810666"/>
                <a:gd name="connsiteY4" fmla="*/ 0 h 1001244"/>
                <a:gd name="connsiteX0" fmla="*/ 47625 w 2858291"/>
                <a:gd name="connsiteY0" fmla="*/ 0 h 1039344"/>
                <a:gd name="connsiteX1" fmla="*/ 2858291 w 2858291"/>
                <a:gd name="connsiteY1" fmla="*/ 0 h 1039344"/>
                <a:gd name="connsiteX2" fmla="*/ 2858291 w 2858291"/>
                <a:gd name="connsiteY2" fmla="*/ 1001244 h 1039344"/>
                <a:gd name="connsiteX3" fmla="*/ 0 w 2858291"/>
                <a:gd name="connsiteY3" fmla="*/ 1039344 h 1039344"/>
                <a:gd name="connsiteX4" fmla="*/ 47625 w 2858291"/>
                <a:gd name="connsiteY4" fmla="*/ 0 h 1039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8291" h="1039344">
                  <a:moveTo>
                    <a:pt x="47625" y="0"/>
                  </a:moveTo>
                  <a:lnTo>
                    <a:pt x="2858291" y="0"/>
                  </a:lnTo>
                  <a:lnTo>
                    <a:pt x="2858291" y="1001244"/>
                  </a:lnTo>
                  <a:lnTo>
                    <a:pt x="0" y="1039344"/>
                  </a:lnTo>
                  <a:lnTo>
                    <a:pt x="47625"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000" dirty="0">
                  <a:latin typeface="Roboto Light"/>
                </a:rPr>
                <a:t>ORCHESTRATOR</a:t>
              </a:r>
            </a:p>
            <a:p>
              <a:pPr algn="ctr"/>
              <a:r>
                <a:rPr lang="en-US" sz="2000" i="1" dirty="0">
                  <a:latin typeface="Roboto Light"/>
                </a:rPr>
                <a:t>editorial mode</a:t>
              </a:r>
            </a:p>
          </p:txBody>
        </p:sp>
        <p:cxnSp>
          <p:nvCxnSpPr>
            <p:cNvPr id="29" name="Straight Arrow Connector 28"/>
            <p:cNvCxnSpPr/>
            <p:nvPr/>
          </p:nvCxnSpPr>
          <p:spPr>
            <a:xfrm>
              <a:off x="2879812" y="4461759"/>
              <a:ext cx="1576625" cy="1025063"/>
            </a:xfrm>
            <a:prstGeom prst="straightConnector1">
              <a:avLst/>
            </a:prstGeom>
            <a:ln>
              <a:solidFill>
                <a:srgbClr val="474747"/>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4456437" y="4461759"/>
              <a:ext cx="17527" cy="1025063"/>
            </a:xfrm>
            <a:prstGeom prst="straightConnector1">
              <a:avLst/>
            </a:prstGeom>
            <a:ln>
              <a:solidFill>
                <a:srgbClr val="474747"/>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4456437" y="4461759"/>
              <a:ext cx="1591727" cy="1025063"/>
            </a:xfrm>
            <a:prstGeom prst="straightConnector1">
              <a:avLst/>
            </a:prstGeom>
            <a:ln>
              <a:solidFill>
                <a:srgbClr val="474747"/>
              </a:solidFill>
              <a:headEnd type="arrow"/>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7786548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Security</a:t>
            </a:r>
            <a:endParaRPr lang="en-US" dirty="0"/>
          </a:p>
        </p:txBody>
      </p:sp>
      <p:sp>
        <p:nvSpPr>
          <p:cNvPr id="3" name="Content Placeholder 2"/>
          <p:cNvSpPr>
            <a:spLocks noGrp="1"/>
          </p:cNvSpPr>
          <p:nvPr>
            <p:ph sz="quarter" idx="14"/>
          </p:nvPr>
        </p:nvSpPr>
        <p:spPr/>
        <p:txBody>
          <a:bodyPr/>
          <a:lstStyle/>
          <a:p>
            <a:r>
              <a:rPr lang="en-US" i="1" dirty="0"/>
              <a:t>Orchestrator</a:t>
            </a:r>
            <a:r>
              <a:rPr lang="en-US" dirty="0"/>
              <a:t> has two roles that you can map to groups in </a:t>
            </a:r>
            <a:r>
              <a:rPr lang="en-US" dirty="0" err="1"/>
              <a:t>Backbase</a:t>
            </a:r>
            <a:r>
              <a:rPr lang="en-US" dirty="0"/>
              <a:t> </a:t>
            </a:r>
            <a:r>
              <a:rPr lang="en-US" dirty="0" smtClean="0"/>
              <a:t>CXP </a:t>
            </a:r>
            <a:r>
              <a:rPr lang="en-US" dirty="0"/>
              <a:t>Foundation:</a:t>
            </a:r>
          </a:p>
          <a:p>
            <a:pPr lvl="1"/>
            <a:r>
              <a:rPr lang="en-US" dirty="0"/>
              <a:t>Publisher – Allows users to submit publish requests.</a:t>
            </a:r>
          </a:p>
          <a:p>
            <a:pPr lvl="1"/>
            <a:r>
              <a:rPr lang="en-US" dirty="0"/>
              <a:t>Approver – Allows </a:t>
            </a:r>
            <a:r>
              <a:rPr lang="en-US" i="1" dirty="0"/>
              <a:t>Approvers</a:t>
            </a:r>
            <a:r>
              <a:rPr lang="en-US" dirty="0"/>
              <a:t> to approve or reject publish requests.</a:t>
            </a:r>
          </a:p>
          <a:p>
            <a:r>
              <a:rPr lang="en-US" dirty="0"/>
              <a:t>Note that </a:t>
            </a:r>
            <a:r>
              <a:rPr lang="en-US" dirty="0" err="1"/>
              <a:t>Backbase</a:t>
            </a:r>
            <a:r>
              <a:rPr lang="en-US" dirty="0"/>
              <a:t> </a:t>
            </a:r>
            <a:r>
              <a:rPr lang="en-US" dirty="0" smtClean="0"/>
              <a:t>CXP </a:t>
            </a:r>
            <a:r>
              <a:rPr lang="en-US" dirty="0"/>
              <a:t>enforces the </a:t>
            </a:r>
            <a:r>
              <a:rPr lang="en-US" i="1" dirty="0"/>
              <a:t>four-eye principle</a:t>
            </a:r>
            <a:r>
              <a:rPr lang="en-US" dirty="0"/>
              <a:t>: a user who submits a publish request may not approve it</a:t>
            </a:r>
          </a:p>
        </p:txBody>
      </p:sp>
      <p:sp>
        <p:nvSpPr>
          <p:cNvPr id="4" name="Slide Number Placeholder 3"/>
          <p:cNvSpPr>
            <a:spLocks noGrp="1"/>
          </p:cNvSpPr>
          <p:nvPr>
            <p:ph type="sldNum" sz="quarter" idx="4"/>
          </p:nvPr>
        </p:nvSpPr>
        <p:spPr/>
        <p:txBody>
          <a:bodyPr/>
          <a:lstStyle/>
          <a:p>
            <a:fld id="{6FF59741-7650-A046-95B5-8D31235C520E}" type="slidenum">
              <a:rPr lang="en-US" smtClean="0"/>
              <a:pPr/>
              <a:t>96</a:t>
            </a:fld>
            <a:endParaRPr lang="en-US" dirty="0"/>
          </a:p>
        </p:txBody>
      </p:sp>
    </p:spTree>
    <p:extLst>
      <p:ext uri="{BB962C8B-B14F-4D97-AF65-F5344CB8AC3E}">
        <p14:creationId xmlns:p14="http://schemas.microsoft.com/office/powerpoint/2010/main" val="428569041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97</a:t>
            </a:fld>
            <a:endParaRPr lang="en-US" dirty="0"/>
          </a:p>
        </p:txBody>
      </p:sp>
      <p:sp>
        <p:nvSpPr>
          <p:cNvPr id="5" name="Text Placeholder 4"/>
          <p:cNvSpPr>
            <a:spLocks noGrp="1"/>
          </p:cNvSpPr>
          <p:nvPr>
            <p:ph type="body" sz="quarter" idx="13"/>
          </p:nvPr>
        </p:nvSpPr>
        <p:spPr/>
        <p:txBody>
          <a:bodyPr/>
          <a:lstStyle/>
          <a:p>
            <a:r>
              <a:rPr lang="en-US" dirty="0" smtClean="0"/>
              <a:t>Demo: Publishing</a:t>
            </a:r>
            <a:endParaRPr lang="en-US" dirty="0"/>
          </a:p>
        </p:txBody>
      </p:sp>
      <p:sp>
        <p:nvSpPr>
          <p:cNvPr id="6" name="Content Placeholder 5"/>
          <p:cNvSpPr>
            <a:spLocks noGrp="1"/>
          </p:cNvSpPr>
          <p:nvPr>
            <p:ph sz="quarter" idx="16"/>
          </p:nvPr>
        </p:nvSpPr>
        <p:spPr>
          <a:xfrm>
            <a:off x="356400" y="1119602"/>
            <a:ext cx="7230576" cy="5470525"/>
          </a:xfrm>
        </p:spPr>
        <p:txBody>
          <a:bodyPr/>
          <a:lstStyle/>
          <a:p>
            <a:pPr>
              <a:lnSpc>
                <a:spcPct val="150000"/>
              </a:lnSpc>
            </a:pPr>
            <a:r>
              <a:rPr lang="en-US" sz="2400" dirty="0"/>
              <a:t>Lets look at how the CXP Manager handles the concepts we have just discussed</a:t>
            </a:r>
          </a:p>
          <a:p>
            <a:pPr>
              <a:lnSpc>
                <a:spcPct val="150000"/>
              </a:lnSpc>
            </a:pPr>
            <a:endParaRPr lang="en-US" sz="2400" dirty="0"/>
          </a:p>
        </p:txBody>
      </p:sp>
    </p:spTree>
    <p:extLst>
      <p:ext uri="{BB962C8B-B14F-4D97-AF65-F5344CB8AC3E}">
        <p14:creationId xmlns:p14="http://schemas.microsoft.com/office/powerpoint/2010/main" val="195570024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smtClean="0"/>
              <a:t>Key points</a:t>
            </a:r>
            <a:endParaRPr lang="en-US" dirty="0"/>
          </a:p>
        </p:txBody>
      </p:sp>
      <p:sp>
        <p:nvSpPr>
          <p:cNvPr id="2" name="Slide Number Placeholder 1"/>
          <p:cNvSpPr>
            <a:spLocks noGrp="1"/>
          </p:cNvSpPr>
          <p:nvPr>
            <p:ph type="sldNum" sz="quarter" idx="4"/>
          </p:nvPr>
        </p:nvSpPr>
        <p:spPr/>
        <p:txBody>
          <a:bodyPr/>
          <a:lstStyle/>
          <a:p>
            <a:fld id="{6FF59741-7650-A046-95B5-8D31235C520E}" type="slidenum">
              <a:rPr lang="en-US" smtClean="0"/>
              <a:pPr/>
              <a:t>98</a:t>
            </a:fld>
            <a:endParaRPr lang="en-US" dirty="0"/>
          </a:p>
        </p:txBody>
      </p:sp>
      <p:sp>
        <p:nvSpPr>
          <p:cNvPr id="4" name="Text Placeholder 3"/>
          <p:cNvSpPr>
            <a:spLocks noGrp="1"/>
          </p:cNvSpPr>
          <p:nvPr>
            <p:ph type="body" sz="quarter" idx="14"/>
          </p:nvPr>
        </p:nvSpPr>
        <p:spPr/>
        <p:txBody>
          <a:bodyPr/>
          <a:lstStyle/>
          <a:p>
            <a:pPr>
              <a:buFont typeface="Wingdings" panose="05000000000000000000" pitchFamily="2" charset="2"/>
              <a:buChar char="§"/>
            </a:pPr>
            <a:r>
              <a:rPr lang="en-US" sz="3200" dirty="0"/>
              <a:t>Portal has an item based component model</a:t>
            </a:r>
          </a:p>
          <a:p>
            <a:pPr>
              <a:buFont typeface="Wingdings" panose="05000000000000000000" pitchFamily="2" charset="2"/>
              <a:buChar char="§"/>
            </a:pPr>
            <a:r>
              <a:rPr lang="en-US" sz="3200" dirty="0"/>
              <a:t>Personalization</a:t>
            </a:r>
          </a:p>
          <a:p>
            <a:pPr>
              <a:buFont typeface="Wingdings" panose="05000000000000000000" pitchFamily="2" charset="2"/>
              <a:buChar char="§"/>
            </a:pPr>
            <a:r>
              <a:rPr lang="en-US" sz="3200" dirty="0"/>
              <a:t>Content services</a:t>
            </a:r>
          </a:p>
          <a:p>
            <a:pPr>
              <a:buFont typeface="Wingdings" panose="05000000000000000000" pitchFamily="2" charset="2"/>
              <a:buChar char="§"/>
            </a:pPr>
            <a:r>
              <a:rPr lang="en-US" sz="3200" dirty="0"/>
              <a:t>Rendering per item, per device</a:t>
            </a:r>
          </a:p>
          <a:p>
            <a:pPr>
              <a:buFont typeface="Wingdings" panose="05000000000000000000" pitchFamily="2" charset="2"/>
              <a:buChar char="§"/>
            </a:pPr>
            <a:r>
              <a:rPr lang="en-US" sz="3200" dirty="0"/>
              <a:t>Security administration</a:t>
            </a:r>
          </a:p>
          <a:p>
            <a:pPr>
              <a:buFont typeface="Wingdings" panose="05000000000000000000" pitchFamily="2" charset="2"/>
              <a:buChar char="§"/>
            </a:pPr>
            <a:r>
              <a:rPr lang="en-US" sz="3200" dirty="0"/>
              <a:t>Powerful integration mechanism</a:t>
            </a:r>
          </a:p>
          <a:p>
            <a:pPr>
              <a:buFont typeface="Wingdings" panose="05000000000000000000" pitchFamily="2" charset="2"/>
              <a:buChar char="§"/>
            </a:pPr>
            <a:r>
              <a:rPr lang="en-US" sz="3200" dirty="0"/>
              <a:t>Targeting</a:t>
            </a:r>
          </a:p>
          <a:p>
            <a:pPr>
              <a:buFont typeface="Wingdings" panose="05000000000000000000" pitchFamily="2" charset="2"/>
              <a:buChar char="§"/>
            </a:pPr>
            <a:r>
              <a:rPr lang="en-US" sz="3200" dirty="0"/>
              <a:t>Publishing</a:t>
            </a:r>
          </a:p>
        </p:txBody>
      </p:sp>
    </p:spTree>
    <p:extLst>
      <p:ext uri="{BB962C8B-B14F-4D97-AF65-F5344CB8AC3E}">
        <p14:creationId xmlns:p14="http://schemas.microsoft.com/office/powerpoint/2010/main" val="350300261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FF59741-7650-A046-95B5-8D31235C520E}" type="slidenum">
              <a:rPr lang="en-US" smtClean="0"/>
              <a:pPr/>
              <a:t>99</a:t>
            </a:fld>
            <a:endParaRPr lang="en-US" dirty="0"/>
          </a:p>
        </p:txBody>
      </p:sp>
    </p:spTree>
    <p:extLst>
      <p:ext uri="{BB962C8B-B14F-4D97-AF65-F5344CB8AC3E}">
        <p14:creationId xmlns:p14="http://schemas.microsoft.com/office/powerpoint/2010/main" val="123178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ACKBASE 1">
      <a:dk1>
        <a:srgbClr val="2B2623"/>
      </a:dk1>
      <a:lt1>
        <a:srgbClr val="FFFFFF"/>
      </a:lt1>
      <a:dk2>
        <a:srgbClr val="2B2623"/>
      </a:dk2>
      <a:lt2>
        <a:srgbClr val="FFFFFF"/>
      </a:lt2>
      <a:accent1>
        <a:srgbClr val="BD2727"/>
      </a:accent1>
      <a:accent2>
        <a:srgbClr val="E5540F"/>
      </a:accent2>
      <a:accent3>
        <a:srgbClr val="ECAC03"/>
      </a:accent3>
      <a:accent4>
        <a:srgbClr val="71962D"/>
      </a:accent4>
      <a:accent5>
        <a:srgbClr val="215BA7"/>
      </a:accent5>
      <a:accent6>
        <a:srgbClr val="602D61"/>
      </a:accent6>
      <a:hlink>
        <a:srgbClr val="9E9088"/>
      </a:hlink>
      <a:folHlink>
        <a:srgbClr val="9E908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lumMod val="25000"/>
            <a:lumOff val="75000"/>
          </a:schemeClr>
        </a:solidFill>
        <a:ln w="3175"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algn="ctr">
          <a:defRPr sz="900" b="1" dirty="0">
            <a:solidFill>
              <a:schemeClr val="bg1"/>
            </a:solidFill>
            <a:latin typeface="Roboto Light"/>
          </a:defRPr>
        </a:defPPr>
      </a:lstStyle>
    </a:spDef>
    <a:lnDef>
      <a:spPr>
        <a:ln>
          <a:solidFill>
            <a:srgbClr val="474747"/>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latin typeface="Roboto Light"/>
            <a:cs typeface="Roboto Ligh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19489</TotalTime>
  <Words>9761</Words>
  <Application>Microsoft Macintosh PowerPoint</Application>
  <PresentationFormat>On-screen Show (4:3)</PresentationFormat>
  <Paragraphs>2317</Paragraphs>
  <Slides>99</Slides>
  <Notes>92</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99</vt:i4>
      </vt:variant>
    </vt:vector>
  </HeadingPairs>
  <TitlesOfParts>
    <vt:vector size="118" baseType="lpstr">
      <vt:lpstr>Calibri</vt:lpstr>
      <vt:lpstr>Courier New</vt:lpstr>
      <vt:lpstr>Gill Sans</vt:lpstr>
      <vt:lpstr>Helvetica Neue Light</vt:lpstr>
      <vt:lpstr>Lucida Sans Unicode</vt:lpstr>
      <vt:lpstr>MS PGothic</vt:lpstr>
      <vt:lpstr>ＭＳ Ｐゴシック</vt:lpstr>
      <vt:lpstr>Roboto</vt:lpstr>
      <vt:lpstr>Roboto Black</vt:lpstr>
      <vt:lpstr>Roboto Condensed Light</vt:lpstr>
      <vt:lpstr>Roboto Condensed Regular</vt:lpstr>
      <vt:lpstr>Roboto Light</vt:lpstr>
      <vt:lpstr>Roboto Regular</vt:lpstr>
      <vt:lpstr>Roboto Thin</vt:lpstr>
      <vt:lpstr>Tahoma</vt:lpstr>
      <vt:lpstr>Times New Roman</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 BC</dc:creator>
  <cp:lastModifiedBy>Microsoft Office User</cp:lastModifiedBy>
  <cp:revision>1242</cp:revision>
  <dcterms:created xsi:type="dcterms:W3CDTF">2013-06-24T07:33:57Z</dcterms:created>
  <dcterms:modified xsi:type="dcterms:W3CDTF">2017-03-10T12:55:38Z</dcterms:modified>
</cp:coreProperties>
</file>